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93" r:id="rId4"/>
    <p:sldId id="304" r:id="rId5"/>
    <p:sldId id="297" r:id="rId6"/>
    <p:sldId id="298" r:id="rId7"/>
    <p:sldId id="296" r:id="rId8"/>
    <p:sldId id="303" r:id="rId9"/>
    <p:sldId id="309" r:id="rId10"/>
    <p:sldId id="258" r:id="rId11"/>
    <p:sldId id="270" r:id="rId12"/>
    <p:sldId id="257" r:id="rId13"/>
    <p:sldId id="271" r:id="rId14"/>
    <p:sldId id="260" r:id="rId15"/>
    <p:sldId id="266" r:id="rId16"/>
    <p:sldId id="278" r:id="rId17"/>
    <p:sldId id="279" r:id="rId18"/>
    <p:sldId id="281" r:id="rId19"/>
    <p:sldId id="269" r:id="rId20"/>
    <p:sldId id="285" r:id="rId21"/>
    <p:sldId id="308" r:id="rId22"/>
    <p:sldId id="265" r:id="rId23"/>
    <p:sldId id="283" r:id="rId24"/>
    <p:sldId id="276" r:id="rId25"/>
    <p:sldId id="286" r:id="rId26"/>
    <p:sldId id="306" r:id="rId27"/>
    <p:sldId id="299" r:id="rId28"/>
    <p:sldId id="307" r:id="rId29"/>
    <p:sldId id="305" r:id="rId30"/>
    <p:sldId id="289" r:id="rId31"/>
    <p:sldId id="295" r:id="rId32"/>
    <p:sldId id="301" r:id="rId33"/>
    <p:sldId id="272" r:id="rId34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P" initials="PP" lastIdx="1" clrIdx="0">
    <p:extLst>
      <p:ext uri="{19B8F6BF-5375-455C-9EA6-DF929625EA0E}">
        <p15:presenceInfo xmlns:p15="http://schemas.microsoft.com/office/powerpoint/2012/main" userId="4a730861632ae2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D1"/>
    <a:srgbClr val="253F5E"/>
    <a:srgbClr val="CCECFF"/>
    <a:srgbClr val="509927"/>
    <a:srgbClr val="CC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4T11:47:19.04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l.edu.pl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amw.gdynia.pl/" TargetMode="External"/><Relationship Id="rId1" Type="http://schemas.openxmlformats.org/officeDocument/2006/relationships/hyperlink" Target="http://www.wat.edu.pl/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w.gdynia.pl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hyperlink" Target="http://www.wat.edu.pl/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://www.awl.edu.pl/" TargetMode="External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6EAD2-4687-410E-8682-6BB9537C810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E8DB7C9-608A-4F45-84D1-EDF0A7FC1016}">
      <dgm:prSet phldrT="[Tekst]" custT="1"/>
      <dgm:spPr/>
      <dgm:t>
        <a:bodyPr/>
        <a:lstStyle/>
        <a:p>
          <a:pPr algn="ctr"/>
          <a:r>
            <a:rPr lang="pl-PL" sz="4400" dirty="0"/>
            <a:t>Dobrowolna zasadnicza służba wojskowa</a:t>
          </a:r>
        </a:p>
      </dgm:t>
    </dgm:pt>
    <dgm:pt modelId="{C67D97B8-10C0-4CA6-8D46-C1928ED231CF}" type="parTrans" cxnId="{2C63A943-00A8-4619-8641-8DAF39167A46}">
      <dgm:prSet/>
      <dgm:spPr/>
      <dgm:t>
        <a:bodyPr/>
        <a:lstStyle/>
        <a:p>
          <a:pPr algn="ctr"/>
          <a:endParaRPr lang="pl-PL" sz="4400"/>
        </a:p>
      </dgm:t>
    </dgm:pt>
    <dgm:pt modelId="{E9DCE8AB-4C47-40DF-B01C-04938DA7C79B}" type="sibTrans" cxnId="{2C63A943-00A8-4619-8641-8DAF39167A46}">
      <dgm:prSet/>
      <dgm:spPr/>
      <dgm:t>
        <a:bodyPr/>
        <a:lstStyle/>
        <a:p>
          <a:pPr algn="ctr"/>
          <a:endParaRPr lang="pl-PL" sz="4400"/>
        </a:p>
      </dgm:t>
    </dgm:pt>
    <dgm:pt modelId="{F2CB86B2-EE42-477F-A63F-49E3A0A5F20A}">
      <dgm:prSet phldrT="[Tekst]" custT="1"/>
      <dgm:spPr/>
      <dgm:t>
        <a:bodyPr/>
        <a:lstStyle/>
        <a:p>
          <a:pPr algn="ctr"/>
          <a:r>
            <a:rPr lang="pl-PL" sz="4400" dirty="0"/>
            <a:t>Terytorialna służba wojskowa</a:t>
          </a:r>
        </a:p>
      </dgm:t>
    </dgm:pt>
    <dgm:pt modelId="{EEEA4F23-A770-4E17-B915-155310024AA6}" type="parTrans" cxnId="{5DB01574-A67D-4661-B617-E3BE27C5AC35}">
      <dgm:prSet/>
      <dgm:spPr/>
      <dgm:t>
        <a:bodyPr/>
        <a:lstStyle/>
        <a:p>
          <a:pPr algn="ctr"/>
          <a:endParaRPr lang="pl-PL" sz="4400"/>
        </a:p>
      </dgm:t>
    </dgm:pt>
    <dgm:pt modelId="{08E457F1-4ADE-4A28-AF3A-FBE9E666C4B6}" type="sibTrans" cxnId="{5DB01574-A67D-4661-B617-E3BE27C5AC35}">
      <dgm:prSet/>
      <dgm:spPr/>
      <dgm:t>
        <a:bodyPr/>
        <a:lstStyle/>
        <a:p>
          <a:pPr algn="ctr"/>
          <a:endParaRPr lang="pl-PL" sz="4400"/>
        </a:p>
      </dgm:t>
    </dgm:pt>
    <dgm:pt modelId="{3B7BDABE-58CF-454C-976E-99BBCD158A32}">
      <dgm:prSet phldrT="[Tekst]" custT="1"/>
      <dgm:spPr/>
      <dgm:t>
        <a:bodyPr/>
        <a:lstStyle/>
        <a:p>
          <a:pPr algn="ctr"/>
          <a:r>
            <a:rPr lang="pl-PL" sz="4400"/>
            <a:t>Zawodowa </a:t>
          </a:r>
          <a:r>
            <a:rPr lang="pl-PL" sz="4400" dirty="0"/>
            <a:t>służba wojskowa</a:t>
          </a:r>
        </a:p>
      </dgm:t>
    </dgm:pt>
    <dgm:pt modelId="{E76633C5-A910-44FE-BAD1-7F9B3022C4F8}" type="parTrans" cxnId="{EFAA015A-6616-4915-B27E-E2DC14D5F3D6}">
      <dgm:prSet/>
      <dgm:spPr/>
    </dgm:pt>
    <dgm:pt modelId="{25D2CF61-4911-4F24-8491-6FB61BEBF3F2}" type="sibTrans" cxnId="{EFAA015A-6616-4915-B27E-E2DC14D5F3D6}">
      <dgm:prSet/>
      <dgm:spPr/>
    </dgm:pt>
    <dgm:pt modelId="{22E0D539-FF63-41A2-9B0E-7E906767E1D4}" type="pres">
      <dgm:prSet presAssocID="{FCA6EAD2-4687-410E-8682-6BB9537C81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057281-B9AD-4D8F-A5DE-3815EC6516CE}" type="pres">
      <dgm:prSet presAssocID="{8E8DB7C9-608A-4F45-84D1-EDF0A7FC10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F546F3-7C00-4B07-B520-D43415C5EA2E}" type="pres">
      <dgm:prSet presAssocID="{E9DCE8AB-4C47-40DF-B01C-04938DA7C79B}" presName="spacer" presStyleCnt="0"/>
      <dgm:spPr/>
    </dgm:pt>
    <dgm:pt modelId="{08A94837-DBD2-473D-936C-B8661BDF81AE}" type="pres">
      <dgm:prSet presAssocID="{3B7BDABE-58CF-454C-976E-99BBCD158A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2BCB62-1E20-4931-9365-CC17200FC8CE}" type="pres">
      <dgm:prSet presAssocID="{25D2CF61-4911-4F24-8491-6FB61BEBF3F2}" presName="spacer" presStyleCnt="0"/>
      <dgm:spPr/>
    </dgm:pt>
    <dgm:pt modelId="{51813950-8E98-43EF-8C30-D724B5E04C11}" type="pres">
      <dgm:prSet presAssocID="{F2CB86B2-EE42-477F-A63F-49E3A0A5F2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4DEF6C-B8B8-48A4-BA5D-45BE17B234ED}" type="presOf" srcId="{8E8DB7C9-608A-4F45-84D1-EDF0A7FC1016}" destId="{11057281-B9AD-4D8F-A5DE-3815EC6516CE}" srcOrd="0" destOrd="0" presId="urn:microsoft.com/office/officeart/2005/8/layout/vList2"/>
    <dgm:cxn modelId="{5DB01574-A67D-4661-B617-E3BE27C5AC35}" srcId="{FCA6EAD2-4687-410E-8682-6BB9537C8102}" destId="{F2CB86B2-EE42-477F-A63F-49E3A0A5F20A}" srcOrd="2" destOrd="0" parTransId="{EEEA4F23-A770-4E17-B915-155310024AA6}" sibTransId="{08E457F1-4ADE-4A28-AF3A-FBE9E666C4B6}"/>
    <dgm:cxn modelId="{12A17C64-0893-485C-B81F-2B57A05018B4}" type="presOf" srcId="{3B7BDABE-58CF-454C-976E-99BBCD158A32}" destId="{08A94837-DBD2-473D-936C-B8661BDF81AE}" srcOrd="0" destOrd="0" presId="urn:microsoft.com/office/officeart/2005/8/layout/vList2"/>
    <dgm:cxn modelId="{EFAA015A-6616-4915-B27E-E2DC14D5F3D6}" srcId="{FCA6EAD2-4687-410E-8682-6BB9537C8102}" destId="{3B7BDABE-58CF-454C-976E-99BBCD158A32}" srcOrd="1" destOrd="0" parTransId="{E76633C5-A910-44FE-BAD1-7F9B3022C4F8}" sibTransId="{25D2CF61-4911-4F24-8491-6FB61BEBF3F2}"/>
    <dgm:cxn modelId="{512AD6D9-8487-45CA-9921-D05882E58BB2}" type="presOf" srcId="{FCA6EAD2-4687-410E-8682-6BB9537C8102}" destId="{22E0D539-FF63-41A2-9B0E-7E906767E1D4}" srcOrd="0" destOrd="0" presId="urn:microsoft.com/office/officeart/2005/8/layout/vList2"/>
    <dgm:cxn modelId="{7A736094-2273-40C1-AEFE-5CFBCF27C022}" type="presOf" srcId="{F2CB86B2-EE42-477F-A63F-49E3A0A5F20A}" destId="{51813950-8E98-43EF-8C30-D724B5E04C11}" srcOrd="0" destOrd="0" presId="urn:microsoft.com/office/officeart/2005/8/layout/vList2"/>
    <dgm:cxn modelId="{2C63A943-00A8-4619-8641-8DAF39167A46}" srcId="{FCA6EAD2-4687-410E-8682-6BB9537C8102}" destId="{8E8DB7C9-608A-4F45-84D1-EDF0A7FC1016}" srcOrd="0" destOrd="0" parTransId="{C67D97B8-10C0-4CA6-8D46-C1928ED231CF}" sibTransId="{E9DCE8AB-4C47-40DF-B01C-04938DA7C79B}"/>
    <dgm:cxn modelId="{5A090D7D-DA70-471F-A013-F14E9497F67C}" type="presParOf" srcId="{22E0D539-FF63-41A2-9B0E-7E906767E1D4}" destId="{11057281-B9AD-4D8F-A5DE-3815EC6516CE}" srcOrd="0" destOrd="0" presId="urn:microsoft.com/office/officeart/2005/8/layout/vList2"/>
    <dgm:cxn modelId="{4D642C9E-8631-4EFD-919A-BD44F28F185B}" type="presParOf" srcId="{22E0D539-FF63-41A2-9B0E-7E906767E1D4}" destId="{63F546F3-7C00-4B07-B520-D43415C5EA2E}" srcOrd="1" destOrd="0" presId="urn:microsoft.com/office/officeart/2005/8/layout/vList2"/>
    <dgm:cxn modelId="{17CE6B48-D06F-4937-A1EB-695A190F4D45}" type="presParOf" srcId="{22E0D539-FF63-41A2-9B0E-7E906767E1D4}" destId="{08A94837-DBD2-473D-936C-B8661BDF81AE}" srcOrd="2" destOrd="0" presId="urn:microsoft.com/office/officeart/2005/8/layout/vList2"/>
    <dgm:cxn modelId="{8E77AA2C-CD94-406A-94E6-A8419EF5641E}" type="presParOf" srcId="{22E0D539-FF63-41A2-9B0E-7E906767E1D4}" destId="{332BCB62-1E20-4931-9365-CC17200FC8CE}" srcOrd="3" destOrd="0" presId="urn:microsoft.com/office/officeart/2005/8/layout/vList2"/>
    <dgm:cxn modelId="{5AF4E5D0-CC86-4D65-9E3D-81ADA9334B34}" type="presParOf" srcId="{22E0D539-FF63-41A2-9B0E-7E906767E1D4}" destId="{51813950-8E98-43EF-8C30-D724B5E04C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944D4E-72B2-4444-A912-BDAF70D4413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5E6B73BB-E0A3-4060-AD88-863327E7C5A5}">
      <dgm:prSet custT="1"/>
      <dgm:spPr/>
      <dgm:t>
        <a:bodyPr/>
        <a:lstStyle/>
        <a:p>
          <a:r>
            <a:rPr lang="pl-PL" sz="2400" dirty="0"/>
            <a:t>Jeśli pomyślnie przejdziesz rekrutację, studia rozpoczniesz jako żołnierz dobrowolnej zasadniczej służby wojskowej. Przejdziesz 28-dniowe szkolenie podstawowe, zakończone egzaminem i przysięgą wojskową.</a:t>
          </a:r>
        </a:p>
      </dgm:t>
    </dgm:pt>
    <dgm:pt modelId="{2321DDE9-5208-4EA2-916F-0D3E853F3476}" type="parTrans" cxnId="{EE5E6BBA-8207-463D-8B69-11746C391A80}">
      <dgm:prSet/>
      <dgm:spPr/>
      <dgm:t>
        <a:bodyPr/>
        <a:lstStyle/>
        <a:p>
          <a:endParaRPr lang="pl-PL" sz="2000"/>
        </a:p>
      </dgm:t>
    </dgm:pt>
    <dgm:pt modelId="{025BF193-0535-4992-A752-DC30B91FE94B}" type="sibTrans" cxnId="{EE5E6BBA-8207-463D-8B69-11746C391A80}">
      <dgm:prSet/>
      <dgm:spPr/>
      <dgm:t>
        <a:bodyPr/>
        <a:lstStyle/>
        <a:p>
          <a:endParaRPr lang="pl-PL" sz="2000"/>
        </a:p>
      </dgm:t>
    </dgm:pt>
    <dgm:pt modelId="{9621A47D-95B1-4FB8-865F-44E5C4F55109}">
      <dgm:prSet custT="1"/>
      <dgm:spPr/>
      <dgm:t>
        <a:bodyPr/>
        <a:lstStyle/>
        <a:p>
          <a:r>
            <a:rPr lang="pl-PL" sz="2400" dirty="0"/>
            <a:t>W trakcie 5 lat studiów wojskowych będziesz miał prawo do bezpłatnego: zakwaterowania, wyżywienia i umundurowania.</a:t>
          </a:r>
        </a:p>
      </dgm:t>
    </dgm:pt>
    <dgm:pt modelId="{2013EF18-E30C-494D-AF9B-780BC94B435B}" type="parTrans" cxnId="{B4A35871-30BD-442B-A652-1D665AADDBB6}">
      <dgm:prSet/>
      <dgm:spPr/>
      <dgm:t>
        <a:bodyPr/>
        <a:lstStyle/>
        <a:p>
          <a:endParaRPr lang="pl-PL" sz="2000"/>
        </a:p>
      </dgm:t>
    </dgm:pt>
    <dgm:pt modelId="{A406442A-FF56-4213-A51D-57EB808B33CF}" type="sibTrans" cxnId="{B4A35871-30BD-442B-A652-1D665AADDBB6}">
      <dgm:prSet/>
      <dgm:spPr/>
      <dgm:t>
        <a:bodyPr/>
        <a:lstStyle/>
        <a:p>
          <a:endParaRPr lang="pl-PL" sz="2000"/>
        </a:p>
      </dgm:t>
    </dgm:pt>
    <dgm:pt modelId="{17A60B43-4AF3-4C01-A17D-31758064105E}">
      <dgm:prSet custT="1"/>
      <dgm:spPr/>
      <dgm:t>
        <a:bodyPr/>
        <a:lstStyle/>
        <a:p>
          <a:r>
            <a:rPr lang="pl-PL" sz="2400" b="1" dirty="0">
              <a:solidFill>
                <a:srgbClr val="C00000"/>
              </a:solidFill>
            </a:rPr>
            <a:t>NOWOŚĆ! </a:t>
          </a:r>
          <a:r>
            <a:rPr lang="pl-PL" sz="2400" dirty="0"/>
            <a:t>Po I roku studiów trafisz do zawodowej służby wojskowej. Twoje wynagrodzenie, w zależności od stopnia wojskowego, będzie takie jak pensja żołnierza zawodowego. UWAGA! Studenci wojskowi po przysiędze zaczynają studia od stopnia szeregowego i podczas nauki mogą awansować o kolejne stopnie, aż do sierżanta.</a:t>
          </a:r>
        </a:p>
      </dgm:t>
    </dgm:pt>
    <dgm:pt modelId="{0FD2B95A-CC9B-4CEA-8B20-A540ACBEB32A}" type="parTrans" cxnId="{DB5668A3-5E89-456A-8A5D-65CF3AAAF275}">
      <dgm:prSet/>
      <dgm:spPr/>
      <dgm:t>
        <a:bodyPr/>
        <a:lstStyle/>
        <a:p>
          <a:endParaRPr lang="pl-PL" sz="2000"/>
        </a:p>
      </dgm:t>
    </dgm:pt>
    <dgm:pt modelId="{6C4B5331-37DE-4412-A8FE-E1C87C0AC231}" type="sibTrans" cxnId="{DB5668A3-5E89-456A-8A5D-65CF3AAAF275}">
      <dgm:prSet/>
      <dgm:spPr/>
      <dgm:t>
        <a:bodyPr/>
        <a:lstStyle/>
        <a:p>
          <a:endParaRPr lang="pl-PL" sz="2000"/>
        </a:p>
      </dgm:t>
    </dgm:pt>
    <dgm:pt modelId="{07F0F142-DA40-4E7E-A59B-016AB88CF6DF}">
      <dgm:prSet custT="1"/>
      <dgm:spPr/>
      <dgm:t>
        <a:bodyPr/>
        <a:lstStyle/>
        <a:p>
          <a:r>
            <a:rPr lang="pl-PL" sz="2400" b="1" dirty="0">
              <a:solidFill>
                <a:srgbClr val="C00000"/>
              </a:solidFill>
            </a:rPr>
            <a:t>UWAGA! </a:t>
          </a:r>
          <a:r>
            <a:rPr lang="pl-PL" sz="2400" dirty="0"/>
            <a:t>Po ukończeniu uczelni wojskowej otrzymasz tytuł zawodowy magistra inżyniera, promocję na stopień podporucznika i będziesz miał zapewnioną pracę w strukturach wojska</a:t>
          </a:r>
        </a:p>
      </dgm:t>
    </dgm:pt>
    <dgm:pt modelId="{24F92028-3284-4C55-9430-2C614E30FB39}" type="parTrans" cxnId="{0738BB5D-6F6A-424E-A900-ADF8AA8A0B27}">
      <dgm:prSet/>
      <dgm:spPr/>
      <dgm:t>
        <a:bodyPr/>
        <a:lstStyle/>
        <a:p>
          <a:endParaRPr lang="pl-PL" sz="2000"/>
        </a:p>
      </dgm:t>
    </dgm:pt>
    <dgm:pt modelId="{5AD0AEC3-FCCF-4C89-8F43-C1EB478EB189}" type="sibTrans" cxnId="{0738BB5D-6F6A-424E-A900-ADF8AA8A0B27}">
      <dgm:prSet/>
      <dgm:spPr/>
      <dgm:t>
        <a:bodyPr/>
        <a:lstStyle/>
        <a:p>
          <a:endParaRPr lang="pl-PL" sz="2000"/>
        </a:p>
      </dgm:t>
    </dgm:pt>
    <dgm:pt modelId="{DF90B8F0-5E27-4052-A33E-427FD7EBD1EC}" type="pres">
      <dgm:prSet presAssocID="{0F944D4E-72B2-4444-A912-BDAF70D441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BC49F4-AF39-4187-889F-D021141C9C9B}" type="pres">
      <dgm:prSet presAssocID="{5E6B73BB-E0A3-4060-AD88-863327E7C5A5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6612ECB-A9B6-4E12-A704-DB839BAD023E}" type="pres">
      <dgm:prSet presAssocID="{025BF193-0535-4992-A752-DC30B91FE94B}" presName="spacer" presStyleCnt="0"/>
      <dgm:spPr/>
    </dgm:pt>
    <dgm:pt modelId="{FD3485D0-CF6E-478E-9898-5D167E531ADC}" type="pres">
      <dgm:prSet presAssocID="{17A60B43-4AF3-4C01-A17D-31758064105E}" presName="parentText" presStyleLbl="node1" presStyleIdx="1" presStyleCnt="4" custScaleY="12545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EDD90753-51C8-41EA-8654-2BE1BD596425}" type="pres">
      <dgm:prSet presAssocID="{6C4B5331-37DE-4412-A8FE-E1C87C0AC231}" presName="spacer" presStyleCnt="0"/>
      <dgm:spPr/>
    </dgm:pt>
    <dgm:pt modelId="{938197F1-27A4-49F4-B6EE-D0E4935F212C}" type="pres">
      <dgm:prSet presAssocID="{9621A47D-95B1-4FB8-865F-44E5C4F55109}" presName="parentText" presStyleLbl="node1" presStyleIdx="2" presStyleCnt="4" custScaleY="5983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7BB7267D-7F0D-4FC6-AA24-89EB5EEAED92}" type="pres">
      <dgm:prSet presAssocID="{A406442A-FF56-4213-A51D-57EB808B33CF}" presName="spacer" presStyleCnt="0"/>
      <dgm:spPr/>
    </dgm:pt>
    <dgm:pt modelId="{7DED7B79-6FFF-4CF4-ABC7-39844EDD3E1B}" type="pres">
      <dgm:prSet presAssocID="{07F0F142-DA40-4E7E-A59B-016AB88CF6DF}" presName="parentText" presStyleLbl="node1" presStyleIdx="3" presStyleCnt="4" custScaleY="7669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8DBF206A-9AB1-417D-8C35-2FF9EE07BEE1}" type="presOf" srcId="{0F944D4E-72B2-4444-A912-BDAF70D44136}" destId="{DF90B8F0-5E27-4052-A33E-427FD7EBD1EC}" srcOrd="0" destOrd="0" presId="urn:microsoft.com/office/officeart/2005/8/layout/vList2"/>
    <dgm:cxn modelId="{DF869084-3565-47F5-B864-D405D0360F7B}" type="presOf" srcId="{07F0F142-DA40-4E7E-A59B-016AB88CF6DF}" destId="{7DED7B79-6FFF-4CF4-ABC7-39844EDD3E1B}" srcOrd="0" destOrd="0" presId="urn:microsoft.com/office/officeart/2005/8/layout/vList2"/>
    <dgm:cxn modelId="{0738BB5D-6F6A-424E-A900-ADF8AA8A0B27}" srcId="{0F944D4E-72B2-4444-A912-BDAF70D44136}" destId="{07F0F142-DA40-4E7E-A59B-016AB88CF6DF}" srcOrd="3" destOrd="0" parTransId="{24F92028-3284-4C55-9430-2C614E30FB39}" sibTransId="{5AD0AEC3-FCCF-4C89-8F43-C1EB478EB189}"/>
    <dgm:cxn modelId="{EE5E6BBA-8207-463D-8B69-11746C391A80}" srcId="{0F944D4E-72B2-4444-A912-BDAF70D44136}" destId="{5E6B73BB-E0A3-4060-AD88-863327E7C5A5}" srcOrd="0" destOrd="0" parTransId="{2321DDE9-5208-4EA2-916F-0D3E853F3476}" sibTransId="{025BF193-0535-4992-A752-DC30B91FE94B}"/>
    <dgm:cxn modelId="{B4A35871-30BD-442B-A652-1D665AADDBB6}" srcId="{0F944D4E-72B2-4444-A912-BDAF70D44136}" destId="{9621A47D-95B1-4FB8-865F-44E5C4F55109}" srcOrd="2" destOrd="0" parTransId="{2013EF18-E30C-494D-AF9B-780BC94B435B}" sibTransId="{A406442A-FF56-4213-A51D-57EB808B33CF}"/>
    <dgm:cxn modelId="{1CA8FBDB-45C7-4D8C-9099-9AAFEA51BBF3}" type="presOf" srcId="{17A60B43-4AF3-4C01-A17D-31758064105E}" destId="{FD3485D0-CF6E-478E-9898-5D167E531ADC}" srcOrd="0" destOrd="0" presId="urn:microsoft.com/office/officeart/2005/8/layout/vList2"/>
    <dgm:cxn modelId="{6111B164-7B71-4777-94F6-E807D187E543}" type="presOf" srcId="{5E6B73BB-E0A3-4060-AD88-863327E7C5A5}" destId="{4ABC49F4-AF39-4187-889F-D021141C9C9B}" srcOrd="0" destOrd="0" presId="urn:microsoft.com/office/officeart/2005/8/layout/vList2"/>
    <dgm:cxn modelId="{51CD688F-7994-4A18-80AF-17AC1DF2C4CE}" type="presOf" srcId="{9621A47D-95B1-4FB8-865F-44E5C4F55109}" destId="{938197F1-27A4-49F4-B6EE-D0E4935F212C}" srcOrd="0" destOrd="0" presId="urn:microsoft.com/office/officeart/2005/8/layout/vList2"/>
    <dgm:cxn modelId="{DB5668A3-5E89-456A-8A5D-65CF3AAAF275}" srcId="{0F944D4E-72B2-4444-A912-BDAF70D44136}" destId="{17A60B43-4AF3-4C01-A17D-31758064105E}" srcOrd="1" destOrd="0" parTransId="{0FD2B95A-CC9B-4CEA-8B20-A540ACBEB32A}" sibTransId="{6C4B5331-37DE-4412-A8FE-E1C87C0AC231}"/>
    <dgm:cxn modelId="{2AFDC2D5-632A-4CB8-AED8-606E372EC415}" type="presParOf" srcId="{DF90B8F0-5E27-4052-A33E-427FD7EBD1EC}" destId="{4ABC49F4-AF39-4187-889F-D021141C9C9B}" srcOrd="0" destOrd="0" presId="urn:microsoft.com/office/officeart/2005/8/layout/vList2"/>
    <dgm:cxn modelId="{102E5830-4416-45D4-A3D3-CF1F8F05053C}" type="presParOf" srcId="{DF90B8F0-5E27-4052-A33E-427FD7EBD1EC}" destId="{66612ECB-A9B6-4E12-A704-DB839BAD023E}" srcOrd="1" destOrd="0" presId="urn:microsoft.com/office/officeart/2005/8/layout/vList2"/>
    <dgm:cxn modelId="{39CFEA6B-5750-4304-AF5A-21755904437A}" type="presParOf" srcId="{DF90B8F0-5E27-4052-A33E-427FD7EBD1EC}" destId="{FD3485D0-CF6E-478E-9898-5D167E531ADC}" srcOrd="2" destOrd="0" presId="urn:microsoft.com/office/officeart/2005/8/layout/vList2"/>
    <dgm:cxn modelId="{52C9BCC5-EC21-4912-8544-60C69CB0DE17}" type="presParOf" srcId="{DF90B8F0-5E27-4052-A33E-427FD7EBD1EC}" destId="{EDD90753-51C8-41EA-8654-2BE1BD596425}" srcOrd="3" destOrd="0" presId="urn:microsoft.com/office/officeart/2005/8/layout/vList2"/>
    <dgm:cxn modelId="{31CA5A1A-8F42-4636-A844-8A085BC8CC9F}" type="presParOf" srcId="{DF90B8F0-5E27-4052-A33E-427FD7EBD1EC}" destId="{938197F1-27A4-49F4-B6EE-D0E4935F212C}" srcOrd="4" destOrd="0" presId="urn:microsoft.com/office/officeart/2005/8/layout/vList2"/>
    <dgm:cxn modelId="{7298774D-F93D-4E1C-973A-5EA9BC3C0518}" type="presParOf" srcId="{DF90B8F0-5E27-4052-A33E-427FD7EBD1EC}" destId="{7BB7267D-7F0D-4FC6-AA24-89EB5EEAED92}" srcOrd="5" destOrd="0" presId="urn:microsoft.com/office/officeart/2005/8/layout/vList2"/>
    <dgm:cxn modelId="{F1826686-626F-408B-A5C4-AFF071492EE7}" type="presParOf" srcId="{DF90B8F0-5E27-4052-A33E-427FD7EBD1EC}" destId="{7DED7B79-6FFF-4CF4-ABC7-39844EDD3E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5F5E4C-3050-4200-AB46-830A8EA6D5EA}" type="doc">
      <dgm:prSet loTypeId="urn:microsoft.com/office/officeart/2008/layout/AlternatingPictureBlocks" loCatId="pictur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610E990-47DF-406B-8D26-C346360E24BE}">
      <dgm:prSet custT="1"/>
      <dgm:spPr/>
      <dgm:t>
        <a:bodyPr anchor="ctr"/>
        <a:lstStyle/>
        <a:p>
          <a:pPr algn="ctr" rtl="0">
            <a:lnSpc>
              <a:spcPct val="100000"/>
            </a:lnSpc>
          </a:pPr>
          <a:endParaRPr lang="pl-PL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  <a:p>
          <a:pPr algn="ctr" rtl="0">
            <a:lnSpc>
              <a:spcPct val="100000"/>
            </a:lnSpc>
          </a:pPr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Wojsk Lądowych</a:t>
          </a:r>
          <a:b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w Poznaniu</a:t>
          </a:r>
        </a:p>
        <a:p>
          <a:pPr algn="ctr" rtl="0">
            <a:lnSpc>
              <a:spcPct val="100000"/>
            </a:lnSpc>
          </a:pPr>
          <a:r>
            <a:rPr lang="pl-PL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ul. Wojska Polskiego 86</a:t>
          </a:r>
        </a:p>
        <a:p>
          <a:pPr algn="ctr" rtl="0">
            <a:lnSpc>
              <a:spcPct val="100000"/>
            </a:lnSpc>
          </a:pPr>
          <a:r>
            <a:rPr lang="pl-PL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60-628 Poznań,</a:t>
          </a:r>
          <a:r>
            <a:rPr lang="pl-PL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/>
          </a:r>
          <a:br>
            <a:rPr lang="pl-PL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endParaRPr lang="pl-PL" sz="1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EE99A0E-BB6C-45CA-AD9F-B34B1AE4F624}" type="parTrans" cxnId="{59DAFE47-41C0-4BCB-8AC1-227F052EBD8D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D7180364-F30D-4DDD-9FE8-45C11954012A}" type="sibTrans" cxnId="{59DAFE47-41C0-4BCB-8AC1-227F052EBD8D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6B0D67E7-6369-4C55-9D73-78D001893BCD}">
      <dgm:prSet custT="1"/>
      <dgm:spPr/>
      <dgm:t>
        <a:bodyPr/>
        <a:lstStyle/>
        <a:p>
          <a:pPr rtl="0"/>
          <a:endParaRPr lang="pl-P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  <a:p>
          <a:pPr rtl="0"/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Marynarki Wojennej w Ustce </a:t>
          </a:r>
        </a:p>
        <a:p>
          <a:pPr rtl="0"/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ul. Lędowo 1N,</a:t>
          </a:r>
          <a:b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76-271 Ustka </a:t>
          </a:r>
          <a:r>
            <a:rPr lang="pl-PL" sz="1400" dirty="0">
              <a:latin typeface="+mn-lt"/>
            </a:rPr>
            <a:t> </a:t>
          </a:r>
        </a:p>
        <a:p>
          <a:pPr rtl="0"/>
          <a:endParaRPr lang="pl-PL" sz="1400" dirty="0">
            <a:latin typeface="+mn-lt"/>
          </a:endParaRPr>
        </a:p>
      </dgm:t>
    </dgm:pt>
    <dgm:pt modelId="{1D419EC4-9771-489E-9FEA-1478BBA3E3D2}" type="parTrans" cxnId="{733BCF82-A7B0-4C6B-AE35-ACE0039479A6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51BD5C1B-3CA6-4C3A-A854-18F7E5512CFF}" type="sibTrans" cxnId="{733BCF82-A7B0-4C6B-AE35-ACE0039479A6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4E253F9C-8646-484B-90BB-60D3BD0660C8}">
      <dgm:prSet custT="1"/>
      <dgm:spPr/>
      <dgm:t>
        <a:bodyPr/>
        <a:lstStyle/>
        <a:p>
          <a:pPr rtl="0"/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Sił Powietrznych </a:t>
          </a:r>
          <a:b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w Dęblinie </a:t>
          </a:r>
        </a:p>
        <a:p>
          <a:pPr rtl="0"/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ul. 2 Pułku Kraków 5, </a:t>
          </a:r>
        </a:p>
        <a:p>
          <a:pPr rtl="0"/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08-521 Dęblin,</a:t>
          </a:r>
        </a:p>
      </dgm:t>
    </dgm:pt>
    <dgm:pt modelId="{E32AA4CB-EA66-4D96-9E58-DEA2E3533FF3}" type="sibTrans" cxnId="{7C791323-CF04-4363-92B4-4E8955445DD2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5ABD73F6-88FD-4DA7-B11E-44FFEE3068B2}" type="parTrans" cxnId="{7C791323-CF04-4363-92B4-4E8955445DD2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3C39B1BB-0ABC-4289-B64B-B019AF76FAA9}" type="pres">
      <dgm:prSet presAssocID="{6E5F5E4C-3050-4200-AB46-830A8EA6D5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C17055-3A14-493E-8082-1DB845729A23}" type="pres">
      <dgm:prSet presAssocID="{B610E990-47DF-406B-8D26-C346360E24BE}" presName="comp" presStyleCnt="0"/>
      <dgm:spPr/>
    </dgm:pt>
    <dgm:pt modelId="{1BCA94AE-279E-4883-A375-569DD09EDBE1}" type="pres">
      <dgm:prSet presAssocID="{B610E990-47DF-406B-8D26-C346360E24BE}" presName="rect2" presStyleLbl="node1" presStyleIdx="0" presStyleCnt="3" custScaleX="111025" custScaleY="962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81F11-7397-4A00-9022-0D6BB9AAB943}" type="pres">
      <dgm:prSet presAssocID="{B610E990-47DF-406B-8D26-C346360E24BE}" presName="rect1" presStyleLbl="lnNode1" presStyleIdx="0" presStyleCnt="3" custScaleX="91596" custScaleY="89889" custLinFactNeighborX="-24456" custLinFactNeighborY="-37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6376B63-1757-4153-A62B-43A9D7D690CC}" type="pres">
      <dgm:prSet presAssocID="{D7180364-F30D-4DDD-9FE8-45C11954012A}" presName="sibTrans" presStyleCnt="0"/>
      <dgm:spPr/>
    </dgm:pt>
    <dgm:pt modelId="{C3A69D74-8A79-4B9A-A6F9-03A4212C4D14}" type="pres">
      <dgm:prSet presAssocID="{4E253F9C-8646-484B-90BB-60D3BD0660C8}" presName="comp" presStyleCnt="0"/>
      <dgm:spPr/>
    </dgm:pt>
    <dgm:pt modelId="{DBDDBD3B-BB9B-44F6-8475-7733E1D49AB9}" type="pres">
      <dgm:prSet presAssocID="{4E253F9C-8646-484B-90BB-60D3BD0660C8}" presName="rect2" presStyleLbl="node1" presStyleIdx="1" presStyleCnt="3" custLinFactNeighborX="3764" custLinFactNeighborY="1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19210F-2767-492E-A618-F2D1F62DC0FC}" type="pres">
      <dgm:prSet presAssocID="{4E253F9C-8646-484B-90BB-60D3BD0660C8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3F43341-6AC6-4BE6-85EF-3310BCD0A373}" type="pres">
      <dgm:prSet presAssocID="{E32AA4CB-EA66-4D96-9E58-DEA2E3533FF3}" presName="sibTrans" presStyleCnt="0"/>
      <dgm:spPr/>
    </dgm:pt>
    <dgm:pt modelId="{BA78F53A-B9CC-48A0-82FB-CF7A09792C5D}" type="pres">
      <dgm:prSet presAssocID="{6B0D67E7-6369-4C55-9D73-78D001893BCD}" presName="comp" presStyleCnt="0"/>
      <dgm:spPr/>
    </dgm:pt>
    <dgm:pt modelId="{9633640B-F89B-46B4-B436-31C7EABDDF3B}" type="pres">
      <dgm:prSet presAssocID="{6B0D67E7-6369-4C55-9D73-78D001893BCD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6B2507-62D9-4207-B62A-00030D7D0ADE}" type="pres">
      <dgm:prSet presAssocID="{6B0D67E7-6369-4C55-9D73-78D001893BCD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9E51480-901F-446D-8DCB-A1A06CC8D091}" type="presOf" srcId="{B610E990-47DF-406B-8D26-C346360E24BE}" destId="{1BCA94AE-279E-4883-A375-569DD09EDBE1}" srcOrd="0" destOrd="0" presId="urn:microsoft.com/office/officeart/2008/layout/AlternatingPictureBlocks"/>
    <dgm:cxn modelId="{9EACD25E-E493-46A7-A7C6-E122EF47912A}" type="presOf" srcId="{4E253F9C-8646-484B-90BB-60D3BD0660C8}" destId="{DBDDBD3B-BB9B-44F6-8475-7733E1D49AB9}" srcOrd="0" destOrd="0" presId="urn:microsoft.com/office/officeart/2008/layout/AlternatingPictureBlocks"/>
    <dgm:cxn modelId="{7C791323-CF04-4363-92B4-4E8955445DD2}" srcId="{6E5F5E4C-3050-4200-AB46-830A8EA6D5EA}" destId="{4E253F9C-8646-484B-90BB-60D3BD0660C8}" srcOrd="1" destOrd="0" parTransId="{5ABD73F6-88FD-4DA7-B11E-44FFEE3068B2}" sibTransId="{E32AA4CB-EA66-4D96-9E58-DEA2E3533FF3}"/>
    <dgm:cxn modelId="{733BCF82-A7B0-4C6B-AE35-ACE0039479A6}" srcId="{6E5F5E4C-3050-4200-AB46-830A8EA6D5EA}" destId="{6B0D67E7-6369-4C55-9D73-78D001893BCD}" srcOrd="2" destOrd="0" parTransId="{1D419EC4-9771-489E-9FEA-1478BBA3E3D2}" sibTransId="{51BD5C1B-3CA6-4C3A-A854-18F7E5512CFF}"/>
    <dgm:cxn modelId="{59DAFE47-41C0-4BCB-8AC1-227F052EBD8D}" srcId="{6E5F5E4C-3050-4200-AB46-830A8EA6D5EA}" destId="{B610E990-47DF-406B-8D26-C346360E24BE}" srcOrd="0" destOrd="0" parTransId="{DEE99A0E-BB6C-45CA-AD9F-B34B1AE4F624}" sibTransId="{D7180364-F30D-4DDD-9FE8-45C11954012A}"/>
    <dgm:cxn modelId="{D7A36001-8512-485F-B0BA-10138C62C769}" type="presOf" srcId="{6B0D67E7-6369-4C55-9D73-78D001893BCD}" destId="{9633640B-F89B-46B4-B436-31C7EABDDF3B}" srcOrd="0" destOrd="0" presId="urn:microsoft.com/office/officeart/2008/layout/AlternatingPictureBlocks"/>
    <dgm:cxn modelId="{90FB2455-F481-4D58-AA8B-99B9F38ADA46}" type="presOf" srcId="{6E5F5E4C-3050-4200-AB46-830A8EA6D5EA}" destId="{3C39B1BB-0ABC-4289-B64B-B019AF76FAA9}" srcOrd="0" destOrd="0" presId="urn:microsoft.com/office/officeart/2008/layout/AlternatingPictureBlocks"/>
    <dgm:cxn modelId="{99878BDB-2F76-44EA-9402-0296342E0D6C}" type="presParOf" srcId="{3C39B1BB-0ABC-4289-B64B-B019AF76FAA9}" destId="{C4C17055-3A14-493E-8082-1DB845729A23}" srcOrd="0" destOrd="0" presId="urn:microsoft.com/office/officeart/2008/layout/AlternatingPictureBlocks"/>
    <dgm:cxn modelId="{D1857A08-A7D9-4034-90F3-54DE6F7A06DD}" type="presParOf" srcId="{C4C17055-3A14-493E-8082-1DB845729A23}" destId="{1BCA94AE-279E-4883-A375-569DD09EDBE1}" srcOrd="0" destOrd="0" presId="urn:microsoft.com/office/officeart/2008/layout/AlternatingPictureBlocks"/>
    <dgm:cxn modelId="{DB71755D-9F53-43B9-A635-82EAD34873BC}" type="presParOf" srcId="{C4C17055-3A14-493E-8082-1DB845729A23}" destId="{28681F11-7397-4A00-9022-0D6BB9AAB943}" srcOrd="1" destOrd="0" presId="urn:microsoft.com/office/officeart/2008/layout/AlternatingPictureBlocks"/>
    <dgm:cxn modelId="{9E36C209-6DAE-4772-92FD-ECF0564AAD5D}" type="presParOf" srcId="{3C39B1BB-0ABC-4289-B64B-B019AF76FAA9}" destId="{16376B63-1757-4153-A62B-43A9D7D690CC}" srcOrd="1" destOrd="0" presId="urn:microsoft.com/office/officeart/2008/layout/AlternatingPictureBlocks"/>
    <dgm:cxn modelId="{C289D6A5-73A5-4C92-9FBD-65C00FC69A5C}" type="presParOf" srcId="{3C39B1BB-0ABC-4289-B64B-B019AF76FAA9}" destId="{C3A69D74-8A79-4B9A-A6F9-03A4212C4D14}" srcOrd="2" destOrd="0" presId="urn:microsoft.com/office/officeart/2008/layout/AlternatingPictureBlocks"/>
    <dgm:cxn modelId="{ACAB87FF-4439-403F-8A9E-A99E40F487C1}" type="presParOf" srcId="{C3A69D74-8A79-4B9A-A6F9-03A4212C4D14}" destId="{DBDDBD3B-BB9B-44F6-8475-7733E1D49AB9}" srcOrd="0" destOrd="0" presId="urn:microsoft.com/office/officeart/2008/layout/AlternatingPictureBlocks"/>
    <dgm:cxn modelId="{13972DDA-C052-4749-A982-7C7CBB2474B8}" type="presParOf" srcId="{C3A69D74-8A79-4B9A-A6F9-03A4212C4D14}" destId="{1C19210F-2767-492E-A618-F2D1F62DC0FC}" srcOrd="1" destOrd="0" presId="urn:microsoft.com/office/officeart/2008/layout/AlternatingPictureBlocks"/>
    <dgm:cxn modelId="{7AE551BE-5B79-42A0-B0C7-19BB3A5B31BE}" type="presParOf" srcId="{3C39B1BB-0ABC-4289-B64B-B019AF76FAA9}" destId="{E3F43341-6AC6-4BE6-85EF-3310BCD0A373}" srcOrd="3" destOrd="0" presId="urn:microsoft.com/office/officeart/2008/layout/AlternatingPictureBlocks"/>
    <dgm:cxn modelId="{A026E5EE-96E8-4194-A751-6C13DE2F3761}" type="presParOf" srcId="{3C39B1BB-0ABC-4289-B64B-B019AF76FAA9}" destId="{BA78F53A-B9CC-48A0-82FB-CF7A09792C5D}" srcOrd="4" destOrd="0" presId="urn:microsoft.com/office/officeart/2008/layout/AlternatingPictureBlocks"/>
    <dgm:cxn modelId="{DFEEA73C-C1BD-4A72-B690-B4786A2C235F}" type="presParOf" srcId="{BA78F53A-B9CC-48A0-82FB-CF7A09792C5D}" destId="{9633640B-F89B-46B4-B436-31C7EABDDF3B}" srcOrd="0" destOrd="0" presId="urn:microsoft.com/office/officeart/2008/layout/AlternatingPictureBlocks"/>
    <dgm:cxn modelId="{822CB310-A7D9-45C9-B97B-C4F9C867ADFA}" type="presParOf" srcId="{BA78F53A-B9CC-48A0-82FB-CF7A09792C5D}" destId="{3C6B2507-62D9-4207-B62A-00030D7D0AD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5F5E4C-3050-4200-AB46-830A8EA6D5EA}" type="doc">
      <dgm:prSet loTypeId="urn:microsoft.com/office/officeart/2008/layout/AlternatingPictureBlocks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C9EC3EF2-0AC3-4EEA-9898-07191B86436E}">
      <dgm:prSet custT="1"/>
      <dgm:spPr/>
      <dgm:t>
        <a:bodyPr/>
        <a:lstStyle/>
        <a:p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Żandarmerii Wojskowej </a:t>
          </a:r>
        </a:p>
        <a:p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ul. Warszawska 267, </a:t>
          </a:r>
          <a:b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05-300 Mińsk Mazowiecki </a:t>
          </a:r>
        </a:p>
      </dgm:t>
    </dgm:pt>
    <dgm:pt modelId="{257F0652-2BE2-44DE-B029-73BD48F9A272}" type="parTrans" cxnId="{B1C4659B-8A26-4F5E-8970-9A4E47B28B49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AC99A451-41EB-430F-A7E2-61A0F32F67F2}" type="sibTrans" cxnId="{B1C4659B-8A26-4F5E-8970-9A4E47B28B49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346C7F0B-B052-4C9F-8CF5-7CCE58721862}">
      <dgm:prSet custT="1"/>
      <dgm:spPr/>
      <dgm:t>
        <a:bodyPr/>
        <a:lstStyle/>
        <a:p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Logistyki </a:t>
          </a:r>
          <a:b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w Grupie </a:t>
          </a:r>
        </a:p>
        <a:p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ul. Dworcowa 6 A </a:t>
          </a:r>
          <a:b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86-134 Grupa</a:t>
          </a:r>
        </a:p>
      </dgm:t>
    </dgm:pt>
    <dgm:pt modelId="{7564CB3C-2697-407D-9CC6-85795729CCB6}" type="parTrans" cxnId="{7BB7B71B-5C5E-4476-AF7E-699A0C3C74D9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267E6C6B-4550-407E-9D88-B4F20DD50E1C}" type="sibTrans" cxnId="{7BB7B71B-5C5E-4476-AF7E-699A0C3C74D9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75587A8B-7F7D-48CA-ACDB-C77D3D932341}">
      <dgm:prSet custT="1"/>
      <dgm:spPr/>
      <dgm:t>
        <a:bodyPr/>
        <a:lstStyle/>
        <a:p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Szkoła Podoficerska SONDA </a:t>
          </a:r>
          <a:b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 Zegrzu </a:t>
          </a:r>
        </a:p>
        <a:p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ul. </a:t>
          </a:r>
          <a:r>
            <a:rPr lang="pl-PL" sz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Juzistek</a:t>
          </a:r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2 </a:t>
          </a:r>
          <a:b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05-131 Zegrze</a:t>
          </a:r>
        </a:p>
      </dgm:t>
    </dgm:pt>
    <dgm:pt modelId="{21861BD7-6823-45C6-B69A-F49D8774D42F}" type="parTrans" cxnId="{682F6FF5-855C-4D07-AD6B-464DCEA4A66F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84735C62-2F7B-4D9C-B490-DD30502B5F71}" type="sibTrans" cxnId="{682F6FF5-855C-4D07-AD6B-464DCEA4A66F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3C39B1BB-0ABC-4289-B64B-B019AF76FAA9}" type="pres">
      <dgm:prSet presAssocID="{6E5F5E4C-3050-4200-AB46-830A8EA6D5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A285C6-2611-44CF-8147-B8332E9988B9}" type="pres">
      <dgm:prSet presAssocID="{C9EC3EF2-0AC3-4EEA-9898-07191B86436E}" presName="comp" presStyleCnt="0"/>
      <dgm:spPr/>
    </dgm:pt>
    <dgm:pt modelId="{6064DFC5-22EF-43EB-B496-20DCA17EB40D}" type="pres">
      <dgm:prSet presAssocID="{C9EC3EF2-0AC3-4EEA-9898-07191B86436E}" presName="rect2" presStyleLbl="node1" presStyleIdx="0" presStyleCnt="3" custLinFactNeighborX="-4102" custLinFactNeighborY="-9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4CB075-A3F3-4FAA-8348-1682646E1956}" type="pres">
      <dgm:prSet presAssocID="{C9EC3EF2-0AC3-4EEA-9898-07191B86436E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8DF8DC-1926-42B5-99FC-EC7194C531B2}" type="pres">
      <dgm:prSet presAssocID="{AC99A451-41EB-430F-A7E2-61A0F32F67F2}" presName="sibTrans" presStyleCnt="0"/>
      <dgm:spPr/>
    </dgm:pt>
    <dgm:pt modelId="{685FCC57-4CCA-4384-AAD2-A71CC89D962C}" type="pres">
      <dgm:prSet presAssocID="{75587A8B-7F7D-48CA-ACDB-C77D3D932341}" presName="comp" presStyleCnt="0"/>
      <dgm:spPr/>
    </dgm:pt>
    <dgm:pt modelId="{6FC67E03-0942-4549-8D69-A1DDD78604BE}" type="pres">
      <dgm:prSet presAssocID="{75587A8B-7F7D-48CA-ACDB-C77D3D93234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F26C17-3749-4FE6-8E12-DB2F638925A2}" type="pres">
      <dgm:prSet presAssocID="{75587A8B-7F7D-48CA-ACDB-C77D3D932341}" presName="rect1" presStyleLbl="lnNode1" presStyleIdx="1" presStyleCnt="3" custLinFactNeighborX="-123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E93C8BCB-1CD7-454C-95FA-1DFCD9472633}" type="pres">
      <dgm:prSet presAssocID="{84735C62-2F7B-4D9C-B490-DD30502B5F71}" presName="sibTrans" presStyleCnt="0"/>
      <dgm:spPr/>
    </dgm:pt>
    <dgm:pt modelId="{5E6C4CC8-E352-4D81-B08A-94D8D1034CFB}" type="pres">
      <dgm:prSet presAssocID="{346C7F0B-B052-4C9F-8CF5-7CCE58721862}" presName="comp" presStyleCnt="0"/>
      <dgm:spPr/>
    </dgm:pt>
    <dgm:pt modelId="{A89F7919-92F4-437B-9576-E022BD77142D}" type="pres">
      <dgm:prSet presAssocID="{346C7F0B-B052-4C9F-8CF5-7CCE58721862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AC60D9-0F1C-496F-AF5A-7934125D2058}" type="pres">
      <dgm:prSet presAssocID="{346C7F0B-B052-4C9F-8CF5-7CCE58721862}" presName="rect1" presStyleLbl="lnNode1" presStyleIdx="2" presStyleCnt="3" custLinFactNeighborX="9926" custLinFactNeighborY="-15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75E66055-7C9F-4CF2-AC71-87734A9E3092}" type="presOf" srcId="{C9EC3EF2-0AC3-4EEA-9898-07191B86436E}" destId="{6064DFC5-22EF-43EB-B496-20DCA17EB40D}" srcOrd="0" destOrd="0" presId="urn:microsoft.com/office/officeart/2008/layout/AlternatingPictureBlocks"/>
    <dgm:cxn modelId="{90FB2455-F481-4D58-AA8B-99B9F38ADA46}" type="presOf" srcId="{6E5F5E4C-3050-4200-AB46-830A8EA6D5EA}" destId="{3C39B1BB-0ABC-4289-B64B-B019AF76FAA9}" srcOrd="0" destOrd="0" presId="urn:microsoft.com/office/officeart/2008/layout/AlternatingPictureBlocks"/>
    <dgm:cxn modelId="{682F6FF5-855C-4D07-AD6B-464DCEA4A66F}" srcId="{6E5F5E4C-3050-4200-AB46-830A8EA6D5EA}" destId="{75587A8B-7F7D-48CA-ACDB-C77D3D932341}" srcOrd="1" destOrd="0" parTransId="{21861BD7-6823-45C6-B69A-F49D8774D42F}" sibTransId="{84735C62-2F7B-4D9C-B490-DD30502B5F71}"/>
    <dgm:cxn modelId="{F1DE8350-8544-43C0-8D5E-3892377BFE7A}" type="presOf" srcId="{346C7F0B-B052-4C9F-8CF5-7CCE58721862}" destId="{A89F7919-92F4-437B-9576-E022BD77142D}" srcOrd="0" destOrd="0" presId="urn:microsoft.com/office/officeart/2008/layout/AlternatingPictureBlocks"/>
    <dgm:cxn modelId="{82742893-42A7-46BD-BA08-AAEACDF5872B}" type="presOf" srcId="{75587A8B-7F7D-48CA-ACDB-C77D3D932341}" destId="{6FC67E03-0942-4549-8D69-A1DDD78604BE}" srcOrd="0" destOrd="0" presId="urn:microsoft.com/office/officeart/2008/layout/AlternatingPictureBlocks"/>
    <dgm:cxn modelId="{B1C4659B-8A26-4F5E-8970-9A4E47B28B49}" srcId="{6E5F5E4C-3050-4200-AB46-830A8EA6D5EA}" destId="{C9EC3EF2-0AC3-4EEA-9898-07191B86436E}" srcOrd="0" destOrd="0" parTransId="{257F0652-2BE2-44DE-B029-73BD48F9A272}" sibTransId="{AC99A451-41EB-430F-A7E2-61A0F32F67F2}"/>
    <dgm:cxn modelId="{7BB7B71B-5C5E-4476-AF7E-699A0C3C74D9}" srcId="{6E5F5E4C-3050-4200-AB46-830A8EA6D5EA}" destId="{346C7F0B-B052-4C9F-8CF5-7CCE58721862}" srcOrd="2" destOrd="0" parTransId="{7564CB3C-2697-407D-9CC6-85795729CCB6}" sibTransId="{267E6C6B-4550-407E-9D88-B4F20DD50E1C}"/>
    <dgm:cxn modelId="{CB7E0CC9-9E02-449D-8E24-9CBF49282A69}" type="presParOf" srcId="{3C39B1BB-0ABC-4289-B64B-B019AF76FAA9}" destId="{CBA285C6-2611-44CF-8147-B8332E9988B9}" srcOrd="0" destOrd="0" presId="urn:microsoft.com/office/officeart/2008/layout/AlternatingPictureBlocks"/>
    <dgm:cxn modelId="{AA17C93E-FEEE-4DFB-9856-5ADCC18BC9AA}" type="presParOf" srcId="{CBA285C6-2611-44CF-8147-B8332E9988B9}" destId="{6064DFC5-22EF-43EB-B496-20DCA17EB40D}" srcOrd="0" destOrd="0" presId="urn:microsoft.com/office/officeart/2008/layout/AlternatingPictureBlocks"/>
    <dgm:cxn modelId="{8D9110CE-E226-4EF8-9973-37594693669C}" type="presParOf" srcId="{CBA285C6-2611-44CF-8147-B8332E9988B9}" destId="{074CB075-A3F3-4FAA-8348-1682646E1956}" srcOrd="1" destOrd="0" presId="urn:microsoft.com/office/officeart/2008/layout/AlternatingPictureBlocks"/>
    <dgm:cxn modelId="{BD33B8F3-B6C1-4C7A-9C04-A3845CCEF184}" type="presParOf" srcId="{3C39B1BB-0ABC-4289-B64B-B019AF76FAA9}" destId="{0F8DF8DC-1926-42B5-99FC-EC7194C531B2}" srcOrd="1" destOrd="0" presId="urn:microsoft.com/office/officeart/2008/layout/AlternatingPictureBlocks"/>
    <dgm:cxn modelId="{959E1E9A-28C2-40D4-A90B-4B40879390DF}" type="presParOf" srcId="{3C39B1BB-0ABC-4289-B64B-B019AF76FAA9}" destId="{685FCC57-4CCA-4384-AAD2-A71CC89D962C}" srcOrd="2" destOrd="0" presId="urn:microsoft.com/office/officeart/2008/layout/AlternatingPictureBlocks"/>
    <dgm:cxn modelId="{7F67C7FB-FE37-42F1-9BC9-D545E8DA6FFF}" type="presParOf" srcId="{685FCC57-4CCA-4384-AAD2-A71CC89D962C}" destId="{6FC67E03-0942-4549-8D69-A1DDD78604BE}" srcOrd="0" destOrd="0" presId="urn:microsoft.com/office/officeart/2008/layout/AlternatingPictureBlocks"/>
    <dgm:cxn modelId="{4D40F233-6850-4DF5-9F0D-D633AB419633}" type="presParOf" srcId="{685FCC57-4CCA-4384-AAD2-A71CC89D962C}" destId="{AFF26C17-3749-4FE6-8E12-DB2F638925A2}" srcOrd="1" destOrd="0" presId="urn:microsoft.com/office/officeart/2008/layout/AlternatingPictureBlocks"/>
    <dgm:cxn modelId="{6049A7F0-EE49-4AB6-83D4-D3528E8A5D07}" type="presParOf" srcId="{3C39B1BB-0ABC-4289-B64B-B019AF76FAA9}" destId="{E93C8BCB-1CD7-454C-95FA-1DFCD9472633}" srcOrd="3" destOrd="0" presId="urn:microsoft.com/office/officeart/2008/layout/AlternatingPictureBlocks"/>
    <dgm:cxn modelId="{DAC35E9C-C860-4642-B846-54259CF583DB}" type="presParOf" srcId="{3C39B1BB-0ABC-4289-B64B-B019AF76FAA9}" destId="{5E6C4CC8-E352-4D81-B08A-94D8D1034CFB}" srcOrd="4" destOrd="0" presId="urn:microsoft.com/office/officeart/2008/layout/AlternatingPictureBlocks"/>
    <dgm:cxn modelId="{CA2B8F5F-5C80-4DBD-8357-7BA3E156140F}" type="presParOf" srcId="{5E6C4CC8-E352-4D81-B08A-94D8D1034CFB}" destId="{A89F7919-92F4-437B-9576-E022BD77142D}" srcOrd="0" destOrd="0" presId="urn:microsoft.com/office/officeart/2008/layout/AlternatingPictureBlocks"/>
    <dgm:cxn modelId="{16D75504-FED2-46DA-BF78-7064BE793C45}" type="presParOf" srcId="{5E6C4CC8-E352-4D81-B08A-94D8D1034CFB}" destId="{29AC60D9-0F1C-496F-AF5A-7934125D205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E9B86D-D468-4057-B5D0-44705E9F3780}" type="doc">
      <dgm:prSet loTypeId="urn:microsoft.com/office/officeart/2005/8/layout/vList5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FE8E840D-6EDD-4C9E-AD04-18B91BD9724D}">
      <dgm:prSet/>
      <dgm:spPr/>
      <dgm:t>
        <a:bodyPr/>
        <a:lstStyle/>
        <a:p>
          <a:pPr rtl="0"/>
          <a:r>
            <a:rPr lang="pl-PL" b="1" dirty="0">
              <a:effectLst/>
            </a:rPr>
            <a:t>W sprawie szkolnictwa wojskowego:</a:t>
          </a:r>
        </a:p>
      </dgm:t>
    </dgm:pt>
    <dgm:pt modelId="{2C3F5457-B788-4CE2-8C8C-BD45EBDBC86D}" type="parTrans" cxnId="{B826749E-634D-4EBC-99DC-DABA1BF1BFEA}">
      <dgm:prSet/>
      <dgm:spPr/>
      <dgm:t>
        <a:bodyPr/>
        <a:lstStyle/>
        <a:p>
          <a:endParaRPr lang="pl-PL"/>
        </a:p>
      </dgm:t>
    </dgm:pt>
    <dgm:pt modelId="{4016A643-3954-4DA4-A373-D764F66A4310}" type="sibTrans" cxnId="{B826749E-634D-4EBC-99DC-DABA1BF1BFEA}">
      <dgm:prSet/>
      <dgm:spPr/>
      <dgm:t>
        <a:bodyPr/>
        <a:lstStyle/>
        <a:p>
          <a:endParaRPr lang="pl-PL"/>
        </a:p>
      </dgm:t>
    </dgm:pt>
    <dgm:pt modelId="{B15B07CC-A61A-496B-BE83-7ADBF0BC91B4}">
      <dgm:prSet/>
      <dgm:spPr/>
      <dgm:t>
        <a:bodyPr/>
        <a:lstStyle/>
        <a:p>
          <a:pPr rtl="0"/>
          <a:r>
            <a:rPr lang="pl-PL" b="1" dirty="0">
              <a:effectLst/>
            </a:rPr>
            <a:t>W sprawie </a:t>
          </a:r>
        </a:p>
        <a:p>
          <a:pPr rtl="0"/>
          <a:r>
            <a:rPr lang="pl-PL" b="1" dirty="0">
              <a:effectLst/>
            </a:rPr>
            <a:t>dobrowolnej zasadniczej służby wojskowej:</a:t>
          </a:r>
        </a:p>
        <a:p>
          <a:pPr rtl="0"/>
          <a:r>
            <a:rPr lang="pl-PL" b="1" dirty="0">
              <a:effectLst/>
            </a:rPr>
            <a:t>Zawodowej Służby Wojskowej:</a:t>
          </a:r>
        </a:p>
      </dgm:t>
    </dgm:pt>
    <dgm:pt modelId="{E59164BB-DDDA-4D5E-B7C8-5A5CF4B2CBA2}" type="parTrans" cxnId="{A8D2D7E0-E6FD-4BF0-A8CE-A7A7873ACCF6}">
      <dgm:prSet/>
      <dgm:spPr/>
      <dgm:t>
        <a:bodyPr/>
        <a:lstStyle/>
        <a:p>
          <a:endParaRPr lang="pl-PL"/>
        </a:p>
      </dgm:t>
    </dgm:pt>
    <dgm:pt modelId="{AB60A589-684F-45BD-9BF5-67A50DC05FEB}" type="sibTrans" cxnId="{A8D2D7E0-E6FD-4BF0-A8CE-A7A7873ACCF6}">
      <dgm:prSet/>
      <dgm:spPr/>
      <dgm:t>
        <a:bodyPr/>
        <a:lstStyle/>
        <a:p>
          <a:endParaRPr lang="pl-PL"/>
        </a:p>
      </dgm:t>
    </dgm:pt>
    <dgm:pt modelId="{8A5850B2-6F11-4CD7-AA12-5394DD723E81}">
      <dgm:prSet/>
      <dgm:spPr/>
      <dgm:t>
        <a:bodyPr/>
        <a:lstStyle/>
        <a:p>
          <a:pPr rtl="0"/>
          <a:r>
            <a:rPr lang="pl-PL" b="1">
              <a:effectLst/>
            </a:rPr>
            <a:t>W sprawie terytorialnej służby wojskowej:</a:t>
          </a:r>
          <a:endParaRPr lang="pl-PL" b="1" dirty="0">
            <a:effectLst/>
          </a:endParaRPr>
        </a:p>
      </dgm:t>
    </dgm:pt>
    <dgm:pt modelId="{8A71ACAC-1364-4D23-8CF2-A97A2ABA4F15}" type="parTrans" cxnId="{F8F2182E-4A77-43F6-B654-585CAA138218}">
      <dgm:prSet/>
      <dgm:spPr/>
      <dgm:t>
        <a:bodyPr/>
        <a:lstStyle/>
        <a:p>
          <a:endParaRPr lang="pl-PL"/>
        </a:p>
      </dgm:t>
    </dgm:pt>
    <dgm:pt modelId="{CE19E565-3DF7-4752-B8FF-06D54C671238}" type="sibTrans" cxnId="{F8F2182E-4A77-43F6-B654-585CAA138218}">
      <dgm:prSet/>
      <dgm:spPr/>
      <dgm:t>
        <a:bodyPr/>
        <a:lstStyle/>
        <a:p>
          <a:endParaRPr lang="pl-PL"/>
        </a:p>
      </dgm:t>
    </dgm:pt>
    <dgm:pt modelId="{C4613CC7-3457-4C5B-BFF3-0B7C8B7E93A1}">
      <dgm:prSet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</a:rPr>
            <a:t>261 518 948 lub 723 555 417</a:t>
          </a:r>
        </a:p>
      </dgm:t>
    </dgm:pt>
    <dgm:pt modelId="{9E6B1051-B690-4662-992C-EDA325E8C623}" type="parTrans" cxnId="{423161B1-8780-43C0-945F-670F7E0D0C41}">
      <dgm:prSet/>
      <dgm:spPr/>
      <dgm:t>
        <a:bodyPr/>
        <a:lstStyle/>
        <a:p>
          <a:endParaRPr lang="pl-PL"/>
        </a:p>
      </dgm:t>
    </dgm:pt>
    <dgm:pt modelId="{958AA2CF-6B28-4F53-97B7-BAD88B62C4C7}" type="sibTrans" cxnId="{423161B1-8780-43C0-945F-670F7E0D0C41}">
      <dgm:prSet/>
      <dgm:spPr/>
      <dgm:t>
        <a:bodyPr/>
        <a:lstStyle/>
        <a:p>
          <a:endParaRPr lang="pl-PL"/>
        </a:p>
      </dgm:t>
    </dgm:pt>
    <dgm:pt modelId="{627EC2E7-AA1C-4CAC-A381-09023465DB21}">
      <dgm:prSet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</a:rPr>
            <a:t>261 </a:t>
          </a:r>
          <a:r>
            <a:rPr lang="pl-PL" sz="1800" b="1" dirty="0" smtClean="0">
              <a:solidFill>
                <a:schemeClr val="tx1"/>
              </a:solidFill>
            </a:rPr>
            <a:t>518 959 </a:t>
          </a:r>
          <a:r>
            <a:rPr lang="pl-PL" sz="1800" b="1" dirty="0">
              <a:solidFill>
                <a:schemeClr val="tx1"/>
              </a:solidFill>
            </a:rPr>
            <a:t>lub 723 555 417</a:t>
          </a:r>
        </a:p>
      </dgm:t>
    </dgm:pt>
    <dgm:pt modelId="{3ECB5108-1E5B-4706-A448-6CBD26051B5D}" type="parTrans" cxnId="{FD168118-E9DD-4172-B99B-8E9B9E6A4209}">
      <dgm:prSet/>
      <dgm:spPr/>
      <dgm:t>
        <a:bodyPr/>
        <a:lstStyle/>
        <a:p>
          <a:endParaRPr lang="pl-PL"/>
        </a:p>
      </dgm:t>
    </dgm:pt>
    <dgm:pt modelId="{55D5C757-9FE0-47CC-9DC7-D7F672A322B6}" type="sibTrans" cxnId="{FD168118-E9DD-4172-B99B-8E9B9E6A4209}">
      <dgm:prSet/>
      <dgm:spPr/>
      <dgm:t>
        <a:bodyPr/>
        <a:lstStyle/>
        <a:p>
          <a:endParaRPr lang="pl-PL"/>
        </a:p>
      </dgm:t>
    </dgm:pt>
    <dgm:pt modelId="{8339CB59-1054-4257-AD02-91439804F4A0}">
      <dgm:prSet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</a:rPr>
            <a:t>261 </a:t>
          </a:r>
          <a:r>
            <a:rPr lang="pl-PL" sz="1800" b="1" dirty="0" smtClean="0">
              <a:solidFill>
                <a:schemeClr val="tx1"/>
              </a:solidFill>
            </a:rPr>
            <a:t>518 958 </a:t>
          </a:r>
          <a:r>
            <a:rPr lang="pl-PL" sz="1800" b="1" dirty="0">
              <a:solidFill>
                <a:schemeClr val="tx1"/>
              </a:solidFill>
            </a:rPr>
            <a:t>lub 723 555 417</a:t>
          </a:r>
        </a:p>
      </dgm:t>
    </dgm:pt>
    <dgm:pt modelId="{065CF1AD-01FB-4B80-9DF0-781EA4B8BD00}" type="parTrans" cxnId="{571BAEA7-E126-42DB-A9ED-F170DCB4BF58}">
      <dgm:prSet/>
      <dgm:spPr/>
      <dgm:t>
        <a:bodyPr/>
        <a:lstStyle/>
        <a:p>
          <a:endParaRPr lang="pl-PL"/>
        </a:p>
      </dgm:t>
    </dgm:pt>
    <dgm:pt modelId="{97EF2940-DD8E-498C-9233-9E21D02A3F56}" type="sibTrans" cxnId="{571BAEA7-E126-42DB-A9ED-F170DCB4BF58}">
      <dgm:prSet/>
      <dgm:spPr/>
      <dgm:t>
        <a:bodyPr/>
        <a:lstStyle/>
        <a:p>
          <a:endParaRPr lang="pl-PL"/>
        </a:p>
      </dgm:t>
    </dgm:pt>
    <dgm:pt modelId="{DDE14B60-F9A2-4FC4-B338-658826E44BB3}">
      <dgm:prSet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</a:rPr>
            <a:t>Pokój nr. 8</a:t>
          </a:r>
        </a:p>
      </dgm:t>
    </dgm:pt>
    <dgm:pt modelId="{0C3992B4-ED90-4DF9-95AB-B377D3A91EEC}" type="parTrans" cxnId="{405BC216-2B0E-40DB-AC23-6CFB0AA263A8}">
      <dgm:prSet/>
      <dgm:spPr/>
      <dgm:t>
        <a:bodyPr/>
        <a:lstStyle/>
        <a:p>
          <a:endParaRPr lang="pl-PL"/>
        </a:p>
      </dgm:t>
    </dgm:pt>
    <dgm:pt modelId="{B0A43E3C-55CA-47FC-B1B8-275DD3C407A0}" type="sibTrans" cxnId="{405BC216-2B0E-40DB-AC23-6CFB0AA263A8}">
      <dgm:prSet/>
      <dgm:spPr/>
      <dgm:t>
        <a:bodyPr/>
        <a:lstStyle/>
        <a:p>
          <a:endParaRPr lang="pl-PL"/>
        </a:p>
      </dgm:t>
    </dgm:pt>
    <dgm:pt modelId="{EE93B342-78C4-476F-8FD6-8655D28CA6A9}">
      <dgm:prSet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</a:rPr>
            <a:t>Pokój nr. 9</a:t>
          </a:r>
        </a:p>
      </dgm:t>
    </dgm:pt>
    <dgm:pt modelId="{8CF25F69-06E1-4ED3-8B09-A15D8DA66B0B}" type="parTrans" cxnId="{EA59DE32-DCAA-4C54-928C-CF3C08289B4A}">
      <dgm:prSet/>
      <dgm:spPr/>
      <dgm:t>
        <a:bodyPr/>
        <a:lstStyle/>
        <a:p>
          <a:endParaRPr lang="pl-PL"/>
        </a:p>
      </dgm:t>
    </dgm:pt>
    <dgm:pt modelId="{9CC846FD-B33A-4D15-8341-924706C33B17}" type="sibTrans" cxnId="{EA59DE32-DCAA-4C54-928C-CF3C08289B4A}">
      <dgm:prSet/>
      <dgm:spPr/>
      <dgm:t>
        <a:bodyPr/>
        <a:lstStyle/>
        <a:p>
          <a:endParaRPr lang="pl-PL"/>
        </a:p>
      </dgm:t>
    </dgm:pt>
    <dgm:pt modelId="{C3018088-B952-4A49-9ED8-DFF70B609CAA}">
      <dgm:prSet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</a:rPr>
            <a:t>Pokój nr. 6</a:t>
          </a:r>
          <a:r>
            <a:rPr lang="pl-PL" sz="1800" b="1" dirty="0">
              <a:solidFill>
                <a:srgbClr val="FF0000"/>
              </a:solidFill>
            </a:rPr>
            <a:t>	</a:t>
          </a:r>
        </a:p>
      </dgm:t>
    </dgm:pt>
    <dgm:pt modelId="{BC1FBC9A-84F1-4C3A-8734-A734ECEC0E91}" type="parTrans" cxnId="{4071E1FC-7333-4203-85BB-F3956A13749E}">
      <dgm:prSet/>
      <dgm:spPr/>
      <dgm:t>
        <a:bodyPr/>
        <a:lstStyle/>
        <a:p>
          <a:endParaRPr lang="pl-PL"/>
        </a:p>
      </dgm:t>
    </dgm:pt>
    <dgm:pt modelId="{476D6368-A267-4105-B979-5F8B950C0C42}" type="sibTrans" cxnId="{4071E1FC-7333-4203-85BB-F3956A13749E}">
      <dgm:prSet/>
      <dgm:spPr/>
      <dgm:t>
        <a:bodyPr/>
        <a:lstStyle/>
        <a:p>
          <a:endParaRPr lang="pl-PL"/>
        </a:p>
      </dgm:t>
    </dgm:pt>
    <dgm:pt modelId="{13FEE1B2-6A0A-4F9E-93A7-D0A1F1075B4A}">
      <dgm:prSet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</a:rPr>
            <a:t>261 518 962 lub 723 555 417</a:t>
          </a:r>
        </a:p>
      </dgm:t>
    </dgm:pt>
    <dgm:pt modelId="{D8B4104B-BE0F-41BC-9711-5099810AC233}" type="parTrans" cxnId="{52CA8B14-04F9-47F3-923D-16C0A8A41234}">
      <dgm:prSet/>
      <dgm:spPr/>
      <dgm:t>
        <a:bodyPr/>
        <a:lstStyle/>
        <a:p>
          <a:endParaRPr lang="pl-PL"/>
        </a:p>
      </dgm:t>
    </dgm:pt>
    <dgm:pt modelId="{4BAC46B7-4222-4ADC-BB0B-75A0B88245E5}" type="sibTrans" cxnId="{52CA8B14-04F9-47F3-923D-16C0A8A41234}">
      <dgm:prSet/>
      <dgm:spPr/>
      <dgm:t>
        <a:bodyPr/>
        <a:lstStyle/>
        <a:p>
          <a:endParaRPr lang="pl-PL"/>
        </a:p>
      </dgm:t>
    </dgm:pt>
    <dgm:pt modelId="{8C33E248-77A7-4431-8461-7D95076A8291}" type="pres">
      <dgm:prSet presAssocID="{88E9B86D-D468-4057-B5D0-44705E9F37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9FAB47-983E-4D04-A962-CED2061C011E}" type="pres">
      <dgm:prSet presAssocID="{FE8E840D-6EDD-4C9E-AD04-18B91BD9724D}" presName="linNode" presStyleCnt="0"/>
      <dgm:spPr/>
    </dgm:pt>
    <dgm:pt modelId="{F4809AC9-C158-4DD5-9586-DFB976529F3F}" type="pres">
      <dgm:prSet presAssocID="{FE8E840D-6EDD-4C9E-AD04-18B91BD9724D}" presName="parentText" presStyleLbl="node1" presStyleIdx="0" presStyleCnt="3" custScaleX="166536" custLinFactNeighborX="7174" custLinFactNeighborY="257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F66D466B-2132-43EC-87A6-AE03321C16B4}" type="pres">
      <dgm:prSet presAssocID="{FE8E840D-6EDD-4C9E-AD04-18B91BD9724D}" presName="descendantText" presStyleLbl="alignAccFollowNode1" presStyleIdx="0" presStyleCnt="3" custScaleY="120467" custLinFactNeighborX="323" custLinFactNeighborY="-245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l-PL"/>
        </a:p>
      </dgm:t>
    </dgm:pt>
    <dgm:pt modelId="{BF251B4A-086C-4B23-ABB8-00E8CAEB2148}" type="pres">
      <dgm:prSet presAssocID="{4016A643-3954-4DA4-A373-D764F66A4310}" presName="sp" presStyleCnt="0"/>
      <dgm:spPr/>
    </dgm:pt>
    <dgm:pt modelId="{EDDA084E-2636-42C3-B368-590151AE3F2C}" type="pres">
      <dgm:prSet presAssocID="{B15B07CC-A61A-496B-BE83-7ADBF0BC91B4}" presName="linNode" presStyleCnt="0"/>
      <dgm:spPr/>
    </dgm:pt>
    <dgm:pt modelId="{2C19B4D5-2E72-43B9-89D5-2AB26D3F1059}" type="pres">
      <dgm:prSet presAssocID="{B15B07CC-A61A-496B-BE83-7ADBF0BC91B4}" presName="parentText" presStyleLbl="node1" presStyleIdx="1" presStyleCnt="3" custScaleX="166536" custLinFactNeighborX="3587" custLinFactNeighborY="1287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E708622D-E748-4D54-9235-54564C63CC06}" type="pres">
      <dgm:prSet presAssocID="{B15B07CC-A61A-496B-BE83-7ADBF0BC91B4}" presName="descendantText" presStyleLbl="alignAccFollowNode1" presStyleIdx="1" presStyleCnt="3" custScaleY="120467" custLinFactNeighborX="-7042" custLinFactNeighborY="-245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l-PL"/>
        </a:p>
      </dgm:t>
    </dgm:pt>
    <dgm:pt modelId="{AD8B65E8-D905-4CC5-9AE0-B67464A18928}" type="pres">
      <dgm:prSet presAssocID="{AB60A589-684F-45BD-9BF5-67A50DC05FEB}" presName="sp" presStyleCnt="0"/>
      <dgm:spPr/>
    </dgm:pt>
    <dgm:pt modelId="{E2AD4CED-D0B7-44FB-90FD-3D191EA27203}" type="pres">
      <dgm:prSet presAssocID="{8A5850B2-6F11-4CD7-AA12-5394DD723E81}" presName="linNode" presStyleCnt="0"/>
      <dgm:spPr/>
    </dgm:pt>
    <dgm:pt modelId="{7C007D49-2C82-4451-8D5F-83D21E100FA1}" type="pres">
      <dgm:prSet presAssocID="{8A5850B2-6F11-4CD7-AA12-5394DD723E81}" presName="parentText" presStyleLbl="node1" presStyleIdx="2" presStyleCnt="3" custScaleX="166536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A3BEBDD6-013D-46D0-9C24-15FD692A54F2}" type="pres">
      <dgm:prSet presAssocID="{8A5850B2-6F11-4CD7-AA12-5394DD723E81}" presName="descendantText" presStyleLbl="alignAccFollowNode1" presStyleIdx="2" presStyleCnt="3" custScaleY="120467" custLinFactNeighborX="-9988" custLinFactNeighborY="-245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l-PL"/>
        </a:p>
      </dgm:t>
    </dgm:pt>
  </dgm:ptLst>
  <dgm:cxnLst>
    <dgm:cxn modelId="{4071E1FC-7333-4203-85BB-F3956A13749E}" srcId="{8A5850B2-6F11-4CD7-AA12-5394DD723E81}" destId="{C3018088-B952-4A49-9ED8-DFF70B609CAA}" srcOrd="0" destOrd="0" parTransId="{BC1FBC9A-84F1-4C3A-8734-A734ECEC0E91}" sibTransId="{476D6368-A267-4105-B979-5F8B950C0C42}"/>
    <dgm:cxn modelId="{0E6CD515-72A9-46C2-9FD9-E5BA455AECAE}" type="presOf" srcId="{13FEE1B2-6A0A-4F9E-93A7-D0A1F1075B4A}" destId="{E708622D-E748-4D54-9235-54564C63CC06}" srcOrd="0" destOrd="2" presId="urn:microsoft.com/office/officeart/2005/8/layout/vList5"/>
    <dgm:cxn modelId="{405BC216-2B0E-40DB-AC23-6CFB0AA263A8}" srcId="{FE8E840D-6EDD-4C9E-AD04-18B91BD9724D}" destId="{DDE14B60-F9A2-4FC4-B338-658826E44BB3}" srcOrd="0" destOrd="0" parTransId="{0C3992B4-ED90-4DF9-95AB-B377D3A91EEC}" sibTransId="{B0A43E3C-55CA-47FC-B1B8-275DD3C407A0}"/>
    <dgm:cxn modelId="{571BAEA7-E126-42DB-A9ED-F170DCB4BF58}" srcId="{8A5850B2-6F11-4CD7-AA12-5394DD723E81}" destId="{8339CB59-1054-4257-AD02-91439804F4A0}" srcOrd="1" destOrd="0" parTransId="{065CF1AD-01FB-4B80-9DF0-781EA4B8BD00}" sibTransId="{97EF2940-DD8E-498C-9233-9E21D02A3F56}"/>
    <dgm:cxn modelId="{F8F2182E-4A77-43F6-B654-585CAA138218}" srcId="{88E9B86D-D468-4057-B5D0-44705E9F3780}" destId="{8A5850B2-6F11-4CD7-AA12-5394DD723E81}" srcOrd="2" destOrd="0" parTransId="{8A71ACAC-1364-4D23-8CF2-A97A2ABA4F15}" sibTransId="{CE19E565-3DF7-4752-B8FF-06D54C671238}"/>
    <dgm:cxn modelId="{340B1FEA-78AD-4F7A-94C1-A52560D6DB2C}" type="presOf" srcId="{EE93B342-78C4-476F-8FD6-8655D28CA6A9}" destId="{E708622D-E748-4D54-9235-54564C63CC06}" srcOrd="0" destOrd="0" presId="urn:microsoft.com/office/officeart/2005/8/layout/vList5"/>
    <dgm:cxn modelId="{A00CECAC-97AA-4C21-8BD0-30BF1FC94755}" type="presOf" srcId="{C3018088-B952-4A49-9ED8-DFF70B609CAA}" destId="{A3BEBDD6-013D-46D0-9C24-15FD692A54F2}" srcOrd="0" destOrd="0" presId="urn:microsoft.com/office/officeart/2005/8/layout/vList5"/>
    <dgm:cxn modelId="{BB7455E8-B78A-48AC-92F8-05CBDF173A4C}" type="presOf" srcId="{8339CB59-1054-4257-AD02-91439804F4A0}" destId="{A3BEBDD6-013D-46D0-9C24-15FD692A54F2}" srcOrd="0" destOrd="1" presId="urn:microsoft.com/office/officeart/2005/8/layout/vList5"/>
    <dgm:cxn modelId="{A8D2D7E0-E6FD-4BF0-A8CE-A7A7873ACCF6}" srcId="{88E9B86D-D468-4057-B5D0-44705E9F3780}" destId="{B15B07CC-A61A-496B-BE83-7ADBF0BC91B4}" srcOrd="1" destOrd="0" parTransId="{E59164BB-DDDA-4D5E-B7C8-5A5CF4B2CBA2}" sibTransId="{AB60A589-684F-45BD-9BF5-67A50DC05FEB}"/>
    <dgm:cxn modelId="{FD168118-E9DD-4172-B99B-8E9B9E6A4209}" srcId="{B15B07CC-A61A-496B-BE83-7ADBF0BC91B4}" destId="{627EC2E7-AA1C-4CAC-A381-09023465DB21}" srcOrd="1" destOrd="0" parTransId="{3ECB5108-1E5B-4706-A448-6CBD26051B5D}" sibTransId="{55D5C757-9FE0-47CC-9DC7-D7F672A322B6}"/>
    <dgm:cxn modelId="{52CA8B14-04F9-47F3-923D-16C0A8A41234}" srcId="{B15B07CC-A61A-496B-BE83-7ADBF0BC91B4}" destId="{13FEE1B2-6A0A-4F9E-93A7-D0A1F1075B4A}" srcOrd="2" destOrd="0" parTransId="{D8B4104B-BE0F-41BC-9711-5099810AC233}" sibTransId="{4BAC46B7-4222-4ADC-BB0B-75A0B88245E5}"/>
    <dgm:cxn modelId="{79193080-19B7-4C7D-86F1-AB96E54EAC63}" type="presOf" srcId="{FE8E840D-6EDD-4C9E-AD04-18B91BD9724D}" destId="{F4809AC9-C158-4DD5-9586-DFB976529F3F}" srcOrd="0" destOrd="0" presId="urn:microsoft.com/office/officeart/2005/8/layout/vList5"/>
    <dgm:cxn modelId="{B826749E-634D-4EBC-99DC-DABA1BF1BFEA}" srcId="{88E9B86D-D468-4057-B5D0-44705E9F3780}" destId="{FE8E840D-6EDD-4C9E-AD04-18B91BD9724D}" srcOrd="0" destOrd="0" parTransId="{2C3F5457-B788-4CE2-8C8C-BD45EBDBC86D}" sibTransId="{4016A643-3954-4DA4-A373-D764F66A4310}"/>
    <dgm:cxn modelId="{809A473B-F58B-4356-B1AA-883B659C36B4}" type="presOf" srcId="{DDE14B60-F9A2-4FC4-B338-658826E44BB3}" destId="{F66D466B-2132-43EC-87A6-AE03321C16B4}" srcOrd="0" destOrd="0" presId="urn:microsoft.com/office/officeart/2005/8/layout/vList5"/>
    <dgm:cxn modelId="{EA59DE32-DCAA-4C54-928C-CF3C08289B4A}" srcId="{B15B07CC-A61A-496B-BE83-7ADBF0BC91B4}" destId="{EE93B342-78C4-476F-8FD6-8655D28CA6A9}" srcOrd="0" destOrd="0" parTransId="{8CF25F69-06E1-4ED3-8B09-A15D8DA66B0B}" sibTransId="{9CC846FD-B33A-4D15-8341-924706C33B17}"/>
    <dgm:cxn modelId="{7398F740-293B-4FFE-98AE-2C8CC42F0A71}" type="presOf" srcId="{88E9B86D-D468-4057-B5D0-44705E9F3780}" destId="{8C33E248-77A7-4431-8461-7D95076A8291}" srcOrd="0" destOrd="0" presId="urn:microsoft.com/office/officeart/2005/8/layout/vList5"/>
    <dgm:cxn modelId="{16F236A6-A59A-4853-BE7A-6496532C1F98}" type="presOf" srcId="{8A5850B2-6F11-4CD7-AA12-5394DD723E81}" destId="{7C007D49-2C82-4451-8D5F-83D21E100FA1}" srcOrd="0" destOrd="0" presId="urn:microsoft.com/office/officeart/2005/8/layout/vList5"/>
    <dgm:cxn modelId="{BB300612-2869-4DF9-AAD1-2F334ED3BBF9}" type="presOf" srcId="{627EC2E7-AA1C-4CAC-A381-09023465DB21}" destId="{E708622D-E748-4D54-9235-54564C63CC06}" srcOrd="0" destOrd="1" presId="urn:microsoft.com/office/officeart/2005/8/layout/vList5"/>
    <dgm:cxn modelId="{423161B1-8780-43C0-945F-670F7E0D0C41}" srcId="{FE8E840D-6EDD-4C9E-AD04-18B91BD9724D}" destId="{C4613CC7-3457-4C5B-BFF3-0B7C8B7E93A1}" srcOrd="1" destOrd="0" parTransId="{9E6B1051-B690-4662-992C-EDA325E8C623}" sibTransId="{958AA2CF-6B28-4F53-97B7-BAD88B62C4C7}"/>
    <dgm:cxn modelId="{106C1FE3-29A6-4A06-A0C5-067EB55835DB}" type="presOf" srcId="{C4613CC7-3457-4C5B-BFF3-0B7C8B7E93A1}" destId="{F66D466B-2132-43EC-87A6-AE03321C16B4}" srcOrd="0" destOrd="1" presId="urn:microsoft.com/office/officeart/2005/8/layout/vList5"/>
    <dgm:cxn modelId="{A7E7011A-9813-41C0-859E-335463AE5DB6}" type="presOf" srcId="{B15B07CC-A61A-496B-BE83-7ADBF0BC91B4}" destId="{2C19B4D5-2E72-43B9-89D5-2AB26D3F1059}" srcOrd="0" destOrd="0" presId="urn:microsoft.com/office/officeart/2005/8/layout/vList5"/>
    <dgm:cxn modelId="{D9121FC8-1B95-4042-B525-4E4B9D59254A}" type="presParOf" srcId="{8C33E248-77A7-4431-8461-7D95076A8291}" destId="{019FAB47-983E-4D04-A962-CED2061C011E}" srcOrd="0" destOrd="0" presId="urn:microsoft.com/office/officeart/2005/8/layout/vList5"/>
    <dgm:cxn modelId="{A1424DAE-2F08-4906-AA81-AF4A064D12A9}" type="presParOf" srcId="{019FAB47-983E-4D04-A962-CED2061C011E}" destId="{F4809AC9-C158-4DD5-9586-DFB976529F3F}" srcOrd="0" destOrd="0" presId="urn:microsoft.com/office/officeart/2005/8/layout/vList5"/>
    <dgm:cxn modelId="{A1B02024-1E31-438D-9680-32D497D9B122}" type="presParOf" srcId="{019FAB47-983E-4D04-A962-CED2061C011E}" destId="{F66D466B-2132-43EC-87A6-AE03321C16B4}" srcOrd="1" destOrd="0" presId="urn:microsoft.com/office/officeart/2005/8/layout/vList5"/>
    <dgm:cxn modelId="{4A13F847-04BF-49EB-958E-6343670C9D66}" type="presParOf" srcId="{8C33E248-77A7-4431-8461-7D95076A8291}" destId="{BF251B4A-086C-4B23-ABB8-00E8CAEB2148}" srcOrd="1" destOrd="0" presId="urn:microsoft.com/office/officeart/2005/8/layout/vList5"/>
    <dgm:cxn modelId="{7ABE0AC8-3D35-4B8C-A17F-CB1506B51AF4}" type="presParOf" srcId="{8C33E248-77A7-4431-8461-7D95076A8291}" destId="{EDDA084E-2636-42C3-B368-590151AE3F2C}" srcOrd="2" destOrd="0" presId="urn:microsoft.com/office/officeart/2005/8/layout/vList5"/>
    <dgm:cxn modelId="{B028248F-91C9-4175-9268-BA1F9AE5A3F1}" type="presParOf" srcId="{EDDA084E-2636-42C3-B368-590151AE3F2C}" destId="{2C19B4D5-2E72-43B9-89D5-2AB26D3F1059}" srcOrd="0" destOrd="0" presId="urn:microsoft.com/office/officeart/2005/8/layout/vList5"/>
    <dgm:cxn modelId="{F8BC2E69-9812-4F6C-B87D-0282706DE21D}" type="presParOf" srcId="{EDDA084E-2636-42C3-B368-590151AE3F2C}" destId="{E708622D-E748-4D54-9235-54564C63CC06}" srcOrd="1" destOrd="0" presId="urn:microsoft.com/office/officeart/2005/8/layout/vList5"/>
    <dgm:cxn modelId="{511DAE14-8B84-4BDE-855B-EEA1F208398E}" type="presParOf" srcId="{8C33E248-77A7-4431-8461-7D95076A8291}" destId="{AD8B65E8-D905-4CC5-9AE0-B67464A18928}" srcOrd="3" destOrd="0" presId="urn:microsoft.com/office/officeart/2005/8/layout/vList5"/>
    <dgm:cxn modelId="{12CAC1FD-8570-411D-84DA-5D3C7ADFA94E}" type="presParOf" srcId="{8C33E248-77A7-4431-8461-7D95076A8291}" destId="{E2AD4CED-D0B7-44FB-90FD-3D191EA27203}" srcOrd="4" destOrd="0" presId="urn:microsoft.com/office/officeart/2005/8/layout/vList5"/>
    <dgm:cxn modelId="{EE837FE5-DC07-4AD2-9469-531B0C9FE0DE}" type="presParOf" srcId="{E2AD4CED-D0B7-44FB-90FD-3D191EA27203}" destId="{7C007D49-2C82-4451-8D5F-83D21E100FA1}" srcOrd="0" destOrd="0" presId="urn:microsoft.com/office/officeart/2005/8/layout/vList5"/>
    <dgm:cxn modelId="{C02F06D5-C51A-43DA-B0B0-2071161D881C}" type="presParOf" srcId="{E2AD4CED-D0B7-44FB-90FD-3D191EA27203}" destId="{A3BEBDD6-013D-46D0-9C24-15FD692A54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A1A48-C9F8-4760-AF25-0208DB58E975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3554D8D-785E-4D0B-B668-B519DB607509}">
      <dgm:prSet custT="1"/>
      <dgm:spPr/>
      <dgm:t>
        <a:bodyPr/>
        <a:lstStyle/>
        <a:p>
          <a:pPr rtl="0"/>
          <a:r>
            <a:rPr lang="pl-PL" sz="1600" b="1" dirty="0"/>
            <a:t>Służba rotacyjna</a:t>
          </a:r>
        </a:p>
      </dgm:t>
    </dgm:pt>
    <dgm:pt modelId="{ED1F5713-25DE-4199-86CE-7553A055E75A}" type="parTrans" cxnId="{792547FF-0E14-4D9A-943C-252BD5939869}">
      <dgm:prSet/>
      <dgm:spPr/>
      <dgm:t>
        <a:bodyPr/>
        <a:lstStyle/>
        <a:p>
          <a:endParaRPr lang="pl-PL"/>
        </a:p>
      </dgm:t>
    </dgm:pt>
    <dgm:pt modelId="{2706850D-2415-46D7-BAD6-E3FABC7856E3}" type="sibTrans" cxnId="{792547FF-0E14-4D9A-943C-252BD5939869}">
      <dgm:prSet/>
      <dgm:spPr/>
      <dgm:t>
        <a:bodyPr/>
        <a:lstStyle/>
        <a:p>
          <a:endParaRPr lang="pl-PL"/>
        </a:p>
      </dgm:t>
    </dgm:pt>
    <dgm:pt modelId="{9A7F44B0-F1E9-4B3F-B615-B759E1B2279A}">
      <dgm:prSet/>
      <dgm:spPr/>
      <dgm:t>
        <a:bodyPr/>
        <a:lstStyle/>
        <a:p>
          <a:pPr algn="just" rtl="0"/>
          <a:r>
            <a:rPr lang="pl-PL" dirty="0"/>
            <a:t>Rodzaj służby pełniony przez żołnierza TSW </a:t>
          </a:r>
          <a:br>
            <a:rPr lang="pl-PL" dirty="0"/>
          </a:br>
          <a:r>
            <a:rPr lang="pl-PL" dirty="0"/>
            <a:t>w terminach i miejscach określonych przez dowódcę jednostki wojskowej</a:t>
          </a:r>
        </a:p>
      </dgm:t>
    </dgm:pt>
    <dgm:pt modelId="{83AEBA75-E59E-43ED-9BE1-7C9564595982}" type="parTrans" cxnId="{1A9921AB-ED99-4128-AE84-624BA34A2470}">
      <dgm:prSet/>
      <dgm:spPr/>
      <dgm:t>
        <a:bodyPr/>
        <a:lstStyle/>
        <a:p>
          <a:endParaRPr lang="pl-PL"/>
        </a:p>
      </dgm:t>
    </dgm:pt>
    <dgm:pt modelId="{C1956D13-3812-4A6F-B8B6-2D9269236506}" type="sibTrans" cxnId="{1A9921AB-ED99-4128-AE84-624BA34A2470}">
      <dgm:prSet/>
      <dgm:spPr/>
      <dgm:t>
        <a:bodyPr/>
        <a:lstStyle/>
        <a:p>
          <a:endParaRPr lang="pl-PL"/>
        </a:p>
      </dgm:t>
    </dgm:pt>
    <dgm:pt modelId="{ADE3F001-92D2-4EDC-843F-1A1F01518F8D}">
      <dgm:prSet custT="1"/>
      <dgm:spPr/>
      <dgm:t>
        <a:bodyPr/>
        <a:lstStyle/>
        <a:p>
          <a:pPr rtl="0"/>
          <a:r>
            <a:rPr lang="pl-PL" sz="1600" b="1" dirty="0"/>
            <a:t>Służba dyspozycyjna</a:t>
          </a:r>
        </a:p>
      </dgm:t>
    </dgm:pt>
    <dgm:pt modelId="{6CB3DA41-5DB5-4851-9C72-F6F0526CE714}" type="parTrans" cxnId="{FB840685-3E87-46EE-850E-918F0F54FDBF}">
      <dgm:prSet/>
      <dgm:spPr/>
      <dgm:t>
        <a:bodyPr/>
        <a:lstStyle/>
        <a:p>
          <a:endParaRPr lang="pl-PL"/>
        </a:p>
      </dgm:t>
    </dgm:pt>
    <dgm:pt modelId="{151D4081-FB02-4DE3-BE96-C25FF7E3997A}" type="sibTrans" cxnId="{FB840685-3E87-46EE-850E-918F0F54FDBF}">
      <dgm:prSet/>
      <dgm:spPr/>
      <dgm:t>
        <a:bodyPr/>
        <a:lstStyle/>
        <a:p>
          <a:endParaRPr lang="pl-PL"/>
        </a:p>
      </dgm:t>
    </dgm:pt>
    <dgm:pt modelId="{E0C8BC38-B967-4343-9D89-122630EB63E0}">
      <dgm:prSet/>
      <dgm:spPr/>
      <dgm:t>
        <a:bodyPr/>
        <a:lstStyle/>
        <a:p>
          <a:pPr algn="just" rtl="0"/>
          <a:r>
            <a:rPr lang="pl-PL" dirty="0"/>
            <a:t>Rodzaj służby (w ramach TSW) pełniony przez żołnierza OT poza jednostką wojskową. Żołnierz znajduje się w gotowości do stawienia się do służby rotacyjnej w terminie i miejscu nakazanym przez dowódcę jednostki wojskowej. Wezwanie do stawienia się może nastąpić w trzech przypadkach:</a:t>
          </a:r>
        </a:p>
      </dgm:t>
    </dgm:pt>
    <dgm:pt modelId="{9DC1D2DC-8EC1-4169-A8E0-41F325A46EA6}" type="parTrans" cxnId="{FDD46931-37E5-429A-AA0D-65C9A448E918}">
      <dgm:prSet/>
      <dgm:spPr/>
      <dgm:t>
        <a:bodyPr/>
        <a:lstStyle/>
        <a:p>
          <a:endParaRPr lang="pl-PL"/>
        </a:p>
      </dgm:t>
    </dgm:pt>
    <dgm:pt modelId="{9E31F960-F3D8-4786-9900-4275DDEE5D28}" type="sibTrans" cxnId="{FDD46931-37E5-429A-AA0D-65C9A448E918}">
      <dgm:prSet/>
      <dgm:spPr/>
      <dgm:t>
        <a:bodyPr/>
        <a:lstStyle/>
        <a:p>
          <a:endParaRPr lang="pl-PL"/>
        </a:p>
      </dgm:t>
    </dgm:pt>
    <dgm:pt modelId="{73BF12BB-93AD-49E7-A6A0-C55B61129C23}">
      <dgm:prSet/>
      <dgm:spPr/>
      <dgm:t>
        <a:bodyPr/>
        <a:lstStyle/>
        <a:p>
          <a:pPr algn="just" rtl="0"/>
          <a:r>
            <a:rPr lang="pl-PL" dirty="0"/>
            <a:t>W celu sprawdzenia gotowości mobilizacyjnej </a:t>
          </a:r>
          <a:br>
            <a:rPr lang="pl-PL" dirty="0"/>
          </a:br>
          <a:r>
            <a:rPr lang="pl-PL" dirty="0"/>
            <a:t>i bojowej jednostki</a:t>
          </a:r>
        </a:p>
      </dgm:t>
    </dgm:pt>
    <dgm:pt modelId="{AC78CC3F-5864-4E69-9F3A-5A5FB1FA0CEB}" type="parTrans" cxnId="{A07A9ECE-1A91-45D8-9368-22A9157447D5}">
      <dgm:prSet/>
      <dgm:spPr/>
      <dgm:t>
        <a:bodyPr/>
        <a:lstStyle/>
        <a:p>
          <a:endParaRPr lang="pl-PL"/>
        </a:p>
      </dgm:t>
    </dgm:pt>
    <dgm:pt modelId="{5414A50B-2FA3-4517-BD51-5F335CEE82D7}" type="sibTrans" cxnId="{A07A9ECE-1A91-45D8-9368-22A9157447D5}">
      <dgm:prSet/>
      <dgm:spPr/>
      <dgm:t>
        <a:bodyPr/>
        <a:lstStyle/>
        <a:p>
          <a:endParaRPr lang="pl-PL"/>
        </a:p>
      </dgm:t>
    </dgm:pt>
    <dgm:pt modelId="{F4AD5034-9149-42B8-ABAC-FF9584B2E41D}">
      <dgm:prSet/>
      <dgm:spPr/>
      <dgm:t>
        <a:bodyPr/>
        <a:lstStyle/>
        <a:p>
          <a:pPr algn="just" rtl="0"/>
          <a:r>
            <a:rPr lang="pl-PL" dirty="0"/>
            <a:t>W celu zwalczania klęsk żywiołowych lub ich skutków, w działaniach antyterrorystycznych, itp.</a:t>
          </a:r>
        </a:p>
      </dgm:t>
    </dgm:pt>
    <dgm:pt modelId="{3BAB2767-D254-4605-9871-8E94B889E5C2}" type="parTrans" cxnId="{9C876F8D-4169-453E-92DC-64DAC92EC7B7}">
      <dgm:prSet/>
      <dgm:spPr/>
      <dgm:t>
        <a:bodyPr/>
        <a:lstStyle/>
        <a:p>
          <a:endParaRPr lang="pl-PL"/>
        </a:p>
      </dgm:t>
    </dgm:pt>
    <dgm:pt modelId="{ECB6E13B-4DDB-4EE8-AF52-81F1F9239666}" type="sibTrans" cxnId="{9C876F8D-4169-453E-92DC-64DAC92EC7B7}">
      <dgm:prSet/>
      <dgm:spPr/>
      <dgm:t>
        <a:bodyPr/>
        <a:lstStyle/>
        <a:p>
          <a:endParaRPr lang="pl-PL"/>
        </a:p>
      </dgm:t>
    </dgm:pt>
    <dgm:pt modelId="{B27CC056-38DE-44E6-AE25-1FC15258AEEE}">
      <dgm:prSet/>
      <dgm:spPr/>
      <dgm:t>
        <a:bodyPr/>
        <a:lstStyle/>
        <a:p>
          <a:pPr algn="just" rtl="0"/>
          <a:r>
            <a:rPr lang="pl-PL" dirty="0"/>
            <a:t>W celu przeciwdziałania zagrożeniom państwa wspólnie z innymi rodzajami sił zbrojnych.</a:t>
          </a:r>
        </a:p>
      </dgm:t>
    </dgm:pt>
    <dgm:pt modelId="{41FD91B9-5456-4367-AC48-16950BEF9690}" type="parTrans" cxnId="{256594FE-C25C-4932-961A-19EA9737E0E4}">
      <dgm:prSet/>
      <dgm:spPr/>
      <dgm:t>
        <a:bodyPr/>
        <a:lstStyle/>
        <a:p>
          <a:endParaRPr lang="pl-PL"/>
        </a:p>
      </dgm:t>
    </dgm:pt>
    <dgm:pt modelId="{C53DF592-8B7B-4A95-9DEB-54A5B322B0D7}" type="sibTrans" cxnId="{256594FE-C25C-4932-961A-19EA9737E0E4}">
      <dgm:prSet/>
      <dgm:spPr/>
      <dgm:t>
        <a:bodyPr/>
        <a:lstStyle/>
        <a:p>
          <a:endParaRPr lang="pl-PL"/>
        </a:p>
      </dgm:t>
    </dgm:pt>
    <dgm:pt modelId="{A8C145AA-5AB1-424F-8E2B-4D8E8EE52F72}" type="pres">
      <dgm:prSet presAssocID="{E04A1A48-C9F8-4760-AF25-0208DB58E9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71C48B-42CE-41AA-A3FD-8A3AE45DB05A}" type="pres">
      <dgm:prSet presAssocID="{D3554D8D-785E-4D0B-B668-B519DB607509}" presName="parentLin" presStyleCnt="0"/>
      <dgm:spPr/>
    </dgm:pt>
    <dgm:pt modelId="{6A650B66-FCC4-4EF4-B6D1-BF96AD72F95A}" type="pres">
      <dgm:prSet presAssocID="{D3554D8D-785E-4D0B-B668-B519DB607509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315D5673-1333-4C54-89F3-57B188B262A1}" type="pres">
      <dgm:prSet presAssocID="{D3554D8D-785E-4D0B-B668-B519DB607509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D57D200-3ED3-49DB-BCCB-938C945509A1}" type="pres">
      <dgm:prSet presAssocID="{D3554D8D-785E-4D0B-B668-B519DB607509}" presName="negativeSpace" presStyleCnt="0"/>
      <dgm:spPr/>
    </dgm:pt>
    <dgm:pt modelId="{C8C48DDC-551B-45D5-9072-937D2C9B3BB6}" type="pres">
      <dgm:prSet presAssocID="{D3554D8D-785E-4D0B-B668-B519DB60750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813005-A4FE-4632-9DC8-5E48D16B5C81}" type="pres">
      <dgm:prSet presAssocID="{2706850D-2415-46D7-BAD6-E3FABC7856E3}" presName="spaceBetweenRectangles" presStyleCnt="0"/>
      <dgm:spPr/>
    </dgm:pt>
    <dgm:pt modelId="{6AF1F964-4B86-445B-A626-AA77DD582A3E}" type="pres">
      <dgm:prSet presAssocID="{ADE3F001-92D2-4EDC-843F-1A1F01518F8D}" presName="parentLin" presStyleCnt="0"/>
      <dgm:spPr/>
    </dgm:pt>
    <dgm:pt modelId="{B0FAC6DC-46AA-4A72-9306-C052107C31E5}" type="pres">
      <dgm:prSet presAssocID="{ADE3F001-92D2-4EDC-843F-1A1F01518F8D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B6B282BA-D04B-416F-BD13-413421C44B63}" type="pres">
      <dgm:prSet presAssocID="{ADE3F001-92D2-4EDC-843F-1A1F01518F8D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67D7B9C-C447-43E8-9550-EF9F311D8464}" type="pres">
      <dgm:prSet presAssocID="{ADE3F001-92D2-4EDC-843F-1A1F01518F8D}" presName="negativeSpace" presStyleCnt="0"/>
      <dgm:spPr/>
    </dgm:pt>
    <dgm:pt modelId="{833AD439-6A14-4EE8-9106-CF33A74B89F3}" type="pres">
      <dgm:prSet presAssocID="{ADE3F001-92D2-4EDC-843F-1A1F01518F8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07A9ECE-1A91-45D8-9368-22A9157447D5}" srcId="{E0C8BC38-B967-4343-9D89-122630EB63E0}" destId="{73BF12BB-93AD-49E7-A6A0-C55B61129C23}" srcOrd="0" destOrd="0" parTransId="{AC78CC3F-5864-4E69-9F3A-5A5FB1FA0CEB}" sibTransId="{5414A50B-2FA3-4517-BD51-5F335CEE82D7}"/>
    <dgm:cxn modelId="{A70FC3FD-BE58-4D95-BC96-3CBCF21A2183}" type="presOf" srcId="{E0C8BC38-B967-4343-9D89-122630EB63E0}" destId="{833AD439-6A14-4EE8-9106-CF33A74B89F3}" srcOrd="0" destOrd="0" presId="urn:microsoft.com/office/officeart/2005/8/layout/list1"/>
    <dgm:cxn modelId="{C4D1853B-C014-4BED-98B9-5536C45BC7D9}" type="presOf" srcId="{B27CC056-38DE-44E6-AE25-1FC15258AEEE}" destId="{833AD439-6A14-4EE8-9106-CF33A74B89F3}" srcOrd="0" destOrd="3" presId="urn:microsoft.com/office/officeart/2005/8/layout/list1"/>
    <dgm:cxn modelId="{9631551B-76CB-415A-A132-1FAC784B04CB}" type="presOf" srcId="{9A7F44B0-F1E9-4B3F-B615-B759E1B2279A}" destId="{C8C48DDC-551B-45D5-9072-937D2C9B3BB6}" srcOrd="0" destOrd="0" presId="urn:microsoft.com/office/officeart/2005/8/layout/list1"/>
    <dgm:cxn modelId="{FB840685-3E87-46EE-850E-918F0F54FDBF}" srcId="{E04A1A48-C9F8-4760-AF25-0208DB58E975}" destId="{ADE3F001-92D2-4EDC-843F-1A1F01518F8D}" srcOrd="1" destOrd="0" parTransId="{6CB3DA41-5DB5-4851-9C72-F6F0526CE714}" sibTransId="{151D4081-FB02-4DE3-BE96-C25FF7E3997A}"/>
    <dgm:cxn modelId="{256594FE-C25C-4932-961A-19EA9737E0E4}" srcId="{E0C8BC38-B967-4343-9D89-122630EB63E0}" destId="{B27CC056-38DE-44E6-AE25-1FC15258AEEE}" srcOrd="2" destOrd="0" parTransId="{41FD91B9-5456-4367-AC48-16950BEF9690}" sibTransId="{C53DF592-8B7B-4A95-9DEB-54A5B322B0D7}"/>
    <dgm:cxn modelId="{5E54ABDF-19A1-4372-91D7-2EF9BE76FB74}" type="presOf" srcId="{ADE3F001-92D2-4EDC-843F-1A1F01518F8D}" destId="{B0FAC6DC-46AA-4A72-9306-C052107C31E5}" srcOrd="0" destOrd="0" presId="urn:microsoft.com/office/officeart/2005/8/layout/list1"/>
    <dgm:cxn modelId="{792547FF-0E14-4D9A-943C-252BD5939869}" srcId="{E04A1A48-C9F8-4760-AF25-0208DB58E975}" destId="{D3554D8D-785E-4D0B-B668-B519DB607509}" srcOrd="0" destOrd="0" parTransId="{ED1F5713-25DE-4199-86CE-7553A055E75A}" sibTransId="{2706850D-2415-46D7-BAD6-E3FABC7856E3}"/>
    <dgm:cxn modelId="{45381DC5-3968-4A32-93E1-75E647607391}" type="presOf" srcId="{E04A1A48-C9F8-4760-AF25-0208DB58E975}" destId="{A8C145AA-5AB1-424F-8E2B-4D8E8EE52F72}" srcOrd="0" destOrd="0" presId="urn:microsoft.com/office/officeart/2005/8/layout/list1"/>
    <dgm:cxn modelId="{9C876F8D-4169-453E-92DC-64DAC92EC7B7}" srcId="{E0C8BC38-B967-4343-9D89-122630EB63E0}" destId="{F4AD5034-9149-42B8-ABAC-FF9584B2E41D}" srcOrd="1" destOrd="0" parTransId="{3BAB2767-D254-4605-9871-8E94B889E5C2}" sibTransId="{ECB6E13B-4DDB-4EE8-AF52-81F1F9239666}"/>
    <dgm:cxn modelId="{C582C339-FD98-4682-AB77-659B81229F51}" type="presOf" srcId="{D3554D8D-785E-4D0B-B668-B519DB607509}" destId="{315D5673-1333-4C54-89F3-57B188B262A1}" srcOrd="1" destOrd="0" presId="urn:microsoft.com/office/officeart/2005/8/layout/list1"/>
    <dgm:cxn modelId="{8EB3B7D7-4840-48A6-B08C-4CBFDF49EDFC}" type="presOf" srcId="{F4AD5034-9149-42B8-ABAC-FF9584B2E41D}" destId="{833AD439-6A14-4EE8-9106-CF33A74B89F3}" srcOrd="0" destOrd="2" presId="urn:microsoft.com/office/officeart/2005/8/layout/list1"/>
    <dgm:cxn modelId="{3DEF501A-F1E6-4144-BB88-24620B71F367}" type="presOf" srcId="{73BF12BB-93AD-49E7-A6A0-C55B61129C23}" destId="{833AD439-6A14-4EE8-9106-CF33A74B89F3}" srcOrd="0" destOrd="1" presId="urn:microsoft.com/office/officeart/2005/8/layout/list1"/>
    <dgm:cxn modelId="{1A9921AB-ED99-4128-AE84-624BA34A2470}" srcId="{D3554D8D-785E-4D0B-B668-B519DB607509}" destId="{9A7F44B0-F1E9-4B3F-B615-B759E1B2279A}" srcOrd="0" destOrd="0" parTransId="{83AEBA75-E59E-43ED-9BE1-7C9564595982}" sibTransId="{C1956D13-3812-4A6F-B8B6-2D9269236506}"/>
    <dgm:cxn modelId="{909D09EC-F33F-4250-B2B6-6009D14EC76A}" type="presOf" srcId="{D3554D8D-785E-4D0B-B668-B519DB607509}" destId="{6A650B66-FCC4-4EF4-B6D1-BF96AD72F95A}" srcOrd="0" destOrd="0" presId="urn:microsoft.com/office/officeart/2005/8/layout/list1"/>
    <dgm:cxn modelId="{FDD46931-37E5-429A-AA0D-65C9A448E918}" srcId="{ADE3F001-92D2-4EDC-843F-1A1F01518F8D}" destId="{E0C8BC38-B967-4343-9D89-122630EB63E0}" srcOrd="0" destOrd="0" parTransId="{9DC1D2DC-8EC1-4169-A8E0-41F325A46EA6}" sibTransId="{9E31F960-F3D8-4786-9900-4275DDEE5D28}"/>
    <dgm:cxn modelId="{5B0F4CAE-918B-4137-BDFE-201EF7C75523}" type="presOf" srcId="{ADE3F001-92D2-4EDC-843F-1A1F01518F8D}" destId="{B6B282BA-D04B-416F-BD13-413421C44B63}" srcOrd="1" destOrd="0" presId="urn:microsoft.com/office/officeart/2005/8/layout/list1"/>
    <dgm:cxn modelId="{E9733AF9-7BC8-46E1-A70D-7492AA8D2740}" type="presParOf" srcId="{A8C145AA-5AB1-424F-8E2B-4D8E8EE52F72}" destId="{EC71C48B-42CE-41AA-A3FD-8A3AE45DB05A}" srcOrd="0" destOrd="0" presId="urn:microsoft.com/office/officeart/2005/8/layout/list1"/>
    <dgm:cxn modelId="{50D06C83-F76A-47E9-827C-373ACBE2C029}" type="presParOf" srcId="{EC71C48B-42CE-41AA-A3FD-8A3AE45DB05A}" destId="{6A650B66-FCC4-4EF4-B6D1-BF96AD72F95A}" srcOrd="0" destOrd="0" presId="urn:microsoft.com/office/officeart/2005/8/layout/list1"/>
    <dgm:cxn modelId="{F8539247-32DD-4163-BE8F-D96AAA56AF6B}" type="presParOf" srcId="{EC71C48B-42CE-41AA-A3FD-8A3AE45DB05A}" destId="{315D5673-1333-4C54-89F3-57B188B262A1}" srcOrd="1" destOrd="0" presId="urn:microsoft.com/office/officeart/2005/8/layout/list1"/>
    <dgm:cxn modelId="{E5F8AD47-70B2-4238-8BAF-61CE859B387D}" type="presParOf" srcId="{A8C145AA-5AB1-424F-8E2B-4D8E8EE52F72}" destId="{2D57D200-3ED3-49DB-BCCB-938C945509A1}" srcOrd="1" destOrd="0" presId="urn:microsoft.com/office/officeart/2005/8/layout/list1"/>
    <dgm:cxn modelId="{CCFB1AEF-EF26-417B-8BBF-9AAE4D48DFAF}" type="presParOf" srcId="{A8C145AA-5AB1-424F-8E2B-4D8E8EE52F72}" destId="{C8C48DDC-551B-45D5-9072-937D2C9B3BB6}" srcOrd="2" destOrd="0" presId="urn:microsoft.com/office/officeart/2005/8/layout/list1"/>
    <dgm:cxn modelId="{F8A5E1B3-844F-4129-8E4A-1233AA4618CA}" type="presParOf" srcId="{A8C145AA-5AB1-424F-8E2B-4D8E8EE52F72}" destId="{AC813005-A4FE-4632-9DC8-5E48D16B5C81}" srcOrd="3" destOrd="0" presId="urn:microsoft.com/office/officeart/2005/8/layout/list1"/>
    <dgm:cxn modelId="{0F15066E-4A6B-49E6-A505-D7A544F6E2A3}" type="presParOf" srcId="{A8C145AA-5AB1-424F-8E2B-4D8E8EE52F72}" destId="{6AF1F964-4B86-445B-A626-AA77DD582A3E}" srcOrd="4" destOrd="0" presId="urn:microsoft.com/office/officeart/2005/8/layout/list1"/>
    <dgm:cxn modelId="{4DFF094A-B0C4-4097-A17B-00A084AB2D3D}" type="presParOf" srcId="{6AF1F964-4B86-445B-A626-AA77DD582A3E}" destId="{B0FAC6DC-46AA-4A72-9306-C052107C31E5}" srcOrd="0" destOrd="0" presId="urn:microsoft.com/office/officeart/2005/8/layout/list1"/>
    <dgm:cxn modelId="{28C4838B-D01D-4692-A0C2-734832A1E5D8}" type="presParOf" srcId="{6AF1F964-4B86-445B-A626-AA77DD582A3E}" destId="{B6B282BA-D04B-416F-BD13-413421C44B63}" srcOrd="1" destOrd="0" presId="urn:microsoft.com/office/officeart/2005/8/layout/list1"/>
    <dgm:cxn modelId="{9A9AD13D-8F08-4AC7-9249-486342349027}" type="presParOf" srcId="{A8C145AA-5AB1-424F-8E2B-4D8E8EE52F72}" destId="{A67D7B9C-C447-43E8-9550-EF9F311D8464}" srcOrd="5" destOrd="0" presId="urn:microsoft.com/office/officeart/2005/8/layout/list1"/>
    <dgm:cxn modelId="{409A7292-AEDA-42DD-8136-2E1D506FBE6B}" type="presParOf" srcId="{A8C145AA-5AB1-424F-8E2B-4D8E8EE52F72}" destId="{833AD439-6A14-4EE8-9106-CF33A74B89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C2E52-DA2A-47D7-8A91-FB02AEE2D66C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5CA6256A-310D-45C6-9389-ED89EDD467E4}">
      <dgm:prSet custT="1"/>
      <dgm:spPr/>
      <dgm:t>
        <a:bodyPr/>
        <a:lstStyle/>
        <a:p>
          <a:pPr algn="just" rtl="0"/>
          <a:r>
            <a:rPr lang="pl-PL" sz="1600" dirty="0"/>
            <a:t>Uposażenie za dzień ćwiczeń dla żołnierza w stopniu szeregowego wynosi </a:t>
          </a:r>
          <a:r>
            <a:rPr lang="pl-PL" sz="1600" b="1" u="sng" dirty="0"/>
            <a:t> 129,96 zł/dzień.</a:t>
          </a:r>
        </a:p>
      </dgm:t>
    </dgm:pt>
    <dgm:pt modelId="{D8F04FF3-2FB0-4BDA-9B6B-F8B975ECD12A}" type="parTrans" cxnId="{49411E85-FBBB-4315-9A7E-AE351E2EC5D2}">
      <dgm:prSet/>
      <dgm:spPr/>
      <dgm:t>
        <a:bodyPr/>
        <a:lstStyle/>
        <a:p>
          <a:pPr algn="just"/>
          <a:endParaRPr lang="pl-PL" sz="2000"/>
        </a:p>
      </dgm:t>
    </dgm:pt>
    <dgm:pt modelId="{28D95FA5-1A8A-49BB-B576-D766635AF8A2}" type="sibTrans" cxnId="{49411E85-FBBB-4315-9A7E-AE351E2EC5D2}">
      <dgm:prSet/>
      <dgm:spPr/>
      <dgm:t>
        <a:bodyPr/>
        <a:lstStyle/>
        <a:p>
          <a:pPr algn="just"/>
          <a:endParaRPr lang="pl-PL" sz="2000"/>
        </a:p>
      </dgm:t>
    </dgm:pt>
    <dgm:pt modelId="{670F3E21-E3BA-4FEA-8C18-9461C5C61D02}">
      <dgm:prSet custT="1"/>
      <dgm:spPr/>
      <dgm:t>
        <a:bodyPr/>
        <a:lstStyle/>
        <a:p>
          <a:pPr algn="just" rtl="0"/>
          <a:r>
            <a:rPr lang="pl-PL" sz="1600" dirty="0">
              <a:effectLst/>
            </a:rPr>
            <a:t>W przypadku </a:t>
          </a:r>
          <a:r>
            <a:rPr lang="pl-PL" sz="1600" b="1" dirty="0">
              <a:effectLst/>
            </a:rPr>
            <a:t>szkolenia rotacyjnego (2 dni w miesiącu) </a:t>
          </a:r>
          <a:r>
            <a:rPr lang="pl-PL" sz="1600" dirty="0">
              <a:effectLst/>
            </a:rPr>
            <a:t>otrzymuje się dodatkowo dodatek </a:t>
          </a:r>
          <a:br>
            <a:rPr lang="pl-PL" sz="1600" dirty="0">
              <a:effectLst/>
            </a:rPr>
          </a:br>
          <a:r>
            <a:rPr lang="pl-PL" sz="1600" dirty="0">
              <a:effectLst/>
            </a:rPr>
            <a:t>za gotowość bojową wysokości </a:t>
          </a:r>
          <a:r>
            <a:rPr lang="pl-PL" sz="1600" b="1" u="sng" dirty="0">
              <a:effectLst/>
            </a:rPr>
            <a:t>456 zł</a:t>
          </a:r>
          <a:r>
            <a:rPr lang="pl-PL" sz="1600" dirty="0">
              <a:effectLst/>
            </a:rPr>
            <a:t>, więc za dwa dni ćwiczeń szeregowy otrzyma ok.</a:t>
          </a:r>
          <a:r>
            <a:rPr lang="pl-PL" sz="1600" b="1" u="sng" dirty="0">
              <a:effectLst/>
            </a:rPr>
            <a:t> 715 zł.</a:t>
          </a:r>
        </a:p>
      </dgm:t>
    </dgm:pt>
    <dgm:pt modelId="{9D4137E6-E16D-48D2-AD87-4651EE92260A}" type="parTrans" cxnId="{1A6FB7EC-B582-4119-9635-8293540ADBAB}">
      <dgm:prSet/>
      <dgm:spPr/>
      <dgm:t>
        <a:bodyPr/>
        <a:lstStyle/>
        <a:p>
          <a:pPr algn="just"/>
          <a:endParaRPr lang="pl-PL" sz="2000"/>
        </a:p>
      </dgm:t>
    </dgm:pt>
    <dgm:pt modelId="{546C9049-3B6B-46B3-A051-FFF13732C85B}" type="sibTrans" cxnId="{1A6FB7EC-B582-4119-9635-8293540ADBAB}">
      <dgm:prSet/>
      <dgm:spPr/>
      <dgm:t>
        <a:bodyPr/>
        <a:lstStyle/>
        <a:p>
          <a:pPr algn="just"/>
          <a:endParaRPr lang="pl-PL" sz="2000"/>
        </a:p>
      </dgm:t>
    </dgm:pt>
    <dgm:pt modelId="{44626C35-64E5-4E76-A3B2-0A6D799E1E61}" type="pres">
      <dgm:prSet presAssocID="{517C2E52-DA2A-47D7-8A91-FB02AEE2D6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A6CC9A-F0C2-4CD5-812E-D535C81F473A}" type="pres">
      <dgm:prSet presAssocID="{5CA6256A-310D-45C6-9389-ED89EDD467E4}" presName="parentText" presStyleLbl="node1" presStyleIdx="0" presStyleCnt="2" custScaleY="98532" custLinFactY="-1062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640F1D4-050F-47C9-BDF6-91665908C285}" type="pres">
      <dgm:prSet presAssocID="{28D95FA5-1A8A-49BB-B576-D766635AF8A2}" presName="spacer" presStyleCnt="0"/>
      <dgm:spPr/>
    </dgm:pt>
    <dgm:pt modelId="{583ACAA2-4A19-4EB2-A01A-110B855F0807}" type="pres">
      <dgm:prSet presAssocID="{670F3E21-E3BA-4FEA-8C18-9461C5C61D02}" presName="parentText" presStyleLbl="node1" presStyleIdx="1" presStyleCnt="2" custLinFactNeighborY="31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49411E85-FBBB-4315-9A7E-AE351E2EC5D2}" srcId="{517C2E52-DA2A-47D7-8A91-FB02AEE2D66C}" destId="{5CA6256A-310D-45C6-9389-ED89EDD467E4}" srcOrd="0" destOrd="0" parTransId="{D8F04FF3-2FB0-4BDA-9B6B-F8B975ECD12A}" sibTransId="{28D95FA5-1A8A-49BB-B576-D766635AF8A2}"/>
    <dgm:cxn modelId="{61D47C4F-A5B7-4800-BD27-9399244F40F1}" type="presOf" srcId="{5CA6256A-310D-45C6-9389-ED89EDD467E4}" destId="{0FA6CC9A-F0C2-4CD5-812E-D535C81F473A}" srcOrd="0" destOrd="0" presId="urn:microsoft.com/office/officeart/2005/8/layout/vList2"/>
    <dgm:cxn modelId="{8F63127B-6C39-4CDE-AED6-EAF56388B2D9}" type="presOf" srcId="{517C2E52-DA2A-47D7-8A91-FB02AEE2D66C}" destId="{44626C35-64E5-4E76-A3B2-0A6D799E1E61}" srcOrd="0" destOrd="0" presId="urn:microsoft.com/office/officeart/2005/8/layout/vList2"/>
    <dgm:cxn modelId="{1A6FB7EC-B582-4119-9635-8293540ADBAB}" srcId="{517C2E52-DA2A-47D7-8A91-FB02AEE2D66C}" destId="{670F3E21-E3BA-4FEA-8C18-9461C5C61D02}" srcOrd="1" destOrd="0" parTransId="{9D4137E6-E16D-48D2-AD87-4651EE92260A}" sibTransId="{546C9049-3B6B-46B3-A051-FFF13732C85B}"/>
    <dgm:cxn modelId="{7E376549-AC23-4550-A0E4-D61AE4EA66C2}" type="presOf" srcId="{670F3E21-E3BA-4FEA-8C18-9461C5C61D02}" destId="{583ACAA2-4A19-4EB2-A01A-110B855F0807}" srcOrd="0" destOrd="0" presId="urn:microsoft.com/office/officeart/2005/8/layout/vList2"/>
    <dgm:cxn modelId="{093EDCC6-5E23-43E2-B3C2-69AC703B95B6}" type="presParOf" srcId="{44626C35-64E5-4E76-A3B2-0A6D799E1E61}" destId="{0FA6CC9A-F0C2-4CD5-812E-D535C81F473A}" srcOrd="0" destOrd="0" presId="urn:microsoft.com/office/officeart/2005/8/layout/vList2"/>
    <dgm:cxn modelId="{6642AA5E-1EF4-479E-9A8D-3D730C80FC57}" type="presParOf" srcId="{44626C35-64E5-4E76-A3B2-0A6D799E1E61}" destId="{5640F1D4-050F-47C9-BDF6-91665908C285}" srcOrd="1" destOrd="0" presId="urn:microsoft.com/office/officeart/2005/8/layout/vList2"/>
    <dgm:cxn modelId="{4F8E053E-CBC4-41D1-BD22-F00DE396B28E}" type="presParOf" srcId="{44626C35-64E5-4E76-A3B2-0A6D799E1E61}" destId="{583ACAA2-4A19-4EB2-A01A-110B855F08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F5E4C-3050-4200-AB46-830A8EA6D5EA}" type="doc">
      <dgm:prSet loTypeId="urn:microsoft.com/office/officeart/2005/8/layout/hList7#1" loCatId="pictur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610E990-47DF-406B-8D26-C346360E24BE}">
      <dgm:prSet custT="1"/>
      <dgm:spPr/>
      <dgm:t>
        <a:bodyPr anchor="b"/>
        <a:lstStyle/>
        <a:p>
          <a:pPr rtl="0"/>
          <a:r>
            <a:rPr lang="pl-PL" sz="1600" b="1" dirty="0"/>
            <a:t>Wojskowa Akademia Techniczna </a:t>
          </a:r>
          <a:br>
            <a:rPr lang="pl-PL" sz="1600" b="1" dirty="0"/>
          </a:br>
          <a:r>
            <a:rPr lang="pl-PL" sz="1600" b="1" dirty="0"/>
            <a:t>w Warszawie </a:t>
          </a:r>
          <a:r>
            <a:rPr lang="pl-PL" sz="1600" dirty="0"/>
            <a:t/>
          </a:r>
          <a:br>
            <a:rPr lang="pl-PL" sz="1600" dirty="0"/>
          </a:br>
          <a:r>
            <a:rPr lang="pl-PL" sz="1600" dirty="0"/>
            <a:t>00-908 Warszawa 49, </a:t>
          </a:r>
          <a:br>
            <a:rPr lang="pl-PL" sz="1600" dirty="0"/>
          </a:br>
          <a:r>
            <a:rPr lang="pl-PL" sz="1600" dirty="0"/>
            <a:t>ul. gen. S. Kaliskiego 2</a:t>
          </a:r>
        </a:p>
        <a:p>
          <a:pPr rtl="0"/>
          <a:r>
            <a:rPr lang="pl-PL" sz="1600" b="1" i="0" dirty="0">
              <a:hlinkClick xmlns:r="http://schemas.openxmlformats.org/officeDocument/2006/relationships" r:id="rId1"/>
            </a:rPr>
            <a:t>www.wat.edu.pl</a:t>
          </a:r>
          <a:endParaRPr lang="pl-PL" sz="1600" b="1" dirty="0"/>
        </a:p>
      </dgm:t>
    </dgm:pt>
    <dgm:pt modelId="{DEE99A0E-BB6C-45CA-AD9F-B34B1AE4F624}" type="parTrans" cxnId="{59DAFE47-41C0-4BCB-8AC1-227F052EBD8D}">
      <dgm:prSet/>
      <dgm:spPr/>
      <dgm:t>
        <a:bodyPr/>
        <a:lstStyle/>
        <a:p>
          <a:endParaRPr lang="pl-PL"/>
        </a:p>
      </dgm:t>
    </dgm:pt>
    <dgm:pt modelId="{D7180364-F30D-4DDD-9FE8-45C11954012A}" type="sibTrans" cxnId="{59DAFE47-41C0-4BCB-8AC1-227F052EBD8D}">
      <dgm:prSet/>
      <dgm:spPr/>
      <dgm:t>
        <a:bodyPr/>
        <a:lstStyle/>
        <a:p>
          <a:endParaRPr lang="pl-PL"/>
        </a:p>
      </dgm:t>
    </dgm:pt>
    <dgm:pt modelId="{4E253F9C-8646-484B-90BB-60D3BD0660C8}">
      <dgm:prSet custT="1"/>
      <dgm:spPr/>
      <dgm:t>
        <a:bodyPr anchor="b"/>
        <a:lstStyle/>
        <a:p>
          <a:pPr rtl="0"/>
          <a:r>
            <a:rPr lang="pl-PL" sz="1600" b="1"/>
            <a:t>Akademia Marynarki Wojennej</a:t>
          </a:r>
          <a:br>
            <a:rPr lang="pl-PL" sz="1600" b="1"/>
          </a:br>
          <a:r>
            <a:rPr lang="pl-PL" sz="1600" b="1"/>
            <a:t> w Gdyni</a:t>
          </a:r>
          <a:r>
            <a:rPr lang="pl-PL" sz="1600"/>
            <a:t/>
          </a:r>
          <a:br>
            <a:rPr lang="pl-PL" sz="1600"/>
          </a:br>
          <a:r>
            <a:rPr lang="pl-PL" sz="1600"/>
            <a:t>81-127 Gdynia, </a:t>
          </a:r>
          <a:br>
            <a:rPr lang="pl-PL" sz="1600"/>
          </a:br>
          <a:r>
            <a:rPr lang="pl-PL" sz="1600"/>
            <a:t>ul. inż. J. Śmidowicza 69</a:t>
          </a:r>
        </a:p>
        <a:p>
          <a:pPr rtl="0"/>
          <a:r>
            <a:rPr lang="pl-PL" sz="1600" b="1" i="0">
              <a:hlinkClick xmlns:r="http://schemas.openxmlformats.org/officeDocument/2006/relationships" r:id="rId2"/>
            </a:rPr>
            <a:t>www.amw.gdynia.pl</a:t>
          </a:r>
          <a:endParaRPr lang="pl-PL" sz="1600" b="1" dirty="0"/>
        </a:p>
      </dgm:t>
    </dgm:pt>
    <dgm:pt modelId="{5ABD73F6-88FD-4DA7-B11E-44FFEE3068B2}" type="parTrans" cxnId="{7C791323-CF04-4363-92B4-4E8955445DD2}">
      <dgm:prSet/>
      <dgm:spPr/>
      <dgm:t>
        <a:bodyPr/>
        <a:lstStyle/>
        <a:p>
          <a:endParaRPr lang="pl-PL"/>
        </a:p>
      </dgm:t>
    </dgm:pt>
    <dgm:pt modelId="{E32AA4CB-EA66-4D96-9E58-DEA2E3533FF3}" type="sibTrans" cxnId="{7C791323-CF04-4363-92B4-4E8955445DD2}">
      <dgm:prSet/>
      <dgm:spPr/>
      <dgm:t>
        <a:bodyPr/>
        <a:lstStyle/>
        <a:p>
          <a:endParaRPr lang="pl-PL"/>
        </a:p>
      </dgm:t>
    </dgm:pt>
    <dgm:pt modelId="{6B0D67E7-6369-4C55-9D73-78D001893BCD}">
      <dgm:prSet custT="1"/>
      <dgm:spPr/>
      <dgm:t>
        <a:bodyPr anchor="b"/>
        <a:lstStyle/>
        <a:p>
          <a:pPr rtl="0"/>
          <a:r>
            <a:rPr lang="pl-PL" sz="1600" b="1" dirty="0"/>
            <a:t>Akademia Wojsk Lądowych </a:t>
          </a:r>
          <a:br>
            <a:rPr lang="pl-PL" sz="1600" b="1" dirty="0"/>
          </a:br>
          <a:r>
            <a:rPr lang="pl-PL" sz="1600" b="1" dirty="0"/>
            <a:t>we Wrocławiu</a:t>
          </a:r>
          <a:r>
            <a:rPr lang="pl-PL" sz="1600" dirty="0"/>
            <a:t/>
          </a:r>
          <a:br>
            <a:rPr lang="pl-PL" sz="1600" dirty="0"/>
          </a:br>
          <a:r>
            <a:rPr lang="pl-PL" sz="1600" dirty="0"/>
            <a:t>51-150 Wrocław,</a:t>
          </a:r>
          <a:br>
            <a:rPr lang="pl-PL" sz="1600" dirty="0"/>
          </a:br>
          <a:r>
            <a:rPr lang="pl-PL" sz="1600" dirty="0"/>
            <a:t>ul. Czajkowskiego 109</a:t>
          </a:r>
        </a:p>
        <a:p>
          <a:pPr rtl="0"/>
          <a:r>
            <a:rPr lang="pl-PL" sz="1600" b="1" i="0" dirty="0">
              <a:hlinkClick xmlns:r="http://schemas.openxmlformats.org/officeDocument/2006/relationships" r:id="rId3"/>
            </a:rPr>
            <a:t>www.awl.edu.pl</a:t>
          </a:r>
          <a:endParaRPr lang="pl-PL" sz="1600" b="1" dirty="0"/>
        </a:p>
      </dgm:t>
    </dgm:pt>
    <dgm:pt modelId="{1D419EC4-9771-489E-9FEA-1478BBA3E3D2}" type="parTrans" cxnId="{733BCF82-A7B0-4C6B-AE35-ACE0039479A6}">
      <dgm:prSet/>
      <dgm:spPr/>
      <dgm:t>
        <a:bodyPr/>
        <a:lstStyle/>
        <a:p>
          <a:endParaRPr lang="pl-PL"/>
        </a:p>
      </dgm:t>
    </dgm:pt>
    <dgm:pt modelId="{51BD5C1B-3CA6-4C3A-A854-18F7E5512CFF}" type="sibTrans" cxnId="{733BCF82-A7B0-4C6B-AE35-ACE0039479A6}">
      <dgm:prSet/>
      <dgm:spPr/>
      <dgm:t>
        <a:bodyPr/>
        <a:lstStyle/>
        <a:p>
          <a:endParaRPr lang="pl-PL"/>
        </a:p>
      </dgm:t>
    </dgm:pt>
    <dgm:pt modelId="{FE06561D-8704-44BE-852B-ECD5B370373F}">
      <dgm:prSet custT="1"/>
      <dgm:spPr/>
      <dgm:t>
        <a:bodyPr anchor="b"/>
        <a:lstStyle/>
        <a:p>
          <a:pPr rtl="0"/>
          <a:r>
            <a:rPr lang="pl-PL" sz="1600" b="1" dirty="0"/>
            <a:t>Lotnicza Akademia Wojskowa</a:t>
          </a:r>
          <a:br>
            <a:rPr lang="pl-PL" sz="1600" b="1" dirty="0"/>
          </a:br>
          <a:r>
            <a:rPr lang="pl-PL" sz="1600" b="1" dirty="0"/>
            <a:t>w Dęblinie </a:t>
          </a:r>
          <a:r>
            <a:rPr lang="pl-PL" sz="1600" dirty="0"/>
            <a:t/>
          </a:r>
          <a:br>
            <a:rPr lang="pl-PL" sz="1600" dirty="0"/>
          </a:br>
          <a:r>
            <a:rPr lang="pl-PL" sz="1600" dirty="0"/>
            <a:t>08-521 Dęblin, </a:t>
          </a:r>
          <a:br>
            <a:rPr lang="pl-PL" sz="1600" dirty="0"/>
          </a:br>
          <a:r>
            <a:rPr lang="pl-PL" sz="1600" dirty="0"/>
            <a:t>ul. Dywizjonu 303 nr 12</a:t>
          </a:r>
        </a:p>
        <a:p>
          <a:pPr rtl="0"/>
          <a:r>
            <a:rPr lang="pl-PL" sz="1600" b="1" i="0" dirty="0">
              <a:hlinkClick xmlns:r="http://schemas.openxmlformats.org/officeDocument/2006/relationships" r:id="rId3"/>
            </a:rPr>
            <a:t>www.law.mil.pl </a:t>
          </a:r>
        </a:p>
      </dgm:t>
    </dgm:pt>
    <dgm:pt modelId="{2A84AFFD-8707-4B19-8CAC-C770A3AFA098}" type="parTrans" cxnId="{717F6CB9-8967-4EC1-B67D-4BCD8B0EA36D}">
      <dgm:prSet/>
      <dgm:spPr/>
      <dgm:t>
        <a:bodyPr/>
        <a:lstStyle/>
        <a:p>
          <a:endParaRPr lang="pl-PL"/>
        </a:p>
      </dgm:t>
    </dgm:pt>
    <dgm:pt modelId="{89C7B33F-9F21-4E59-BB82-727F59969A65}" type="sibTrans" cxnId="{717F6CB9-8967-4EC1-B67D-4BCD8B0EA36D}">
      <dgm:prSet/>
      <dgm:spPr/>
      <dgm:t>
        <a:bodyPr/>
        <a:lstStyle/>
        <a:p>
          <a:endParaRPr lang="pl-PL"/>
        </a:p>
      </dgm:t>
    </dgm:pt>
    <dgm:pt modelId="{3EC56D9D-49C1-411B-9221-C05758337639}" type="pres">
      <dgm:prSet presAssocID="{6E5F5E4C-3050-4200-AB46-830A8EA6D5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827F49-DD44-41EB-A478-63C9B543C238}" type="pres">
      <dgm:prSet presAssocID="{6E5F5E4C-3050-4200-AB46-830A8EA6D5EA}" presName="fgShape" presStyleLbl="fgShp" presStyleIdx="0" presStyleCnt="1" custAng="0" custScaleX="108696" custScaleY="71938"/>
      <dgm:spPr>
        <a:prstGeom prst="mathMinus">
          <a:avLst/>
        </a:prstGeom>
      </dgm:spPr>
    </dgm:pt>
    <dgm:pt modelId="{B17DEF4F-0CC9-4DFC-ABDA-15A56C0C6740}" type="pres">
      <dgm:prSet presAssocID="{6E5F5E4C-3050-4200-AB46-830A8EA6D5EA}" presName="linComp" presStyleCnt="0"/>
      <dgm:spPr/>
    </dgm:pt>
    <dgm:pt modelId="{68F224C9-429A-47FE-ADD6-F82B86771FE6}" type="pres">
      <dgm:prSet presAssocID="{B610E990-47DF-406B-8D26-C346360E24BE}" presName="compNode" presStyleCnt="0"/>
      <dgm:spPr/>
    </dgm:pt>
    <dgm:pt modelId="{99636F38-9EDB-43A0-AB7E-D49D0FC9A744}" type="pres">
      <dgm:prSet presAssocID="{B610E990-47DF-406B-8D26-C346360E24BE}" presName="bkgdShape" presStyleLbl="node1" presStyleIdx="0" presStyleCnt="4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1C33396-AF0E-4585-A3F6-231844AB8CD1}" type="pres">
      <dgm:prSet presAssocID="{B610E990-47DF-406B-8D26-C346360E24B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2F67DF-DECD-40DE-9010-7BE63151A590}" type="pres">
      <dgm:prSet presAssocID="{B610E990-47DF-406B-8D26-C346360E24BE}" presName="invisiNode" presStyleLbl="node1" presStyleIdx="0" presStyleCnt="4"/>
      <dgm:spPr/>
    </dgm:pt>
    <dgm:pt modelId="{52022190-9668-4A8E-B81B-25270328DBF0}" type="pres">
      <dgm:prSet presAssocID="{B610E990-47DF-406B-8D26-C346360E24BE}" presName="imagNode" presStyleLbl="fgImgPlace1" presStyleIdx="0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D2F8D89-4602-43F1-B71B-DCBF35B2C3C5}" type="pres">
      <dgm:prSet presAssocID="{D7180364-F30D-4DDD-9FE8-45C11954012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5866EC4-5B00-4D8F-A93E-048C41121C1F}" type="pres">
      <dgm:prSet presAssocID="{4E253F9C-8646-484B-90BB-60D3BD0660C8}" presName="compNode" presStyleCnt="0"/>
      <dgm:spPr/>
    </dgm:pt>
    <dgm:pt modelId="{8FFCCD0C-D1AA-485D-AAF0-B488B9E7BA41}" type="pres">
      <dgm:prSet presAssocID="{4E253F9C-8646-484B-90BB-60D3BD0660C8}" presName="bkgdShape" presStyleLbl="node1" presStyleIdx="1" presStyleCnt="4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F17EDB6E-5BDF-4CC0-A66A-F88453944BA0}" type="pres">
      <dgm:prSet presAssocID="{4E253F9C-8646-484B-90BB-60D3BD0660C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90F995-534A-4E94-AA05-A61FA2C61A24}" type="pres">
      <dgm:prSet presAssocID="{4E253F9C-8646-484B-90BB-60D3BD0660C8}" presName="invisiNode" presStyleLbl="node1" presStyleIdx="1" presStyleCnt="4"/>
      <dgm:spPr/>
    </dgm:pt>
    <dgm:pt modelId="{D46B1733-54FE-4572-B42D-7816F1ACAF04}" type="pres">
      <dgm:prSet presAssocID="{4E253F9C-8646-484B-90BB-60D3BD0660C8}" presName="imagNode" presStyleLbl="fgImgPlace1" presStyleIdx="1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8E2E188-173B-4B21-AC58-6C573F095399}" type="pres">
      <dgm:prSet presAssocID="{E32AA4CB-EA66-4D96-9E58-DEA2E3533FF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B1DEE63-2948-4CC4-B533-8670925C193F}" type="pres">
      <dgm:prSet presAssocID="{6B0D67E7-6369-4C55-9D73-78D001893BCD}" presName="compNode" presStyleCnt="0"/>
      <dgm:spPr/>
    </dgm:pt>
    <dgm:pt modelId="{A4D17DF8-7E99-456E-A2CE-35212B841E28}" type="pres">
      <dgm:prSet presAssocID="{6B0D67E7-6369-4C55-9D73-78D001893BCD}" presName="bkgdShape" presStyleLbl="node1" presStyleIdx="2" presStyleCnt="4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66A6337-BA8F-47ED-B555-70989FB51BAF}" type="pres">
      <dgm:prSet presAssocID="{6B0D67E7-6369-4C55-9D73-78D001893BC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B1EA9C-DFDE-41D1-BDA0-5F07F064CA81}" type="pres">
      <dgm:prSet presAssocID="{6B0D67E7-6369-4C55-9D73-78D001893BCD}" presName="invisiNode" presStyleLbl="node1" presStyleIdx="2" presStyleCnt="4"/>
      <dgm:spPr/>
    </dgm:pt>
    <dgm:pt modelId="{59C9763D-F28B-41BD-87FB-6C3AE43581EB}" type="pres">
      <dgm:prSet presAssocID="{6B0D67E7-6369-4C55-9D73-78D001893BCD}" presName="imagNode" presStyleLbl="fgImgPlac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5C0BEB0-A2FF-42FD-9299-478BD0022A34}" type="pres">
      <dgm:prSet presAssocID="{51BD5C1B-3CA6-4C3A-A854-18F7E5512CF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55B97A7-53B7-4256-A3F3-AED4DE1E54CD}" type="pres">
      <dgm:prSet presAssocID="{FE06561D-8704-44BE-852B-ECD5B370373F}" presName="compNode" presStyleCnt="0"/>
      <dgm:spPr/>
    </dgm:pt>
    <dgm:pt modelId="{8D9F9D84-7CC9-4C1C-A7ED-2FC4DB5887F3}" type="pres">
      <dgm:prSet presAssocID="{FE06561D-8704-44BE-852B-ECD5B370373F}" presName="bkgdShape" presStyleLbl="node1" presStyleIdx="3" presStyleCnt="4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447F6AF-28AD-4D2E-9D94-3A0EFDF824D1}" type="pres">
      <dgm:prSet presAssocID="{FE06561D-8704-44BE-852B-ECD5B370373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E0AF27-38E2-4C7F-A2C6-F74AB284DBD2}" type="pres">
      <dgm:prSet presAssocID="{FE06561D-8704-44BE-852B-ECD5B370373F}" presName="invisiNode" presStyleLbl="node1" presStyleIdx="3" presStyleCnt="4"/>
      <dgm:spPr/>
    </dgm:pt>
    <dgm:pt modelId="{AE2350D1-1B81-4A0F-BF2E-C2C55750F058}" type="pres">
      <dgm:prSet presAssocID="{FE06561D-8704-44BE-852B-ECD5B370373F}" presName="imagNode" presStyleLbl="fgImgPlace1" presStyleIdx="3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BF067E13-4D75-4155-8AA7-2D52D77D3834}" type="presOf" srcId="{FE06561D-8704-44BE-852B-ECD5B370373F}" destId="{A447F6AF-28AD-4D2E-9D94-3A0EFDF824D1}" srcOrd="1" destOrd="0" presId="urn:microsoft.com/office/officeart/2005/8/layout/hList7#1"/>
    <dgm:cxn modelId="{BE8DBDF2-B590-4684-B5BC-CD8352D1D927}" type="presOf" srcId="{E32AA4CB-EA66-4D96-9E58-DEA2E3533FF3}" destId="{B8E2E188-173B-4B21-AC58-6C573F095399}" srcOrd="0" destOrd="0" presId="urn:microsoft.com/office/officeart/2005/8/layout/hList7#1"/>
    <dgm:cxn modelId="{C5374E00-FFC7-44C4-BFF7-CFCFD0E3D975}" type="presOf" srcId="{51BD5C1B-3CA6-4C3A-A854-18F7E5512CFF}" destId="{15C0BEB0-A2FF-42FD-9299-478BD0022A34}" srcOrd="0" destOrd="0" presId="urn:microsoft.com/office/officeart/2005/8/layout/hList7#1"/>
    <dgm:cxn modelId="{5DC79A68-F959-4EE0-B292-485EE149AD0A}" type="presOf" srcId="{6B0D67E7-6369-4C55-9D73-78D001893BCD}" destId="{A4D17DF8-7E99-456E-A2CE-35212B841E28}" srcOrd="0" destOrd="0" presId="urn:microsoft.com/office/officeart/2005/8/layout/hList7#1"/>
    <dgm:cxn modelId="{8CC72999-3B9D-40C6-8DC0-DB618223A1AB}" type="presOf" srcId="{B610E990-47DF-406B-8D26-C346360E24BE}" destId="{99636F38-9EDB-43A0-AB7E-D49D0FC9A744}" srcOrd="0" destOrd="0" presId="urn:microsoft.com/office/officeart/2005/8/layout/hList7#1"/>
    <dgm:cxn modelId="{59DAFE47-41C0-4BCB-8AC1-227F052EBD8D}" srcId="{6E5F5E4C-3050-4200-AB46-830A8EA6D5EA}" destId="{B610E990-47DF-406B-8D26-C346360E24BE}" srcOrd="0" destOrd="0" parTransId="{DEE99A0E-BB6C-45CA-AD9F-B34B1AE4F624}" sibTransId="{D7180364-F30D-4DDD-9FE8-45C11954012A}"/>
    <dgm:cxn modelId="{BB8AEA83-7FDA-4E30-B847-63A54C98AEC2}" type="presOf" srcId="{4E253F9C-8646-484B-90BB-60D3BD0660C8}" destId="{F17EDB6E-5BDF-4CC0-A66A-F88453944BA0}" srcOrd="1" destOrd="0" presId="urn:microsoft.com/office/officeart/2005/8/layout/hList7#1"/>
    <dgm:cxn modelId="{39038006-AC23-4AD0-AF05-EE8B443412FC}" type="presOf" srcId="{6E5F5E4C-3050-4200-AB46-830A8EA6D5EA}" destId="{3EC56D9D-49C1-411B-9221-C05758337639}" srcOrd="0" destOrd="0" presId="urn:microsoft.com/office/officeart/2005/8/layout/hList7#1"/>
    <dgm:cxn modelId="{E0C4B105-8846-45D3-8202-5567251CB2BB}" type="presOf" srcId="{6B0D67E7-6369-4C55-9D73-78D001893BCD}" destId="{266A6337-BA8F-47ED-B555-70989FB51BAF}" srcOrd="1" destOrd="0" presId="urn:microsoft.com/office/officeart/2005/8/layout/hList7#1"/>
    <dgm:cxn modelId="{717F6CB9-8967-4EC1-B67D-4BCD8B0EA36D}" srcId="{6E5F5E4C-3050-4200-AB46-830A8EA6D5EA}" destId="{FE06561D-8704-44BE-852B-ECD5B370373F}" srcOrd="3" destOrd="0" parTransId="{2A84AFFD-8707-4B19-8CAC-C770A3AFA098}" sibTransId="{89C7B33F-9F21-4E59-BB82-727F59969A65}"/>
    <dgm:cxn modelId="{7105A4BC-0F95-41E8-8E01-A439262F9DCA}" type="presOf" srcId="{4E253F9C-8646-484B-90BB-60D3BD0660C8}" destId="{8FFCCD0C-D1AA-485D-AAF0-B488B9E7BA41}" srcOrd="0" destOrd="0" presId="urn:microsoft.com/office/officeart/2005/8/layout/hList7#1"/>
    <dgm:cxn modelId="{733BCF82-A7B0-4C6B-AE35-ACE0039479A6}" srcId="{6E5F5E4C-3050-4200-AB46-830A8EA6D5EA}" destId="{6B0D67E7-6369-4C55-9D73-78D001893BCD}" srcOrd="2" destOrd="0" parTransId="{1D419EC4-9771-489E-9FEA-1478BBA3E3D2}" sibTransId="{51BD5C1B-3CA6-4C3A-A854-18F7E5512CFF}"/>
    <dgm:cxn modelId="{F501336E-7BA8-4B5C-B4BA-E66B2B7DDBE3}" type="presOf" srcId="{D7180364-F30D-4DDD-9FE8-45C11954012A}" destId="{2D2F8D89-4602-43F1-B71B-DCBF35B2C3C5}" srcOrd="0" destOrd="0" presId="urn:microsoft.com/office/officeart/2005/8/layout/hList7#1"/>
    <dgm:cxn modelId="{60A3C3A6-1940-4BEC-A153-5819950B709A}" type="presOf" srcId="{B610E990-47DF-406B-8D26-C346360E24BE}" destId="{C1C33396-AF0E-4585-A3F6-231844AB8CD1}" srcOrd="1" destOrd="0" presId="urn:microsoft.com/office/officeart/2005/8/layout/hList7#1"/>
    <dgm:cxn modelId="{B69E40DA-7B8C-4828-9EAD-E3A713C1B9F6}" type="presOf" srcId="{FE06561D-8704-44BE-852B-ECD5B370373F}" destId="{8D9F9D84-7CC9-4C1C-A7ED-2FC4DB5887F3}" srcOrd="0" destOrd="0" presId="urn:microsoft.com/office/officeart/2005/8/layout/hList7#1"/>
    <dgm:cxn modelId="{7C791323-CF04-4363-92B4-4E8955445DD2}" srcId="{6E5F5E4C-3050-4200-AB46-830A8EA6D5EA}" destId="{4E253F9C-8646-484B-90BB-60D3BD0660C8}" srcOrd="1" destOrd="0" parTransId="{5ABD73F6-88FD-4DA7-B11E-44FFEE3068B2}" sibTransId="{E32AA4CB-EA66-4D96-9E58-DEA2E3533FF3}"/>
    <dgm:cxn modelId="{BDFE52DD-0545-4DB0-8635-7D8FACBEF26A}" type="presParOf" srcId="{3EC56D9D-49C1-411B-9221-C05758337639}" destId="{C0827F49-DD44-41EB-A478-63C9B543C238}" srcOrd="0" destOrd="0" presId="urn:microsoft.com/office/officeart/2005/8/layout/hList7#1"/>
    <dgm:cxn modelId="{11D739C5-26E4-42BD-BB4E-43CCAE501D9D}" type="presParOf" srcId="{3EC56D9D-49C1-411B-9221-C05758337639}" destId="{B17DEF4F-0CC9-4DFC-ABDA-15A56C0C6740}" srcOrd="1" destOrd="0" presId="urn:microsoft.com/office/officeart/2005/8/layout/hList7#1"/>
    <dgm:cxn modelId="{125D1ED6-A403-4BE8-8340-F345109BB9D2}" type="presParOf" srcId="{B17DEF4F-0CC9-4DFC-ABDA-15A56C0C6740}" destId="{68F224C9-429A-47FE-ADD6-F82B86771FE6}" srcOrd="0" destOrd="0" presId="urn:microsoft.com/office/officeart/2005/8/layout/hList7#1"/>
    <dgm:cxn modelId="{A291477E-B89B-4734-8DC7-16466F89768A}" type="presParOf" srcId="{68F224C9-429A-47FE-ADD6-F82B86771FE6}" destId="{99636F38-9EDB-43A0-AB7E-D49D0FC9A744}" srcOrd="0" destOrd="0" presId="urn:microsoft.com/office/officeart/2005/8/layout/hList7#1"/>
    <dgm:cxn modelId="{B4143892-CB4D-45AC-BB25-879815E806C5}" type="presParOf" srcId="{68F224C9-429A-47FE-ADD6-F82B86771FE6}" destId="{C1C33396-AF0E-4585-A3F6-231844AB8CD1}" srcOrd="1" destOrd="0" presId="urn:microsoft.com/office/officeart/2005/8/layout/hList7#1"/>
    <dgm:cxn modelId="{898343B0-3102-407A-A209-D714554BC1BA}" type="presParOf" srcId="{68F224C9-429A-47FE-ADD6-F82B86771FE6}" destId="{892F67DF-DECD-40DE-9010-7BE63151A590}" srcOrd="2" destOrd="0" presId="urn:microsoft.com/office/officeart/2005/8/layout/hList7#1"/>
    <dgm:cxn modelId="{628A9439-D8CB-4037-91C8-3EA2C738D899}" type="presParOf" srcId="{68F224C9-429A-47FE-ADD6-F82B86771FE6}" destId="{52022190-9668-4A8E-B81B-25270328DBF0}" srcOrd="3" destOrd="0" presId="urn:microsoft.com/office/officeart/2005/8/layout/hList7#1"/>
    <dgm:cxn modelId="{ED218227-8A6E-4D2F-8C33-C9D14D9202F0}" type="presParOf" srcId="{B17DEF4F-0CC9-4DFC-ABDA-15A56C0C6740}" destId="{2D2F8D89-4602-43F1-B71B-DCBF35B2C3C5}" srcOrd="1" destOrd="0" presId="urn:microsoft.com/office/officeart/2005/8/layout/hList7#1"/>
    <dgm:cxn modelId="{2976B067-4AFA-47AA-B4D3-74A4D7E07869}" type="presParOf" srcId="{B17DEF4F-0CC9-4DFC-ABDA-15A56C0C6740}" destId="{55866EC4-5B00-4D8F-A93E-048C41121C1F}" srcOrd="2" destOrd="0" presId="urn:microsoft.com/office/officeart/2005/8/layout/hList7#1"/>
    <dgm:cxn modelId="{C6AF0ED1-E949-4B51-B54B-133E24646AA8}" type="presParOf" srcId="{55866EC4-5B00-4D8F-A93E-048C41121C1F}" destId="{8FFCCD0C-D1AA-485D-AAF0-B488B9E7BA41}" srcOrd="0" destOrd="0" presId="urn:microsoft.com/office/officeart/2005/8/layout/hList7#1"/>
    <dgm:cxn modelId="{4824D0B1-B7D8-4E77-80E3-CAF1615595D2}" type="presParOf" srcId="{55866EC4-5B00-4D8F-A93E-048C41121C1F}" destId="{F17EDB6E-5BDF-4CC0-A66A-F88453944BA0}" srcOrd="1" destOrd="0" presId="urn:microsoft.com/office/officeart/2005/8/layout/hList7#1"/>
    <dgm:cxn modelId="{20F7810F-52BA-4F02-A69E-1A393E72108C}" type="presParOf" srcId="{55866EC4-5B00-4D8F-A93E-048C41121C1F}" destId="{9890F995-534A-4E94-AA05-A61FA2C61A24}" srcOrd="2" destOrd="0" presId="urn:microsoft.com/office/officeart/2005/8/layout/hList7#1"/>
    <dgm:cxn modelId="{13369CEF-CC82-4224-B6E5-C9F29F1AA0BD}" type="presParOf" srcId="{55866EC4-5B00-4D8F-A93E-048C41121C1F}" destId="{D46B1733-54FE-4572-B42D-7816F1ACAF04}" srcOrd="3" destOrd="0" presId="urn:microsoft.com/office/officeart/2005/8/layout/hList7#1"/>
    <dgm:cxn modelId="{73503477-6A3E-48B2-B817-7F0BBE3E56BF}" type="presParOf" srcId="{B17DEF4F-0CC9-4DFC-ABDA-15A56C0C6740}" destId="{B8E2E188-173B-4B21-AC58-6C573F095399}" srcOrd="3" destOrd="0" presId="urn:microsoft.com/office/officeart/2005/8/layout/hList7#1"/>
    <dgm:cxn modelId="{75B63E05-A85E-4776-806D-43830C0FDFB7}" type="presParOf" srcId="{B17DEF4F-0CC9-4DFC-ABDA-15A56C0C6740}" destId="{2B1DEE63-2948-4CC4-B533-8670925C193F}" srcOrd="4" destOrd="0" presId="urn:microsoft.com/office/officeart/2005/8/layout/hList7#1"/>
    <dgm:cxn modelId="{7FE9AC92-D776-4CAB-A747-21842663E771}" type="presParOf" srcId="{2B1DEE63-2948-4CC4-B533-8670925C193F}" destId="{A4D17DF8-7E99-456E-A2CE-35212B841E28}" srcOrd="0" destOrd="0" presId="urn:microsoft.com/office/officeart/2005/8/layout/hList7#1"/>
    <dgm:cxn modelId="{6DED1AFF-39C0-4D3E-8CB8-B5FADE515F5A}" type="presParOf" srcId="{2B1DEE63-2948-4CC4-B533-8670925C193F}" destId="{266A6337-BA8F-47ED-B555-70989FB51BAF}" srcOrd="1" destOrd="0" presId="urn:microsoft.com/office/officeart/2005/8/layout/hList7#1"/>
    <dgm:cxn modelId="{9118921B-ECF9-4CB5-A831-6A9221456126}" type="presParOf" srcId="{2B1DEE63-2948-4CC4-B533-8670925C193F}" destId="{B6B1EA9C-DFDE-41D1-BDA0-5F07F064CA81}" srcOrd="2" destOrd="0" presId="urn:microsoft.com/office/officeart/2005/8/layout/hList7#1"/>
    <dgm:cxn modelId="{2A66CC2D-9C4F-44B6-8344-E99169B350A0}" type="presParOf" srcId="{2B1DEE63-2948-4CC4-B533-8670925C193F}" destId="{59C9763D-F28B-41BD-87FB-6C3AE43581EB}" srcOrd="3" destOrd="0" presId="urn:microsoft.com/office/officeart/2005/8/layout/hList7#1"/>
    <dgm:cxn modelId="{1223EA1D-0780-4F0E-9B9B-B65EC5DA143F}" type="presParOf" srcId="{B17DEF4F-0CC9-4DFC-ABDA-15A56C0C6740}" destId="{15C0BEB0-A2FF-42FD-9299-478BD0022A34}" srcOrd="5" destOrd="0" presId="urn:microsoft.com/office/officeart/2005/8/layout/hList7#1"/>
    <dgm:cxn modelId="{5945F62E-2D8F-4753-95C6-9EEC8A1C0B17}" type="presParOf" srcId="{B17DEF4F-0CC9-4DFC-ABDA-15A56C0C6740}" destId="{A55B97A7-53B7-4256-A3F3-AED4DE1E54CD}" srcOrd="6" destOrd="0" presId="urn:microsoft.com/office/officeart/2005/8/layout/hList7#1"/>
    <dgm:cxn modelId="{6CDE48E9-0152-43FB-9614-514339B611AB}" type="presParOf" srcId="{A55B97A7-53B7-4256-A3F3-AED4DE1E54CD}" destId="{8D9F9D84-7CC9-4C1C-A7ED-2FC4DB5887F3}" srcOrd="0" destOrd="0" presId="urn:microsoft.com/office/officeart/2005/8/layout/hList7#1"/>
    <dgm:cxn modelId="{B7E0F86A-5376-4335-993F-EF1F61F070DE}" type="presParOf" srcId="{A55B97A7-53B7-4256-A3F3-AED4DE1E54CD}" destId="{A447F6AF-28AD-4D2E-9D94-3A0EFDF824D1}" srcOrd="1" destOrd="0" presId="urn:microsoft.com/office/officeart/2005/8/layout/hList7#1"/>
    <dgm:cxn modelId="{B3DABA9C-5095-4452-A25C-707529D6FFDF}" type="presParOf" srcId="{A55B97A7-53B7-4256-A3F3-AED4DE1E54CD}" destId="{82E0AF27-38E2-4C7F-A2C6-F74AB284DBD2}" srcOrd="2" destOrd="0" presId="urn:microsoft.com/office/officeart/2005/8/layout/hList7#1"/>
    <dgm:cxn modelId="{96026AB2-05FE-4E49-83B6-931B67B0EAA2}" type="presParOf" srcId="{A55B97A7-53B7-4256-A3F3-AED4DE1E54CD}" destId="{AE2350D1-1B81-4A0F-BF2E-C2C55750F05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4DD202-DC1F-4E95-9A0A-8034A3BB1AC7}" type="doc">
      <dgm:prSet loTypeId="urn:microsoft.com/office/officeart/2005/8/layout/default#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527C8AD-B178-47CC-B7F7-EC82EBFE1238}">
      <dgm:prSet/>
      <dgm:spPr/>
      <dgm:t>
        <a:bodyPr/>
        <a:lstStyle/>
        <a:p>
          <a:pPr rtl="0"/>
          <a:r>
            <a:rPr lang="pl-PL" b="1" dirty="0"/>
            <a:t>Posiada obywatelstwo polskie</a:t>
          </a:r>
          <a:endParaRPr lang="pl-PL" dirty="0"/>
        </a:p>
      </dgm:t>
    </dgm:pt>
    <dgm:pt modelId="{65583993-1A10-41D3-AC47-98CABA7562FB}" type="parTrans" cxnId="{68F7F9FB-63BF-4345-BCCA-E83234FA2D44}">
      <dgm:prSet/>
      <dgm:spPr/>
      <dgm:t>
        <a:bodyPr/>
        <a:lstStyle/>
        <a:p>
          <a:endParaRPr lang="pl-PL"/>
        </a:p>
      </dgm:t>
    </dgm:pt>
    <dgm:pt modelId="{3C47A054-0D68-43FB-B176-1693E228C6CE}" type="sibTrans" cxnId="{68F7F9FB-63BF-4345-BCCA-E83234FA2D44}">
      <dgm:prSet/>
      <dgm:spPr/>
      <dgm:t>
        <a:bodyPr/>
        <a:lstStyle/>
        <a:p>
          <a:endParaRPr lang="pl-PL"/>
        </a:p>
      </dgm:t>
    </dgm:pt>
    <dgm:pt modelId="{8A6E6A39-9DC1-48CC-B7F8-4403C3170567}">
      <dgm:prSet/>
      <dgm:spPr/>
      <dgm:t>
        <a:bodyPr/>
        <a:lstStyle/>
        <a:p>
          <a:pPr rtl="0"/>
          <a:r>
            <a:rPr lang="pl-PL" b="1" dirty="0"/>
            <a:t>Nie jest karana sądownie</a:t>
          </a:r>
          <a:endParaRPr lang="pl-PL" dirty="0"/>
        </a:p>
      </dgm:t>
    </dgm:pt>
    <dgm:pt modelId="{F04B741F-45E5-47D0-B39D-4AEBE1D5B9FF}" type="parTrans" cxnId="{B44379BA-3042-4A9B-BC08-88AFD6241204}">
      <dgm:prSet/>
      <dgm:spPr/>
      <dgm:t>
        <a:bodyPr/>
        <a:lstStyle/>
        <a:p>
          <a:endParaRPr lang="pl-PL"/>
        </a:p>
      </dgm:t>
    </dgm:pt>
    <dgm:pt modelId="{208EF69A-046F-46CF-9F20-E1A22E9565CF}" type="sibTrans" cxnId="{B44379BA-3042-4A9B-BC08-88AFD6241204}">
      <dgm:prSet/>
      <dgm:spPr/>
      <dgm:t>
        <a:bodyPr/>
        <a:lstStyle/>
        <a:p>
          <a:endParaRPr lang="pl-PL"/>
        </a:p>
      </dgm:t>
    </dgm:pt>
    <dgm:pt modelId="{D3E45A47-69AD-448D-8262-D53F57E3CBEE}">
      <dgm:prSet/>
      <dgm:spPr/>
      <dgm:t>
        <a:bodyPr/>
        <a:lstStyle/>
        <a:p>
          <a:pPr rtl="0"/>
          <a:r>
            <a:rPr lang="pl-PL" b="1" dirty="0"/>
            <a:t>Posiada wiek co najmniej 18 lat</a:t>
          </a:r>
          <a:endParaRPr lang="pl-PL" dirty="0"/>
        </a:p>
      </dgm:t>
    </dgm:pt>
    <dgm:pt modelId="{018BB6F5-8766-4B10-8407-938ED5D1CF8F}" type="parTrans" cxnId="{146476F4-293E-4C4B-96B0-00143284FE05}">
      <dgm:prSet/>
      <dgm:spPr/>
      <dgm:t>
        <a:bodyPr/>
        <a:lstStyle/>
        <a:p>
          <a:endParaRPr lang="pl-PL"/>
        </a:p>
      </dgm:t>
    </dgm:pt>
    <dgm:pt modelId="{795622A1-8D3A-4AAF-8E87-D658FBE3DA12}" type="sibTrans" cxnId="{146476F4-293E-4C4B-96B0-00143284FE05}">
      <dgm:prSet/>
      <dgm:spPr/>
      <dgm:t>
        <a:bodyPr/>
        <a:lstStyle/>
        <a:p>
          <a:endParaRPr lang="pl-PL"/>
        </a:p>
      </dgm:t>
    </dgm:pt>
    <dgm:pt modelId="{5D6E1461-5EC8-440E-B0C7-E30F78193A1F}">
      <dgm:prSet/>
      <dgm:spPr/>
      <dgm:t>
        <a:bodyPr/>
        <a:lstStyle/>
        <a:p>
          <a:pPr rtl="0"/>
          <a:r>
            <a:rPr lang="pl-PL" b="1" dirty="0"/>
            <a:t>Posiada świadectwo dojrzałości </a:t>
          </a:r>
          <a:endParaRPr lang="pl-PL" dirty="0"/>
        </a:p>
      </dgm:t>
    </dgm:pt>
    <dgm:pt modelId="{FC957D72-1F49-4A5F-A2E6-CBB45B9581E4}" type="parTrans" cxnId="{9FE653A0-053D-4442-98F7-CC74519BB566}">
      <dgm:prSet/>
      <dgm:spPr/>
      <dgm:t>
        <a:bodyPr/>
        <a:lstStyle/>
        <a:p>
          <a:endParaRPr lang="pl-PL"/>
        </a:p>
      </dgm:t>
    </dgm:pt>
    <dgm:pt modelId="{DB2CFED4-74F0-4C83-B83C-896E28EAA53F}" type="sibTrans" cxnId="{9FE653A0-053D-4442-98F7-CC74519BB566}">
      <dgm:prSet/>
      <dgm:spPr/>
      <dgm:t>
        <a:bodyPr/>
        <a:lstStyle/>
        <a:p>
          <a:endParaRPr lang="pl-PL"/>
        </a:p>
      </dgm:t>
    </dgm:pt>
    <dgm:pt modelId="{89F1E969-3CA8-45B9-B91A-F9FC9B833BED}">
      <dgm:prSet/>
      <dgm:spPr/>
      <dgm:t>
        <a:bodyPr/>
        <a:lstStyle/>
        <a:p>
          <a:pPr algn="ctr" rtl="0"/>
          <a:r>
            <a:rPr lang="pl-PL" b="1" dirty="0"/>
            <a:t>Posiada odpowiednią zdolność fizyczną i psychiczną stwierdzoną przez WPP i RWKL</a:t>
          </a:r>
          <a:endParaRPr lang="pl-PL" dirty="0"/>
        </a:p>
      </dgm:t>
    </dgm:pt>
    <dgm:pt modelId="{ED35E48C-3B3B-486D-BB4B-C28F05B2152C}" type="parTrans" cxnId="{61D4261C-6EF0-415B-8043-4E779CF4D5E1}">
      <dgm:prSet/>
      <dgm:spPr/>
      <dgm:t>
        <a:bodyPr/>
        <a:lstStyle/>
        <a:p>
          <a:endParaRPr lang="pl-PL"/>
        </a:p>
      </dgm:t>
    </dgm:pt>
    <dgm:pt modelId="{242E212B-359E-472D-ADB7-04D8CB782A82}" type="sibTrans" cxnId="{61D4261C-6EF0-415B-8043-4E779CF4D5E1}">
      <dgm:prSet/>
      <dgm:spPr/>
      <dgm:t>
        <a:bodyPr/>
        <a:lstStyle/>
        <a:p>
          <a:endParaRPr lang="pl-PL"/>
        </a:p>
      </dgm:t>
    </dgm:pt>
    <dgm:pt modelId="{33DBDB9A-31FD-4A6F-8CC3-920DFB69C431}" type="pres">
      <dgm:prSet presAssocID="{D74DD202-DC1F-4E95-9A0A-8034A3BB1A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9B6138E-48C9-4F73-B045-F90B529124E0}" type="pres">
      <dgm:prSet presAssocID="{8527C8AD-B178-47CC-B7F7-EC82EBFE12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DFC2C1-6D3F-4925-AB2B-D7E8C0E41AEC}" type="pres">
      <dgm:prSet presAssocID="{3C47A054-0D68-43FB-B176-1693E228C6CE}" presName="sibTrans" presStyleCnt="0"/>
      <dgm:spPr/>
    </dgm:pt>
    <dgm:pt modelId="{233CDB5A-3C7F-45D0-91FC-CF7BEDF148F7}" type="pres">
      <dgm:prSet presAssocID="{8A6E6A39-9DC1-48CC-B7F8-4403C31705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8AA5D2-F317-49DD-8114-D340205B05EF}" type="pres">
      <dgm:prSet presAssocID="{208EF69A-046F-46CF-9F20-E1A22E9565CF}" presName="sibTrans" presStyleCnt="0"/>
      <dgm:spPr/>
    </dgm:pt>
    <dgm:pt modelId="{FB2EC667-D1DB-4DB0-A794-B76751F12CB4}" type="pres">
      <dgm:prSet presAssocID="{D3E45A47-69AD-448D-8262-D53F57E3CB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DCCB34-D820-4E76-9AA9-E2825A0E2164}" type="pres">
      <dgm:prSet presAssocID="{795622A1-8D3A-4AAF-8E87-D658FBE3DA12}" presName="sibTrans" presStyleCnt="0"/>
      <dgm:spPr/>
    </dgm:pt>
    <dgm:pt modelId="{0DBEC974-AC39-474C-9922-5EA6D41EA278}" type="pres">
      <dgm:prSet presAssocID="{5D6E1461-5EC8-440E-B0C7-E30F78193A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82DB52-82F8-4041-B708-52AEF2957F58}" type="pres">
      <dgm:prSet presAssocID="{DB2CFED4-74F0-4C83-B83C-896E28EAA53F}" presName="sibTrans" presStyleCnt="0"/>
      <dgm:spPr/>
    </dgm:pt>
    <dgm:pt modelId="{C14357A1-A29E-4931-B72F-619FD22D7A23}" type="pres">
      <dgm:prSet presAssocID="{89F1E969-3CA8-45B9-B91A-F9FC9B833B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1D4261C-6EF0-415B-8043-4E779CF4D5E1}" srcId="{D74DD202-DC1F-4E95-9A0A-8034A3BB1AC7}" destId="{89F1E969-3CA8-45B9-B91A-F9FC9B833BED}" srcOrd="4" destOrd="0" parTransId="{ED35E48C-3B3B-486D-BB4B-C28F05B2152C}" sibTransId="{242E212B-359E-472D-ADB7-04D8CB782A82}"/>
    <dgm:cxn modelId="{146476F4-293E-4C4B-96B0-00143284FE05}" srcId="{D74DD202-DC1F-4E95-9A0A-8034A3BB1AC7}" destId="{D3E45A47-69AD-448D-8262-D53F57E3CBEE}" srcOrd="2" destOrd="0" parTransId="{018BB6F5-8766-4B10-8407-938ED5D1CF8F}" sibTransId="{795622A1-8D3A-4AAF-8E87-D658FBE3DA12}"/>
    <dgm:cxn modelId="{CD687508-38B7-464F-9E76-BBDB303BA1B9}" type="presOf" srcId="{D3E45A47-69AD-448D-8262-D53F57E3CBEE}" destId="{FB2EC667-D1DB-4DB0-A794-B76751F12CB4}" srcOrd="0" destOrd="0" presId="urn:microsoft.com/office/officeart/2005/8/layout/default#1"/>
    <dgm:cxn modelId="{B3B5DEC9-F456-4480-AEBD-18307A5876FE}" type="presOf" srcId="{8A6E6A39-9DC1-48CC-B7F8-4403C3170567}" destId="{233CDB5A-3C7F-45D0-91FC-CF7BEDF148F7}" srcOrd="0" destOrd="0" presId="urn:microsoft.com/office/officeart/2005/8/layout/default#1"/>
    <dgm:cxn modelId="{9FE653A0-053D-4442-98F7-CC74519BB566}" srcId="{D74DD202-DC1F-4E95-9A0A-8034A3BB1AC7}" destId="{5D6E1461-5EC8-440E-B0C7-E30F78193A1F}" srcOrd="3" destOrd="0" parTransId="{FC957D72-1F49-4A5F-A2E6-CBB45B9581E4}" sibTransId="{DB2CFED4-74F0-4C83-B83C-896E28EAA53F}"/>
    <dgm:cxn modelId="{68F7F9FB-63BF-4345-BCCA-E83234FA2D44}" srcId="{D74DD202-DC1F-4E95-9A0A-8034A3BB1AC7}" destId="{8527C8AD-B178-47CC-B7F7-EC82EBFE1238}" srcOrd="0" destOrd="0" parTransId="{65583993-1A10-41D3-AC47-98CABA7562FB}" sibTransId="{3C47A054-0D68-43FB-B176-1693E228C6CE}"/>
    <dgm:cxn modelId="{57331577-7AA6-4491-A9E7-4C5B6F42EBDD}" type="presOf" srcId="{89F1E969-3CA8-45B9-B91A-F9FC9B833BED}" destId="{C14357A1-A29E-4931-B72F-619FD22D7A23}" srcOrd="0" destOrd="0" presId="urn:microsoft.com/office/officeart/2005/8/layout/default#1"/>
    <dgm:cxn modelId="{B44379BA-3042-4A9B-BC08-88AFD6241204}" srcId="{D74DD202-DC1F-4E95-9A0A-8034A3BB1AC7}" destId="{8A6E6A39-9DC1-48CC-B7F8-4403C3170567}" srcOrd="1" destOrd="0" parTransId="{F04B741F-45E5-47D0-B39D-4AEBE1D5B9FF}" sibTransId="{208EF69A-046F-46CF-9F20-E1A22E9565CF}"/>
    <dgm:cxn modelId="{1F845C42-0128-4F57-9815-343C155B733B}" type="presOf" srcId="{D74DD202-DC1F-4E95-9A0A-8034A3BB1AC7}" destId="{33DBDB9A-31FD-4A6F-8CC3-920DFB69C431}" srcOrd="0" destOrd="0" presId="urn:microsoft.com/office/officeart/2005/8/layout/default#1"/>
    <dgm:cxn modelId="{8EE2B6D3-E544-42E2-91C4-633A76B51E94}" type="presOf" srcId="{8527C8AD-B178-47CC-B7F7-EC82EBFE1238}" destId="{09B6138E-48C9-4F73-B045-F90B529124E0}" srcOrd="0" destOrd="0" presId="urn:microsoft.com/office/officeart/2005/8/layout/default#1"/>
    <dgm:cxn modelId="{550A507E-AD75-4843-9525-492249CFBE0F}" type="presOf" srcId="{5D6E1461-5EC8-440E-B0C7-E30F78193A1F}" destId="{0DBEC974-AC39-474C-9922-5EA6D41EA278}" srcOrd="0" destOrd="0" presId="urn:microsoft.com/office/officeart/2005/8/layout/default#1"/>
    <dgm:cxn modelId="{1DBE0C26-3598-4D1D-85C2-568A83D642F3}" type="presParOf" srcId="{33DBDB9A-31FD-4A6F-8CC3-920DFB69C431}" destId="{09B6138E-48C9-4F73-B045-F90B529124E0}" srcOrd="0" destOrd="0" presId="urn:microsoft.com/office/officeart/2005/8/layout/default#1"/>
    <dgm:cxn modelId="{1B7362C4-4EF7-4C26-8627-BCFEEF0140F1}" type="presParOf" srcId="{33DBDB9A-31FD-4A6F-8CC3-920DFB69C431}" destId="{C9DFC2C1-6D3F-4925-AB2B-D7E8C0E41AEC}" srcOrd="1" destOrd="0" presId="urn:microsoft.com/office/officeart/2005/8/layout/default#1"/>
    <dgm:cxn modelId="{9B6C38A7-F726-48B0-A6B0-80CE503267CF}" type="presParOf" srcId="{33DBDB9A-31FD-4A6F-8CC3-920DFB69C431}" destId="{233CDB5A-3C7F-45D0-91FC-CF7BEDF148F7}" srcOrd="2" destOrd="0" presId="urn:microsoft.com/office/officeart/2005/8/layout/default#1"/>
    <dgm:cxn modelId="{F1328901-2CDF-4DB7-A402-09386D6BAE21}" type="presParOf" srcId="{33DBDB9A-31FD-4A6F-8CC3-920DFB69C431}" destId="{C98AA5D2-F317-49DD-8114-D340205B05EF}" srcOrd="3" destOrd="0" presId="urn:microsoft.com/office/officeart/2005/8/layout/default#1"/>
    <dgm:cxn modelId="{FE3CB4F5-8C34-4EC9-8E67-F30BF318E74A}" type="presParOf" srcId="{33DBDB9A-31FD-4A6F-8CC3-920DFB69C431}" destId="{FB2EC667-D1DB-4DB0-A794-B76751F12CB4}" srcOrd="4" destOrd="0" presId="urn:microsoft.com/office/officeart/2005/8/layout/default#1"/>
    <dgm:cxn modelId="{FF196BDA-140D-4CED-BB7E-61A4B537AEBE}" type="presParOf" srcId="{33DBDB9A-31FD-4A6F-8CC3-920DFB69C431}" destId="{20DCCB34-D820-4E76-9AA9-E2825A0E2164}" srcOrd="5" destOrd="0" presId="urn:microsoft.com/office/officeart/2005/8/layout/default#1"/>
    <dgm:cxn modelId="{E0A1D89D-4E57-4A5B-BC03-1EC6B6D1DD27}" type="presParOf" srcId="{33DBDB9A-31FD-4A6F-8CC3-920DFB69C431}" destId="{0DBEC974-AC39-474C-9922-5EA6D41EA278}" srcOrd="6" destOrd="0" presId="urn:microsoft.com/office/officeart/2005/8/layout/default#1"/>
    <dgm:cxn modelId="{6B467F74-6C57-490E-85EF-EFDD04DE41E9}" type="presParOf" srcId="{33DBDB9A-31FD-4A6F-8CC3-920DFB69C431}" destId="{9C82DB52-82F8-4041-B708-52AEF2957F58}" srcOrd="7" destOrd="0" presId="urn:microsoft.com/office/officeart/2005/8/layout/default#1"/>
    <dgm:cxn modelId="{F1018EFD-8144-4237-B982-5C5A7C5D3272}" type="presParOf" srcId="{33DBDB9A-31FD-4A6F-8CC3-920DFB69C431}" destId="{C14357A1-A29E-4931-B72F-619FD22D7A2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999F63-B0C5-48D8-9E7B-D69941F85B46}" type="doc">
      <dgm:prSet loTypeId="urn:microsoft.com/office/officeart/2005/8/layout/process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A4E4AB5-CC89-445B-BC32-D6C56F3A5348}">
      <dgm:prSet custT="1"/>
      <dgm:spPr/>
      <dgm:t>
        <a:bodyPr/>
        <a:lstStyle/>
        <a:p>
          <a:pPr algn="ctr" rtl="0"/>
          <a:r>
            <a:rPr lang="pl-PL" sz="1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pl-PL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Rejestracja w Internetowej Rejestracji Kandydatów (IRK); </a:t>
          </a:r>
        </a:p>
      </dgm:t>
    </dgm:pt>
    <dgm:pt modelId="{2AE00DE1-EBB9-4214-9573-A42B1C633DD7}" type="parTrans" cxnId="{0F8C7463-E1FC-492B-8637-2D6C7AF25B57}">
      <dgm:prSet/>
      <dgm:spPr/>
      <dgm:t>
        <a:bodyPr/>
        <a:lstStyle/>
        <a:p>
          <a:endParaRPr lang="pl-PL"/>
        </a:p>
      </dgm:t>
    </dgm:pt>
    <dgm:pt modelId="{46090210-791C-4AAE-AABD-6B0F27B4E901}" type="sibTrans" cxnId="{0F8C7463-E1FC-492B-8637-2D6C7AF25B57}">
      <dgm:prSet/>
      <dgm:spPr/>
      <dgm:t>
        <a:bodyPr/>
        <a:lstStyle/>
        <a:p>
          <a:endParaRPr lang="pl-PL"/>
        </a:p>
      </dgm:t>
    </dgm:pt>
    <dgm:pt modelId="{C4AAFDF0-6ACC-477A-B0F6-A026D1CD34E8}">
      <dgm:prSet custT="1"/>
      <dgm:spPr/>
      <dgm:t>
        <a:bodyPr/>
        <a:lstStyle/>
        <a:p>
          <a:pPr rtl="0"/>
          <a:r>
            <a:rPr lang="pl-PL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Złożenie wniosku o powołanie do dobrowolnej zasadniczej służby wojskowej na potrzeby kształcenia na oficera zawodowego;</a:t>
          </a:r>
        </a:p>
      </dgm:t>
    </dgm:pt>
    <dgm:pt modelId="{2506A46B-E5D8-4A06-8377-E424B5D0B44B}" type="parTrans" cxnId="{5709D78C-C3C9-4760-80A0-A1FA00A1BC46}">
      <dgm:prSet/>
      <dgm:spPr/>
      <dgm:t>
        <a:bodyPr/>
        <a:lstStyle/>
        <a:p>
          <a:endParaRPr lang="pl-PL"/>
        </a:p>
      </dgm:t>
    </dgm:pt>
    <dgm:pt modelId="{BA814D07-D61A-48F3-8CB5-BF691910BD14}" type="sibTrans" cxnId="{5709D78C-C3C9-4760-80A0-A1FA00A1BC46}">
      <dgm:prSet/>
      <dgm:spPr/>
      <dgm:t>
        <a:bodyPr/>
        <a:lstStyle/>
        <a:p>
          <a:endParaRPr lang="pl-PL"/>
        </a:p>
      </dgm:t>
    </dgm:pt>
    <dgm:pt modelId="{D29CBB57-5CF3-49C1-BFE4-BC72ACA41392}">
      <dgm:prSet custT="1"/>
      <dgm:spPr/>
      <dgm:t>
        <a:bodyPr/>
        <a:lstStyle/>
        <a:p>
          <a:pPr rtl="0"/>
          <a:r>
            <a:rPr lang="pl-PL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Sprawdzian sprawności fizycznej przeprowadzany na terenie Akademii;</a:t>
          </a:r>
        </a:p>
      </dgm:t>
    </dgm:pt>
    <dgm:pt modelId="{50CC2CFA-F5F7-4517-9A55-FC0526753505}" type="parTrans" cxnId="{E1FFA3FC-4FB7-4414-A1CA-D61ABFF6BD5F}">
      <dgm:prSet/>
      <dgm:spPr/>
      <dgm:t>
        <a:bodyPr/>
        <a:lstStyle/>
        <a:p>
          <a:endParaRPr lang="pl-PL"/>
        </a:p>
      </dgm:t>
    </dgm:pt>
    <dgm:pt modelId="{C0991097-8535-4FBF-9DE3-E264290E1F4B}" type="sibTrans" cxnId="{E1FFA3FC-4FB7-4414-A1CA-D61ABFF6BD5F}">
      <dgm:prSet/>
      <dgm:spPr/>
      <dgm:t>
        <a:bodyPr/>
        <a:lstStyle/>
        <a:p>
          <a:endParaRPr lang="pl-PL"/>
        </a:p>
      </dgm:t>
    </dgm:pt>
    <dgm:pt modelId="{8520AAEB-3AEC-41F5-A423-E941A49AF37E}">
      <dgm:prSet custT="1"/>
      <dgm:spPr/>
      <dgm:t>
        <a:bodyPr/>
        <a:lstStyle/>
        <a:p>
          <a:pPr rtl="0"/>
          <a:r>
            <a:rPr lang="pl-PL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Rozmowa kwalifikacyjna mająca na celu określenie predyspozycji do studiów oraz motywacji do pełnienia zawodowej służby wojskowej.</a:t>
          </a:r>
        </a:p>
      </dgm:t>
    </dgm:pt>
    <dgm:pt modelId="{78E31B8D-30E4-400F-BED0-31DC0D789BF2}" type="parTrans" cxnId="{6B8A5BE1-055C-48B1-B394-066F6DE0822C}">
      <dgm:prSet/>
      <dgm:spPr/>
      <dgm:t>
        <a:bodyPr/>
        <a:lstStyle/>
        <a:p>
          <a:endParaRPr lang="pl-PL"/>
        </a:p>
      </dgm:t>
    </dgm:pt>
    <dgm:pt modelId="{75572459-22EB-4833-9DDC-8828048BBCD8}" type="sibTrans" cxnId="{6B8A5BE1-055C-48B1-B394-066F6DE0822C}">
      <dgm:prSet/>
      <dgm:spPr/>
      <dgm:t>
        <a:bodyPr/>
        <a:lstStyle/>
        <a:p>
          <a:endParaRPr lang="pl-PL"/>
        </a:p>
      </dgm:t>
    </dgm:pt>
    <dgm:pt modelId="{E94DF2CF-805B-41CB-AC44-944A79EDE9C0}">
      <dgm:prSet custT="1"/>
      <dgm:spPr/>
      <dgm:t>
        <a:bodyPr/>
        <a:lstStyle/>
        <a:p>
          <a:pPr rtl="0"/>
          <a:r>
            <a:rPr lang="pl-PL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Analiza ocen z egzaminu dojrzałości;</a:t>
          </a:r>
        </a:p>
      </dgm:t>
    </dgm:pt>
    <dgm:pt modelId="{B300F50A-F055-4CB1-8F30-C4DCF0F1A6F4}" type="parTrans" cxnId="{8E11C1BC-E64A-4BCE-8C87-D430C7366861}">
      <dgm:prSet/>
      <dgm:spPr/>
      <dgm:t>
        <a:bodyPr/>
        <a:lstStyle/>
        <a:p>
          <a:endParaRPr lang="pl-PL"/>
        </a:p>
      </dgm:t>
    </dgm:pt>
    <dgm:pt modelId="{E986A0B1-A4D5-4A90-870E-56FDF49508BC}" type="sibTrans" cxnId="{8E11C1BC-E64A-4BCE-8C87-D430C7366861}">
      <dgm:prSet/>
      <dgm:spPr/>
      <dgm:t>
        <a:bodyPr/>
        <a:lstStyle/>
        <a:p>
          <a:endParaRPr lang="pl-PL"/>
        </a:p>
      </dgm:t>
    </dgm:pt>
    <dgm:pt modelId="{089B86E2-8736-4513-8D92-9E9133182019}">
      <dgm:prSet custT="1"/>
      <dgm:spPr/>
      <dgm:t>
        <a:bodyPr/>
        <a:lstStyle/>
        <a:p>
          <a:pPr rtl="0"/>
          <a:r>
            <a:rPr lang="pl-PL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Test znajomości języka angielskiego, jeśli nie był zdawany na maturze;</a:t>
          </a:r>
        </a:p>
      </dgm:t>
    </dgm:pt>
    <dgm:pt modelId="{E487D96E-592B-40F8-9C86-90918CE121F5}" type="parTrans" cxnId="{1B7A780E-1986-4735-ADB2-B0C2913628B0}">
      <dgm:prSet/>
      <dgm:spPr/>
      <dgm:t>
        <a:bodyPr/>
        <a:lstStyle/>
        <a:p>
          <a:endParaRPr lang="pl-PL"/>
        </a:p>
      </dgm:t>
    </dgm:pt>
    <dgm:pt modelId="{D83DCD3F-B26D-4341-9674-8A06298DDD1E}" type="sibTrans" cxnId="{1B7A780E-1986-4735-ADB2-B0C2913628B0}">
      <dgm:prSet/>
      <dgm:spPr/>
      <dgm:t>
        <a:bodyPr/>
        <a:lstStyle/>
        <a:p>
          <a:endParaRPr lang="pl-PL"/>
        </a:p>
      </dgm:t>
    </dgm:pt>
    <dgm:pt modelId="{755B6431-A571-4AD1-8E82-29D7A9D2D432}">
      <dgm:prSet custT="1"/>
      <dgm:spPr/>
      <dgm:t>
        <a:bodyPr/>
        <a:lstStyle/>
        <a:p>
          <a:pPr rtl="0"/>
          <a:r>
            <a:rPr lang="pl-PL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Badania lekarskie i badania psychologiczne mające na celu określenie zdolności do pełnienia zawodowej służby wojskowej –skierowania wydaje Wojskowe Centrum Rekrutacji;</a:t>
          </a:r>
        </a:p>
      </dgm:t>
    </dgm:pt>
    <dgm:pt modelId="{2049ABF6-43B0-49B3-A46B-0EB9CB279FD0}" type="parTrans" cxnId="{0FCB1DD0-69D3-4793-AA04-D3670C34A33D}">
      <dgm:prSet/>
      <dgm:spPr/>
      <dgm:t>
        <a:bodyPr/>
        <a:lstStyle/>
        <a:p>
          <a:endParaRPr lang="pl-PL"/>
        </a:p>
      </dgm:t>
    </dgm:pt>
    <dgm:pt modelId="{615F44DA-1CD4-4411-B578-CB37EEAFD37D}" type="sibTrans" cxnId="{0FCB1DD0-69D3-4793-AA04-D3670C34A33D}">
      <dgm:prSet/>
      <dgm:spPr/>
      <dgm:t>
        <a:bodyPr/>
        <a:lstStyle/>
        <a:p>
          <a:endParaRPr lang="pl-PL"/>
        </a:p>
      </dgm:t>
    </dgm:pt>
    <dgm:pt modelId="{79D05497-E4A9-4D4D-93EC-2BBAB2129EB4}" type="pres">
      <dgm:prSet presAssocID="{F7999F63-B0C5-48D8-9E7B-D69941F85B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2886E1B-E1BA-475B-8376-7FAD28142D4E}" type="pres">
      <dgm:prSet presAssocID="{755B6431-A571-4AD1-8E82-29D7A9D2D432}" presName="boxAndChildren" presStyleCnt="0"/>
      <dgm:spPr/>
    </dgm:pt>
    <dgm:pt modelId="{551F6919-0913-4653-826E-DAD22F9BC5CE}" type="pres">
      <dgm:prSet presAssocID="{755B6431-A571-4AD1-8E82-29D7A9D2D432}" presName="parentTextBox" presStyleLbl="node1" presStyleIdx="0" presStyleCnt="7" custScaleY="164040"/>
      <dgm:spPr/>
      <dgm:t>
        <a:bodyPr/>
        <a:lstStyle/>
        <a:p>
          <a:endParaRPr lang="pl-PL"/>
        </a:p>
      </dgm:t>
    </dgm:pt>
    <dgm:pt modelId="{A171B2CA-F2FE-4B66-A8BF-0043517A06B7}" type="pres">
      <dgm:prSet presAssocID="{75572459-22EB-4833-9DDC-8828048BBCD8}" presName="sp" presStyleCnt="0"/>
      <dgm:spPr/>
    </dgm:pt>
    <dgm:pt modelId="{9F04F086-1BC8-4BEA-9A9F-8C2B3D3172AB}" type="pres">
      <dgm:prSet presAssocID="{8520AAEB-3AEC-41F5-A423-E941A49AF37E}" presName="arrowAndChildren" presStyleCnt="0"/>
      <dgm:spPr/>
    </dgm:pt>
    <dgm:pt modelId="{1281B152-A8A5-4EE0-A83D-CF8E783EEA81}" type="pres">
      <dgm:prSet presAssocID="{8520AAEB-3AEC-41F5-A423-E941A49AF37E}" presName="parentTextArrow" presStyleLbl="node1" presStyleIdx="1" presStyleCnt="7" custScaleY="108181"/>
      <dgm:spPr/>
      <dgm:t>
        <a:bodyPr/>
        <a:lstStyle/>
        <a:p>
          <a:endParaRPr lang="pl-PL"/>
        </a:p>
      </dgm:t>
    </dgm:pt>
    <dgm:pt modelId="{96AC4CD2-EB06-455A-A01D-79F4B54AD95C}" type="pres">
      <dgm:prSet presAssocID="{D83DCD3F-B26D-4341-9674-8A06298DDD1E}" presName="sp" presStyleCnt="0"/>
      <dgm:spPr/>
    </dgm:pt>
    <dgm:pt modelId="{8EA3D742-252B-4382-B655-1093F384DCF8}" type="pres">
      <dgm:prSet presAssocID="{089B86E2-8736-4513-8D92-9E9133182019}" presName="arrowAndChildren" presStyleCnt="0"/>
      <dgm:spPr/>
    </dgm:pt>
    <dgm:pt modelId="{D4808F7C-741E-477B-83BD-9E6F4F01D5F2}" type="pres">
      <dgm:prSet presAssocID="{089B86E2-8736-4513-8D92-9E9133182019}" presName="parentTextArrow" presStyleLbl="node1" presStyleIdx="2" presStyleCnt="7"/>
      <dgm:spPr/>
      <dgm:t>
        <a:bodyPr/>
        <a:lstStyle/>
        <a:p>
          <a:endParaRPr lang="pl-PL"/>
        </a:p>
      </dgm:t>
    </dgm:pt>
    <dgm:pt modelId="{E9400C5B-DB78-4DD8-844C-28C702A41533}" type="pres">
      <dgm:prSet presAssocID="{E986A0B1-A4D5-4A90-870E-56FDF49508BC}" presName="sp" presStyleCnt="0"/>
      <dgm:spPr/>
    </dgm:pt>
    <dgm:pt modelId="{6FF3D38E-C739-42FE-AA04-003DBA0F0F15}" type="pres">
      <dgm:prSet presAssocID="{E94DF2CF-805B-41CB-AC44-944A79EDE9C0}" presName="arrowAndChildren" presStyleCnt="0"/>
      <dgm:spPr/>
    </dgm:pt>
    <dgm:pt modelId="{632E9BC2-A4C9-4E39-9F97-FF4AA73004E7}" type="pres">
      <dgm:prSet presAssocID="{E94DF2CF-805B-41CB-AC44-944A79EDE9C0}" presName="parentTextArrow" presStyleLbl="node1" presStyleIdx="3" presStyleCnt="7"/>
      <dgm:spPr/>
      <dgm:t>
        <a:bodyPr/>
        <a:lstStyle/>
        <a:p>
          <a:endParaRPr lang="pl-PL"/>
        </a:p>
      </dgm:t>
    </dgm:pt>
    <dgm:pt modelId="{45F66526-D3B2-44F7-A356-E55EAD48D848}" type="pres">
      <dgm:prSet presAssocID="{C0991097-8535-4FBF-9DE3-E264290E1F4B}" presName="sp" presStyleCnt="0"/>
      <dgm:spPr/>
    </dgm:pt>
    <dgm:pt modelId="{18965B4E-ECDC-4821-A224-A9B7FAF831C0}" type="pres">
      <dgm:prSet presAssocID="{D29CBB57-5CF3-49C1-BFE4-BC72ACA41392}" presName="arrowAndChildren" presStyleCnt="0"/>
      <dgm:spPr/>
    </dgm:pt>
    <dgm:pt modelId="{B00C867C-CFBE-4691-895F-E6260B819DF0}" type="pres">
      <dgm:prSet presAssocID="{D29CBB57-5CF3-49C1-BFE4-BC72ACA41392}" presName="parentTextArrow" presStyleLbl="node1" presStyleIdx="4" presStyleCnt="7"/>
      <dgm:spPr/>
      <dgm:t>
        <a:bodyPr/>
        <a:lstStyle/>
        <a:p>
          <a:endParaRPr lang="pl-PL"/>
        </a:p>
      </dgm:t>
    </dgm:pt>
    <dgm:pt modelId="{40D488B9-66D5-4E4D-A9C4-8A7C98F9AA26}" type="pres">
      <dgm:prSet presAssocID="{BA814D07-D61A-48F3-8CB5-BF691910BD14}" presName="sp" presStyleCnt="0"/>
      <dgm:spPr/>
    </dgm:pt>
    <dgm:pt modelId="{058AF6AB-6F18-4F91-B606-6C92BC062955}" type="pres">
      <dgm:prSet presAssocID="{C4AAFDF0-6ACC-477A-B0F6-A026D1CD34E8}" presName="arrowAndChildren" presStyleCnt="0"/>
      <dgm:spPr/>
    </dgm:pt>
    <dgm:pt modelId="{FAEF4203-1658-46B1-9BB4-C029CE01277A}" type="pres">
      <dgm:prSet presAssocID="{C4AAFDF0-6ACC-477A-B0F6-A026D1CD34E8}" presName="parentTextArrow" presStyleLbl="node1" presStyleIdx="5" presStyleCnt="7"/>
      <dgm:spPr/>
      <dgm:t>
        <a:bodyPr/>
        <a:lstStyle/>
        <a:p>
          <a:endParaRPr lang="pl-PL"/>
        </a:p>
      </dgm:t>
    </dgm:pt>
    <dgm:pt modelId="{496754FE-50FB-4C78-B6B9-8B6D9E4FF642}" type="pres">
      <dgm:prSet presAssocID="{46090210-791C-4AAE-AABD-6B0F27B4E901}" presName="sp" presStyleCnt="0"/>
      <dgm:spPr/>
    </dgm:pt>
    <dgm:pt modelId="{B7699A79-C6DB-4501-9E58-080B0CA6D64A}" type="pres">
      <dgm:prSet presAssocID="{3A4E4AB5-CC89-445B-BC32-D6C56F3A5348}" presName="arrowAndChildren" presStyleCnt="0"/>
      <dgm:spPr/>
    </dgm:pt>
    <dgm:pt modelId="{D9C593A1-EBBE-43D1-B159-21C628A158A8}" type="pres">
      <dgm:prSet presAssocID="{3A4E4AB5-CC89-445B-BC32-D6C56F3A5348}" presName="parentTextArrow" presStyleLbl="node1" presStyleIdx="6" presStyleCnt="7" custLinFactNeighborX="-4465" custLinFactNeighborY="-6252"/>
      <dgm:spPr/>
      <dgm:t>
        <a:bodyPr/>
        <a:lstStyle/>
        <a:p>
          <a:endParaRPr lang="pl-PL"/>
        </a:p>
      </dgm:t>
    </dgm:pt>
  </dgm:ptLst>
  <dgm:cxnLst>
    <dgm:cxn modelId="{000F2AE3-37A2-47FA-BAB2-7FBFA9C810C6}" type="presOf" srcId="{755B6431-A571-4AD1-8E82-29D7A9D2D432}" destId="{551F6919-0913-4653-826E-DAD22F9BC5CE}" srcOrd="0" destOrd="0" presId="urn:microsoft.com/office/officeart/2005/8/layout/process4"/>
    <dgm:cxn modelId="{84B7C4E7-84D8-48A1-B97A-15C64A629212}" type="presOf" srcId="{8520AAEB-3AEC-41F5-A423-E941A49AF37E}" destId="{1281B152-A8A5-4EE0-A83D-CF8E783EEA81}" srcOrd="0" destOrd="0" presId="urn:microsoft.com/office/officeart/2005/8/layout/process4"/>
    <dgm:cxn modelId="{5709D78C-C3C9-4760-80A0-A1FA00A1BC46}" srcId="{F7999F63-B0C5-48D8-9E7B-D69941F85B46}" destId="{C4AAFDF0-6ACC-477A-B0F6-A026D1CD34E8}" srcOrd="1" destOrd="0" parTransId="{2506A46B-E5D8-4A06-8377-E424B5D0B44B}" sibTransId="{BA814D07-D61A-48F3-8CB5-BF691910BD14}"/>
    <dgm:cxn modelId="{EA6E659D-26FF-4182-9039-52D3DEF62360}" type="presOf" srcId="{C4AAFDF0-6ACC-477A-B0F6-A026D1CD34E8}" destId="{FAEF4203-1658-46B1-9BB4-C029CE01277A}" srcOrd="0" destOrd="0" presId="urn:microsoft.com/office/officeart/2005/8/layout/process4"/>
    <dgm:cxn modelId="{C28E9FFB-A8D0-4723-9408-2558CE60D84C}" type="presOf" srcId="{D29CBB57-5CF3-49C1-BFE4-BC72ACA41392}" destId="{B00C867C-CFBE-4691-895F-E6260B819DF0}" srcOrd="0" destOrd="0" presId="urn:microsoft.com/office/officeart/2005/8/layout/process4"/>
    <dgm:cxn modelId="{6ACEC3C5-4968-49FF-823C-E97DB4D6EA94}" type="presOf" srcId="{3A4E4AB5-CC89-445B-BC32-D6C56F3A5348}" destId="{D9C593A1-EBBE-43D1-B159-21C628A158A8}" srcOrd="0" destOrd="0" presId="urn:microsoft.com/office/officeart/2005/8/layout/process4"/>
    <dgm:cxn modelId="{8E11C1BC-E64A-4BCE-8C87-D430C7366861}" srcId="{F7999F63-B0C5-48D8-9E7B-D69941F85B46}" destId="{E94DF2CF-805B-41CB-AC44-944A79EDE9C0}" srcOrd="3" destOrd="0" parTransId="{B300F50A-F055-4CB1-8F30-C4DCF0F1A6F4}" sibTransId="{E986A0B1-A4D5-4A90-870E-56FDF49508BC}"/>
    <dgm:cxn modelId="{390ED4DF-630D-4670-9E01-13681B907A26}" type="presOf" srcId="{F7999F63-B0C5-48D8-9E7B-D69941F85B46}" destId="{79D05497-E4A9-4D4D-93EC-2BBAB2129EB4}" srcOrd="0" destOrd="0" presId="urn:microsoft.com/office/officeart/2005/8/layout/process4"/>
    <dgm:cxn modelId="{2058DA48-85A1-49D5-A507-49FB131EEBAE}" type="presOf" srcId="{089B86E2-8736-4513-8D92-9E9133182019}" destId="{D4808F7C-741E-477B-83BD-9E6F4F01D5F2}" srcOrd="0" destOrd="0" presId="urn:microsoft.com/office/officeart/2005/8/layout/process4"/>
    <dgm:cxn modelId="{0F8C7463-E1FC-492B-8637-2D6C7AF25B57}" srcId="{F7999F63-B0C5-48D8-9E7B-D69941F85B46}" destId="{3A4E4AB5-CC89-445B-BC32-D6C56F3A5348}" srcOrd="0" destOrd="0" parTransId="{2AE00DE1-EBB9-4214-9573-A42B1C633DD7}" sibTransId="{46090210-791C-4AAE-AABD-6B0F27B4E901}"/>
    <dgm:cxn modelId="{32A24F15-AD43-4B07-A97E-B0D62A211F48}" type="presOf" srcId="{E94DF2CF-805B-41CB-AC44-944A79EDE9C0}" destId="{632E9BC2-A4C9-4E39-9F97-FF4AA73004E7}" srcOrd="0" destOrd="0" presId="urn:microsoft.com/office/officeart/2005/8/layout/process4"/>
    <dgm:cxn modelId="{0FCB1DD0-69D3-4793-AA04-D3670C34A33D}" srcId="{F7999F63-B0C5-48D8-9E7B-D69941F85B46}" destId="{755B6431-A571-4AD1-8E82-29D7A9D2D432}" srcOrd="6" destOrd="0" parTransId="{2049ABF6-43B0-49B3-A46B-0EB9CB279FD0}" sibTransId="{615F44DA-1CD4-4411-B578-CB37EEAFD37D}"/>
    <dgm:cxn modelId="{6B8A5BE1-055C-48B1-B394-066F6DE0822C}" srcId="{F7999F63-B0C5-48D8-9E7B-D69941F85B46}" destId="{8520AAEB-3AEC-41F5-A423-E941A49AF37E}" srcOrd="5" destOrd="0" parTransId="{78E31B8D-30E4-400F-BED0-31DC0D789BF2}" sibTransId="{75572459-22EB-4833-9DDC-8828048BBCD8}"/>
    <dgm:cxn modelId="{1B7A780E-1986-4735-ADB2-B0C2913628B0}" srcId="{F7999F63-B0C5-48D8-9E7B-D69941F85B46}" destId="{089B86E2-8736-4513-8D92-9E9133182019}" srcOrd="4" destOrd="0" parTransId="{E487D96E-592B-40F8-9C86-90918CE121F5}" sibTransId="{D83DCD3F-B26D-4341-9674-8A06298DDD1E}"/>
    <dgm:cxn modelId="{E1FFA3FC-4FB7-4414-A1CA-D61ABFF6BD5F}" srcId="{F7999F63-B0C5-48D8-9E7B-D69941F85B46}" destId="{D29CBB57-5CF3-49C1-BFE4-BC72ACA41392}" srcOrd="2" destOrd="0" parTransId="{50CC2CFA-F5F7-4517-9A55-FC0526753505}" sibTransId="{C0991097-8535-4FBF-9DE3-E264290E1F4B}"/>
    <dgm:cxn modelId="{6D3E34E8-40CB-4D7C-B7E3-A37D844E9A1C}" type="presParOf" srcId="{79D05497-E4A9-4D4D-93EC-2BBAB2129EB4}" destId="{02886E1B-E1BA-475B-8376-7FAD28142D4E}" srcOrd="0" destOrd="0" presId="urn:microsoft.com/office/officeart/2005/8/layout/process4"/>
    <dgm:cxn modelId="{FC98C2E1-3F74-4BDB-A0A3-6247BFF8151F}" type="presParOf" srcId="{02886E1B-E1BA-475B-8376-7FAD28142D4E}" destId="{551F6919-0913-4653-826E-DAD22F9BC5CE}" srcOrd="0" destOrd="0" presId="urn:microsoft.com/office/officeart/2005/8/layout/process4"/>
    <dgm:cxn modelId="{12A6A344-7791-4157-BB86-78074EE50846}" type="presParOf" srcId="{79D05497-E4A9-4D4D-93EC-2BBAB2129EB4}" destId="{A171B2CA-F2FE-4B66-A8BF-0043517A06B7}" srcOrd="1" destOrd="0" presId="urn:microsoft.com/office/officeart/2005/8/layout/process4"/>
    <dgm:cxn modelId="{B436E0D1-68FA-4C2B-BE3F-0FC87A09E22F}" type="presParOf" srcId="{79D05497-E4A9-4D4D-93EC-2BBAB2129EB4}" destId="{9F04F086-1BC8-4BEA-9A9F-8C2B3D3172AB}" srcOrd="2" destOrd="0" presId="urn:microsoft.com/office/officeart/2005/8/layout/process4"/>
    <dgm:cxn modelId="{FCD91402-578C-4024-B921-13D43D089D88}" type="presParOf" srcId="{9F04F086-1BC8-4BEA-9A9F-8C2B3D3172AB}" destId="{1281B152-A8A5-4EE0-A83D-CF8E783EEA81}" srcOrd="0" destOrd="0" presId="urn:microsoft.com/office/officeart/2005/8/layout/process4"/>
    <dgm:cxn modelId="{C6399748-A945-43C3-89C5-9C3869FE9458}" type="presParOf" srcId="{79D05497-E4A9-4D4D-93EC-2BBAB2129EB4}" destId="{96AC4CD2-EB06-455A-A01D-79F4B54AD95C}" srcOrd="3" destOrd="0" presId="urn:microsoft.com/office/officeart/2005/8/layout/process4"/>
    <dgm:cxn modelId="{00FACA1D-D9DB-4D82-86B1-C7D6A6B022AE}" type="presParOf" srcId="{79D05497-E4A9-4D4D-93EC-2BBAB2129EB4}" destId="{8EA3D742-252B-4382-B655-1093F384DCF8}" srcOrd="4" destOrd="0" presId="urn:microsoft.com/office/officeart/2005/8/layout/process4"/>
    <dgm:cxn modelId="{501DA799-3412-41CE-8F6A-299E9E4F15A1}" type="presParOf" srcId="{8EA3D742-252B-4382-B655-1093F384DCF8}" destId="{D4808F7C-741E-477B-83BD-9E6F4F01D5F2}" srcOrd="0" destOrd="0" presId="urn:microsoft.com/office/officeart/2005/8/layout/process4"/>
    <dgm:cxn modelId="{8BC0A179-F1A8-459D-BCE5-1F0BD3F5E550}" type="presParOf" srcId="{79D05497-E4A9-4D4D-93EC-2BBAB2129EB4}" destId="{E9400C5B-DB78-4DD8-844C-28C702A41533}" srcOrd="5" destOrd="0" presId="urn:microsoft.com/office/officeart/2005/8/layout/process4"/>
    <dgm:cxn modelId="{5EDDA94C-3776-464A-AE41-68B4B4DEB41F}" type="presParOf" srcId="{79D05497-E4A9-4D4D-93EC-2BBAB2129EB4}" destId="{6FF3D38E-C739-42FE-AA04-003DBA0F0F15}" srcOrd="6" destOrd="0" presId="urn:microsoft.com/office/officeart/2005/8/layout/process4"/>
    <dgm:cxn modelId="{4DFA69B2-DBA9-4672-B751-F0A0F6F6D7C1}" type="presParOf" srcId="{6FF3D38E-C739-42FE-AA04-003DBA0F0F15}" destId="{632E9BC2-A4C9-4E39-9F97-FF4AA73004E7}" srcOrd="0" destOrd="0" presId="urn:microsoft.com/office/officeart/2005/8/layout/process4"/>
    <dgm:cxn modelId="{671631AA-37D4-4B36-BF82-AF3582857768}" type="presParOf" srcId="{79D05497-E4A9-4D4D-93EC-2BBAB2129EB4}" destId="{45F66526-D3B2-44F7-A356-E55EAD48D848}" srcOrd="7" destOrd="0" presId="urn:microsoft.com/office/officeart/2005/8/layout/process4"/>
    <dgm:cxn modelId="{1538CAC3-CC12-4DF6-9ECE-4BBA49A28E52}" type="presParOf" srcId="{79D05497-E4A9-4D4D-93EC-2BBAB2129EB4}" destId="{18965B4E-ECDC-4821-A224-A9B7FAF831C0}" srcOrd="8" destOrd="0" presId="urn:microsoft.com/office/officeart/2005/8/layout/process4"/>
    <dgm:cxn modelId="{2BAF37C4-1E22-42F8-95EE-3BB9170C76D7}" type="presParOf" srcId="{18965B4E-ECDC-4821-A224-A9B7FAF831C0}" destId="{B00C867C-CFBE-4691-895F-E6260B819DF0}" srcOrd="0" destOrd="0" presId="urn:microsoft.com/office/officeart/2005/8/layout/process4"/>
    <dgm:cxn modelId="{079A96A8-B442-48C5-A7DB-DFD287B4C0C9}" type="presParOf" srcId="{79D05497-E4A9-4D4D-93EC-2BBAB2129EB4}" destId="{40D488B9-66D5-4E4D-A9C4-8A7C98F9AA26}" srcOrd="9" destOrd="0" presId="urn:microsoft.com/office/officeart/2005/8/layout/process4"/>
    <dgm:cxn modelId="{7EF99AFF-5EC6-4D4F-8458-3CD9645B738D}" type="presParOf" srcId="{79D05497-E4A9-4D4D-93EC-2BBAB2129EB4}" destId="{058AF6AB-6F18-4F91-B606-6C92BC062955}" srcOrd="10" destOrd="0" presId="urn:microsoft.com/office/officeart/2005/8/layout/process4"/>
    <dgm:cxn modelId="{99684D0D-ADB8-40E3-9A87-C6FB75887FC7}" type="presParOf" srcId="{058AF6AB-6F18-4F91-B606-6C92BC062955}" destId="{FAEF4203-1658-46B1-9BB4-C029CE01277A}" srcOrd="0" destOrd="0" presId="urn:microsoft.com/office/officeart/2005/8/layout/process4"/>
    <dgm:cxn modelId="{666375A2-AE19-4338-B9A0-8EED683F16FD}" type="presParOf" srcId="{79D05497-E4A9-4D4D-93EC-2BBAB2129EB4}" destId="{496754FE-50FB-4C78-B6B9-8B6D9E4FF642}" srcOrd="11" destOrd="0" presId="urn:microsoft.com/office/officeart/2005/8/layout/process4"/>
    <dgm:cxn modelId="{038D326B-2F69-4804-BE3A-ADB485CE8A9F}" type="presParOf" srcId="{79D05497-E4A9-4D4D-93EC-2BBAB2129EB4}" destId="{B7699A79-C6DB-4501-9E58-080B0CA6D64A}" srcOrd="12" destOrd="0" presId="urn:microsoft.com/office/officeart/2005/8/layout/process4"/>
    <dgm:cxn modelId="{CDFD041A-5AE0-445D-B0CD-003B8C863CD0}" type="presParOf" srcId="{B7699A79-C6DB-4501-9E58-080B0CA6D64A}" destId="{D9C593A1-EBBE-43D1-B159-21C628A158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F363A-3858-4EF3-B2F6-012676F81DD2}" type="doc">
      <dgm:prSet loTypeId="urn:microsoft.com/office/officeart/2005/8/layout/hierarchy6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73F7690-BA7E-46EC-AC04-E18A27E274F0}">
      <dgm:prSet/>
      <dgm:spPr/>
      <dgm:t>
        <a:bodyPr/>
        <a:lstStyle/>
        <a:p>
          <a:pPr rtl="0"/>
          <a:r>
            <a:rPr lang="pl-PL" b="1" dirty="0">
              <a:latin typeface="+mn-lt"/>
            </a:rPr>
            <a:t>Skierowanie na badania realizowane jest po egzaminach w Akademii Wojskowej. </a:t>
          </a:r>
        </a:p>
        <a:p>
          <a:pPr rtl="0"/>
          <a:r>
            <a:rPr lang="pl-PL" b="1" dirty="0"/>
            <a:t>Szef Wojskowego Centrum Rekrutacji kieruje na badania w celu określenia psychologicznej </a:t>
          </a:r>
          <a:br>
            <a:rPr lang="pl-PL" b="1" dirty="0"/>
          </a:br>
          <a:r>
            <a:rPr lang="pl-PL" b="1" dirty="0"/>
            <a:t>i fizycznej zdolności do zawodowej służby wojskowej w:</a:t>
          </a:r>
          <a:endParaRPr lang="pl-PL" dirty="0"/>
        </a:p>
      </dgm:t>
    </dgm:pt>
    <dgm:pt modelId="{34989F45-3F8C-4BAB-8FCB-484E55BFC49B}" type="parTrans" cxnId="{74E6E2A7-5390-4D9A-8D52-9D005E7CF612}">
      <dgm:prSet/>
      <dgm:spPr/>
      <dgm:t>
        <a:bodyPr/>
        <a:lstStyle/>
        <a:p>
          <a:endParaRPr lang="pl-PL"/>
        </a:p>
      </dgm:t>
    </dgm:pt>
    <dgm:pt modelId="{63AD732B-069B-4A5E-ADEA-D848BBE0A566}" type="sibTrans" cxnId="{74E6E2A7-5390-4D9A-8D52-9D005E7CF612}">
      <dgm:prSet/>
      <dgm:spPr/>
      <dgm:t>
        <a:bodyPr/>
        <a:lstStyle/>
        <a:p>
          <a:endParaRPr lang="pl-PL"/>
        </a:p>
      </dgm:t>
    </dgm:pt>
    <dgm:pt modelId="{4C038FDC-E2DD-4969-BC18-CA57C024478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pl-PL" sz="2400" b="1" dirty="0"/>
            <a:t>Wojskowej Pracowni Psychologicznej</a:t>
          </a:r>
          <a:br>
            <a:rPr lang="pl-PL" sz="2400" b="1" dirty="0"/>
          </a:br>
          <a:r>
            <a:rPr lang="pl-PL" sz="2400" b="0" dirty="0"/>
            <a:t>ul</a:t>
          </a:r>
          <a:r>
            <a:rPr lang="pl-PL" sz="2100" b="0" dirty="0"/>
            <a:t>. Kościuszki 28</a:t>
          </a:r>
          <a:br>
            <a:rPr lang="pl-PL" sz="2100" b="0" dirty="0"/>
          </a:br>
          <a:r>
            <a:rPr lang="pl-PL" sz="2100" b="0" dirty="0"/>
            <a:t>08-400 Garwolin</a:t>
          </a:r>
        </a:p>
      </dgm:t>
    </dgm:pt>
    <dgm:pt modelId="{5674F421-704D-4D67-B4D7-3A00F8FF1785}" type="parTrans" cxnId="{12331C43-67E9-46FA-A81F-67F57303E442}">
      <dgm:prSet/>
      <dgm:spPr/>
      <dgm:t>
        <a:bodyPr/>
        <a:lstStyle/>
        <a:p>
          <a:endParaRPr lang="pl-PL"/>
        </a:p>
      </dgm:t>
    </dgm:pt>
    <dgm:pt modelId="{B8867D66-6933-43DF-AF32-09B2E4A72DE9}" type="sibTrans" cxnId="{12331C43-67E9-46FA-A81F-67F57303E442}">
      <dgm:prSet/>
      <dgm:spPr/>
      <dgm:t>
        <a:bodyPr/>
        <a:lstStyle/>
        <a:p>
          <a:endParaRPr lang="pl-PL"/>
        </a:p>
      </dgm:t>
    </dgm:pt>
    <dgm:pt modelId="{C69883D5-BD4C-410F-8B56-C042B27B9DD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pl-PL" sz="2400" b="1" dirty="0"/>
            <a:t>Rejonowej Wojskowej Komisji Lekarskiej</a:t>
          </a:r>
          <a:r>
            <a:rPr lang="pl-PL" sz="2100" b="1" dirty="0"/>
            <a:t/>
          </a:r>
          <a:br>
            <a:rPr lang="pl-PL" sz="2100" b="1" dirty="0"/>
          </a:br>
          <a:r>
            <a:rPr lang="pl-PL" sz="2100" dirty="0"/>
            <a:t>ul. Koszykowa 78</a:t>
          </a:r>
          <a:br>
            <a:rPr lang="pl-PL" sz="2100" dirty="0"/>
          </a:br>
          <a:r>
            <a:rPr lang="pl-PL" sz="2100" dirty="0"/>
            <a:t>00-909 Warszawa</a:t>
          </a:r>
        </a:p>
      </dgm:t>
    </dgm:pt>
    <dgm:pt modelId="{CA7AB16D-D6A9-4070-B2A2-DFCD59A9BAD3}" type="parTrans" cxnId="{2082488D-698F-4782-8A46-7309A03EA6E3}">
      <dgm:prSet/>
      <dgm:spPr/>
      <dgm:t>
        <a:bodyPr/>
        <a:lstStyle/>
        <a:p>
          <a:endParaRPr lang="pl-PL"/>
        </a:p>
      </dgm:t>
    </dgm:pt>
    <dgm:pt modelId="{FE14491A-25D7-4795-87B7-DD1540A7C8F5}" type="sibTrans" cxnId="{2082488D-698F-4782-8A46-7309A03EA6E3}">
      <dgm:prSet/>
      <dgm:spPr/>
      <dgm:t>
        <a:bodyPr/>
        <a:lstStyle/>
        <a:p>
          <a:endParaRPr lang="pl-PL"/>
        </a:p>
      </dgm:t>
    </dgm:pt>
    <dgm:pt modelId="{06E9EB9E-E098-4A56-AD4E-49E2A10BBA9C}" type="pres">
      <dgm:prSet presAssocID="{935F363A-3858-4EF3-B2F6-012676F81D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A2B66B1-E478-4A1E-AAC4-31A192381AB2}" type="pres">
      <dgm:prSet presAssocID="{935F363A-3858-4EF3-B2F6-012676F81DD2}" presName="hierFlow" presStyleCnt="0"/>
      <dgm:spPr/>
    </dgm:pt>
    <dgm:pt modelId="{93412E6E-1DB5-4419-B0EB-632D555B61FA}" type="pres">
      <dgm:prSet presAssocID="{935F363A-3858-4EF3-B2F6-012676F81DD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93F56DA-DF68-4366-A821-4E9D4433C483}" type="pres">
      <dgm:prSet presAssocID="{673F7690-BA7E-46EC-AC04-E18A27E274F0}" presName="Name14" presStyleCnt="0"/>
      <dgm:spPr/>
    </dgm:pt>
    <dgm:pt modelId="{ED948901-BC66-43D0-90DE-ADB80D23C211}" type="pres">
      <dgm:prSet presAssocID="{673F7690-BA7E-46EC-AC04-E18A27E274F0}" presName="level1Shape" presStyleLbl="node0" presStyleIdx="0" presStyleCnt="1" custScaleX="436674" custScaleY="8051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EE36C102-9DBA-454F-BE58-B46BAFDBB0B5}" type="pres">
      <dgm:prSet presAssocID="{673F7690-BA7E-46EC-AC04-E18A27E274F0}" presName="hierChild2" presStyleCnt="0"/>
      <dgm:spPr/>
    </dgm:pt>
    <dgm:pt modelId="{A941F989-BF28-4508-A9A4-B1D3542D0314}" type="pres">
      <dgm:prSet presAssocID="{5674F421-704D-4D67-B4D7-3A00F8FF1785}" presName="Name19" presStyleLbl="parChTrans1D2" presStyleIdx="0" presStyleCnt="2"/>
      <dgm:spPr/>
      <dgm:t>
        <a:bodyPr/>
        <a:lstStyle/>
        <a:p>
          <a:endParaRPr lang="pl-PL"/>
        </a:p>
      </dgm:t>
    </dgm:pt>
    <dgm:pt modelId="{12108178-C3EB-4AF7-802B-6190DDF6BADA}" type="pres">
      <dgm:prSet presAssocID="{4C038FDC-E2DD-4969-BC18-CA57C0244782}" presName="Name21" presStyleCnt="0"/>
      <dgm:spPr/>
    </dgm:pt>
    <dgm:pt modelId="{D8CDDA5D-E3B6-45A2-8F8A-1C1702AF8A70}" type="pres">
      <dgm:prSet presAssocID="{4C038FDC-E2DD-4969-BC18-CA57C0244782}" presName="level2Shape" presStyleLbl="node2" presStyleIdx="0" presStyleCnt="2" custScaleX="197707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3DA6F9B-D75A-4174-8817-000016489F60}" type="pres">
      <dgm:prSet presAssocID="{4C038FDC-E2DD-4969-BC18-CA57C0244782}" presName="hierChild3" presStyleCnt="0"/>
      <dgm:spPr/>
    </dgm:pt>
    <dgm:pt modelId="{922B74B4-9FB5-4506-88EB-98CA1AF50E80}" type="pres">
      <dgm:prSet presAssocID="{CA7AB16D-D6A9-4070-B2A2-DFCD59A9BAD3}" presName="Name19" presStyleLbl="parChTrans1D2" presStyleIdx="1" presStyleCnt="2"/>
      <dgm:spPr/>
      <dgm:t>
        <a:bodyPr/>
        <a:lstStyle/>
        <a:p>
          <a:endParaRPr lang="pl-PL"/>
        </a:p>
      </dgm:t>
    </dgm:pt>
    <dgm:pt modelId="{A4121D2D-6C9C-4AC3-A049-8FEC61009020}" type="pres">
      <dgm:prSet presAssocID="{C69883D5-BD4C-410F-8B56-C042B27B9DD3}" presName="Name21" presStyleCnt="0"/>
      <dgm:spPr/>
    </dgm:pt>
    <dgm:pt modelId="{7E59FFD5-DC03-4640-A752-C5BF7CEB3757}" type="pres">
      <dgm:prSet presAssocID="{C69883D5-BD4C-410F-8B56-C042B27B9DD3}" presName="level2Shape" presStyleLbl="node2" presStyleIdx="1" presStyleCnt="2" custScaleX="208853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7898580-7C6D-474E-A479-FE320912D0FD}" type="pres">
      <dgm:prSet presAssocID="{C69883D5-BD4C-410F-8B56-C042B27B9DD3}" presName="hierChild3" presStyleCnt="0"/>
      <dgm:spPr/>
    </dgm:pt>
    <dgm:pt modelId="{8D526D78-7633-4072-8320-E555E7C634C1}" type="pres">
      <dgm:prSet presAssocID="{935F363A-3858-4EF3-B2F6-012676F81DD2}" presName="bgShapesFlow" presStyleCnt="0"/>
      <dgm:spPr/>
    </dgm:pt>
  </dgm:ptLst>
  <dgm:cxnLst>
    <dgm:cxn modelId="{CB22273D-1F1A-4E0D-AE4C-4A83C5B15BF8}" type="presOf" srcId="{CA7AB16D-D6A9-4070-B2A2-DFCD59A9BAD3}" destId="{922B74B4-9FB5-4506-88EB-98CA1AF50E80}" srcOrd="0" destOrd="0" presId="urn:microsoft.com/office/officeart/2005/8/layout/hierarchy6"/>
    <dgm:cxn modelId="{2082488D-698F-4782-8A46-7309A03EA6E3}" srcId="{673F7690-BA7E-46EC-AC04-E18A27E274F0}" destId="{C69883D5-BD4C-410F-8B56-C042B27B9DD3}" srcOrd="1" destOrd="0" parTransId="{CA7AB16D-D6A9-4070-B2A2-DFCD59A9BAD3}" sibTransId="{FE14491A-25D7-4795-87B7-DD1540A7C8F5}"/>
    <dgm:cxn modelId="{A58328ED-F8A0-4A14-B0A8-8CA550AC4439}" type="presOf" srcId="{C69883D5-BD4C-410F-8B56-C042B27B9DD3}" destId="{7E59FFD5-DC03-4640-A752-C5BF7CEB3757}" srcOrd="0" destOrd="0" presId="urn:microsoft.com/office/officeart/2005/8/layout/hierarchy6"/>
    <dgm:cxn modelId="{74E6E2A7-5390-4D9A-8D52-9D005E7CF612}" srcId="{935F363A-3858-4EF3-B2F6-012676F81DD2}" destId="{673F7690-BA7E-46EC-AC04-E18A27E274F0}" srcOrd="0" destOrd="0" parTransId="{34989F45-3F8C-4BAB-8FCB-484E55BFC49B}" sibTransId="{63AD732B-069B-4A5E-ADEA-D848BBE0A566}"/>
    <dgm:cxn modelId="{41613A82-317D-41C0-9172-EF07D2D99DCF}" type="presOf" srcId="{5674F421-704D-4D67-B4D7-3A00F8FF1785}" destId="{A941F989-BF28-4508-A9A4-B1D3542D0314}" srcOrd="0" destOrd="0" presId="urn:microsoft.com/office/officeart/2005/8/layout/hierarchy6"/>
    <dgm:cxn modelId="{17A1E5E1-451B-47C8-919B-41691C2D6586}" type="presOf" srcId="{4C038FDC-E2DD-4969-BC18-CA57C0244782}" destId="{D8CDDA5D-E3B6-45A2-8F8A-1C1702AF8A70}" srcOrd="0" destOrd="0" presId="urn:microsoft.com/office/officeart/2005/8/layout/hierarchy6"/>
    <dgm:cxn modelId="{7765F034-3A25-4103-A19D-478E682345B6}" type="presOf" srcId="{935F363A-3858-4EF3-B2F6-012676F81DD2}" destId="{06E9EB9E-E098-4A56-AD4E-49E2A10BBA9C}" srcOrd="0" destOrd="0" presId="urn:microsoft.com/office/officeart/2005/8/layout/hierarchy6"/>
    <dgm:cxn modelId="{12331C43-67E9-46FA-A81F-67F57303E442}" srcId="{673F7690-BA7E-46EC-AC04-E18A27E274F0}" destId="{4C038FDC-E2DD-4969-BC18-CA57C0244782}" srcOrd="0" destOrd="0" parTransId="{5674F421-704D-4D67-B4D7-3A00F8FF1785}" sibTransId="{B8867D66-6933-43DF-AF32-09B2E4A72DE9}"/>
    <dgm:cxn modelId="{40A49597-7BB9-4E50-AED6-955BADE543CE}" type="presOf" srcId="{673F7690-BA7E-46EC-AC04-E18A27E274F0}" destId="{ED948901-BC66-43D0-90DE-ADB80D23C211}" srcOrd="0" destOrd="0" presId="urn:microsoft.com/office/officeart/2005/8/layout/hierarchy6"/>
    <dgm:cxn modelId="{600E120E-030E-42FC-8D93-65B1E8B203BE}" type="presParOf" srcId="{06E9EB9E-E098-4A56-AD4E-49E2A10BBA9C}" destId="{5A2B66B1-E478-4A1E-AAC4-31A192381AB2}" srcOrd="0" destOrd="0" presId="urn:microsoft.com/office/officeart/2005/8/layout/hierarchy6"/>
    <dgm:cxn modelId="{C720019C-B46F-402D-9520-0BBD4D1D3FB9}" type="presParOf" srcId="{5A2B66B1-E478-4A1E-AAC4-31A192381AB2}" destId="{93412E6E-1DB5-4419-B0EB-632D555B61FA}" srcOrd="0" destOrd="0" presId="urn:microsoft.com/office/officeart/2005/8/layout/hierarchy6"/>
    <dgm:cxn modelId="{AAFC39BF-D323-4A36-934E-7C1BE90F3BC7}" type="presParOf" srcId="{93412E6E-1DB5-4419-B0EB-632D555B61FA}" destId="{493F56DA-DF68-4366-A821-4E9D4433C483}" srcOrd="0" destOrd="0" presId="urn:microsoft.com/office/officeart/2005/8/layout/hierarchy6"/>
    <dgm:cxn modelId="{40685B51-DE47-4387-9343-FC28336F9862}" type="presParOf" srcId="{493F56DA-DF68-4366-A821-4E9D4433C483}" destId="{ED948901-BC66-43D0-90DE-ADB80D23C211}" srcOrd="0" destOrd="0" presId="urn:microsoft.com/office/officeart/2005/8/layout/hierarchy6"/>
    <dgm:cxn modelId="{50258541-62C6-47E1-8494-D0EA9A37808E}" type="presParOf" srcId="{493F56DA-DF68-4366-A821-4E9D4433C483}" destId="{EE36C102-9DBA-454F-BE58-B46BAFDBB0B5}" srcOrd="1" destOrd="0" presId="urn:microsoft.com/office/officeart/2005/8/layout/hierarchy6"/>
    <dgm:cxn modelId="{B7CDAE96-0C60-4228-90B1-DFAAA07E9EB7}" type="presParOf" srcId="{EE36C102-9DBA-454F-BE58-B46BAFDBB0B5}" destId="{A941F989-BF28-4508-A9A4-B1D3542D0314}" srcOrd="0" destOrd="0" presId="urn:microsoft.com/office/officeart/2005/8/layout/hierarchy6"/>
    <dgm:cxn modelId="{725DB5FA-B869-49FF-B7A2-175274744E88}" type="presParOf" srcId="{EE36C102-9DBA-454F-BE58-B46BAFDBB0B5}" destId="{12108178-C3EB-4AF7-802B-6190DDF6BADA}" srcOrd="1" destOrd="0" presId="urn:microsoft.com/office/officeart/2005/8/layout/hierarchy6"/>
    <dgm:cxn modelId="{CF98C9BF-D3E4-423D-B322-B6C780DADDE4}" type="presParOf" srcId="{12108178-C3EB-4AF7-802B-6190DDF6BADA}" destId="{D8CDDA5D-E3B6-45A2-8F8A-1C1702AF8A70}" srcOrd="0" destOrd="0" presId="urn:microsoft.com/office/officeart/2005/8/layout/hierarchy6"/>
    <dgm:cxn modelId="{B4B54A99-C8CA-4015-9013-449A9F042FF3}" type="presParOf" srcId="{12108178-C3EB-4AF7-802B-6190DDF6BADA}" destId="{13DA6F9B-D75A-4174-8817-000016489F60}" srcOrd="1" destOrd="0" presId="urn:microsoft.com/office/officeart/2005/8/layout/hierarchy6"/>
    <dgm:cxn modelId="{AE9F0CFD-0741-4110-92D2-FAD64268ED7A}" type="presParOf" srcId="{EE36C102-9DBA-454F-BE58-B46BAFDBB0B5}" destId="{922B74B4-9FB5-4506-88EB-98CA1AF50E80}" srcOrd="2" destOrd="0" presId="urn:microsoft.com/office/officeart/2005/8/layout/hierarchy6"/>
    <dgm:cxn modelId="{D8DAB055-F8AA-47AD-9B7A-A6254BF52B36}" type="presParOf" srcId="{EE36C102-9DBA-454F-BE58-B46BAFDBB0B5}" destId="{A4121D2D-6C9C-4AC3-A049-8FEC61009020}" srcOrd="3" destOrd="0" presId="urn:microsoft.com/office/officeart/2005/8/layout/hierarchy6"/>
    <dgm:cxn modelId="{764021CD-2AB5-4ECE-8438-3049022F1496}" type="presParOf" srcId="{A4121D2D-6C9C-4AC3-A049-8FEC61009020}" destId="{7E59FFD5-DC03-4640-A752-C5BF7CEB3757}" srcOrd="0" destOrd="0" presId="urn:microsoft.com/office/officeart/2005/8/layout/hierarchy6"/>
    <dgm:cxn modelId="{2B21BBFC-5155-46A4-9B13-19DDEBBAF5B7}" type="presParOf" srcId="{A4121D2D-6C9C-4AC3-A049-8FEC61009020}" destId="{37898580-7C6D-474E-A479-FE320912D0FD}" srcOrd="1" destOrd="0" presId="urn:microsoft.com/office/officeart/2005/8/layout/hierarchy6"/>
    <dgm:cxn modelId="{FC408F93-68C6-4691-88A1-60AD59AFB8C9}" type="presParOf" srcId="{06E9EB9E-E098-4A56-AD4E-49E2A10BBA9C}" destId="{8D526D78-7633-4072-8320-E555E7C634C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658DDA-2BFD-40EE-BA05-7489F42ACAE3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pl-PL"/>
        </a:p>
      </dgm:t>
    </dgm:pt>
    <dgm:pt modelId="{9FA0ED58-5DC3-4524-AF0E-D1E776175CEA}">
      <dgm:prSet custT="1"/>
      <dgm:spPr/>
      <dgm:t>
        <a:bodyPr/>
        <a:lstStyle/>
        <a:p>
          <a:pPr rtl="0"/>
          <a:r>
            <a:rPr lang="pl-PL" sz="3600" b="1" dirty="0"/>
            <a:t>MĘŻCZYŹNI:</a:t>
          </a:r>
          <a:endParaRPr lang="pl-PL" sz="3600" dirty="0"/>
        </a:p>
      </dgm:t>
    </dgm:pt>
    <dgm:pt modelId="{0AA622A9-9CC8-4BE4-AF55-401848DB3550}" type="parTrans" cxnId="{9A551526-C0AC-4F17-B3DE-6459912BC730}">
      <dgm:prSet/>
      <dgm:spPr/>
      <dgm:t>
        <a:bodyPr/>
        <a:lstStyle/>
        <a:p>
          <a:endParaRPr lang="pl-PL"/>
        </a:p>
      </dgm:t>
    </dgm:pt>
    <dgm:pt modelId="{4F6460D3-AB28-4E6A-B129-2E8244A49C38}" type="sibTrans" cxnId="{9A551526-C0AC-4F17-B3DE-6459912BC730}">
      <dgm:prSet/>
      <dgm:spPr/>
      <dgm:t>
        <a:bodyPr/>
        <a:lstStyle/>
        <a:p>
          <a:endParaRPr lang="pl-PL"/>
        </a:p>
      </dgm:t>
    </dgm:pt>
    <dgm:pt modelId="{88B8B80C-01B9-49D7-82CB-4E3C46089F99}">
      <dgm:prSet custT="1"/>
      <dgm:spPr/>
      <dgm:t>
        <a:bodyPr/>
        <a:lstStyle/>
        <a:p>
          <a:pPr rtl="0"/>
          <a:r>
            <a:rPr lang="pl-PL" sz="2000" dirty="0"/>
            <a:t>podciąganie na drążku;</a:t>
          </a:r>
        </a:p>
      </dgm:t>
    </dgm:pt>
    <dgm:pt modelId="{D8CB8D4B-1573-4CDF-9D6B-2B43BF205575}" type="parTrans" cxnId="{C7B2BC83-7D52-40C6-8E0B-868B5E25921A}">
      <dgm:prSet/>
      <dgm:spPr/>
      <dgm:t>
        <a:bodyPr/>
        <a:lstStyle/>
        <a:p>
          <a:endParaRPr lang="pl-PL"/>
        </a:p>
      </dgm:t>
    </dgm:pt>
    <dgm:pt modelId="{A817B489-994E-4F11-AB8D-796704F2BB6E}" type="sibTrans" cxnId="{C7B2BC83-7D52-40C6-8E0B-868B5E25921A}">
      <dgm:prSet/>
      <dgm:spPr/>
      <dgm:t>
        <a:bodyPr/>
        <a:lstStyle/>
        <a:p>
          <a:endParaRPr lang="pl-PL"/>
        </a:p>
      </dgm:t>
    </dgm:pt>
    <dgm:pt modelId="{2F20C7F0-8468-48A5-BC12-10581135D00F}">
      <dgm:prSet custT="1"/>
      <dgm:spPr/>
      <dgm:t>
        <a:bodyPr/>
        <a:lstStyle/>
        <a:p>
          <a:pPr rtl="0"/>
          <a:r>
            <a:rPr lang="pl-PL" sz="2000" dirty="0"/>
            <a:t>bieg wahadłowy 10x10;</a:t>
          </a:r>
        </a:p>
      </dgm:t>
    </dgm:pt>
    <dgm:pt modelId="{2D912B82-24B5-468D-BF1F-EAEC10659422}" type="parTrans" cxnId="{21F84E28-86D2-4EBC-9683-F4F5E51810F4}">
      <dgm:prSet/>
      <dgm:spPr/>
      <dgm:t>
        <a:bodyPr/>
        <a:lstStyle/>
        <a:p>
          <a:endParaRPr lang="pl-PL"/>
        </a:p>
      </dgm:t>
    </dgm:pt>
    <dgm:pt modelId="{AA31C3D8-9872-4FC0-B8E2-25D66E11262C}" type="sibTrans" cxnId="{21F84E28-86D2-4EBC-9683-F4F5E51810F4}">
      <dgm:prSet/>
      <dgm:spPr/>
      <dgm:t>
        <a:bodyPr/>
        <a:lstStyle/>
        <a:p>
          <a:endParaRPr lang="pl-PL"/>
        </a:p>
      </dgm:t>
    </dgm:pt>
    <dgm:pt modelId="{6150785C-7DE6-44C1-8C71-8A2739CE2F09}">
      <dgm:prSet custT="1"/>
      <dgm:spPr/>
      <dgm:t>
        <a:bodyPr/>
        <a:lstStyle/>
        <a:p>
          <a:pPr rtl="0"/>
          <a:r>
            <a:rPr lang="pl-PL" sz="2000" dirty="0"/>
            <a:t>bieg na dystansie 1000 m</a:t>
          </a:r>
          <a:r>
            <a:rPr lang="pl-PL" sz="1300" dirty="0"/>
            <a:t>.</a:t>
          </a:r>
        </a:p>
      </dgm:t>
    </dgm:pt>
    <dgm:pt modelId="{5230D9BA-6AD4-450D-948B-9887AAC61341}" type="parTrans" cxnId="{363989D9-1976-4A87-8254-3BE705EB8325}">
      <dgm:prSet/>
      <dgm:spPr/>
      <dgm:t>
        <a:bodyPr/>
        <a:lstStyle/>
        <a:p>
          <a:endParaRPr lang="pl-PL"/>
        </a:p>
      </dgm:t>
    </dgm:pt>
    <dgm:pt modelId="{3BE7D608-287C-472C-8A93-F34CB25ED0C0}" type="sibTrans" cxnId="{363989D9-1976-4A87-8254-3BE705EB8325}">
      <dgm:prSet/>
      <dgm:spPr/>
      <dgm:t>
        <a:bodyPr/>
        <a:lstStyle/>
        <a:p>
          <a:endParaRPr lang="pl-PL"/>
        </a:p>
      </dgm:t>
    </dgm:pt>
    <dgm:pt modelId="{00BAEEA5-3768-4C32-895B-BB65C06858B4}">
      <dgm:prSet custT="1"/>
      <dgm:spPr/>
      <dgm:t>
        <a:bodyPr/>
        <a:lstStyle/>
        <a:p>
          <a:pPr rtl="0"/>
          <a:r>
            <a:rPr lang="pl-PL" sz="3600" b="1" dirty="0"/>
            <a:t>KOBIETY:</a:t>
          </a:r>
          <a:endParaRPr lang="pl-PL" sz="3600" dirty="0"/>
        </a:p>
      </dgm:t>
    </dgm:pt>
    <dgm:pt modelId="{EB0E131F-FB60-4202-A87B-77818AD06050}" type="parTrans" cxnId="{2085976E-5DAF-4ECA-8B01-7BFC04B8E332}">
      <dgm:prSet/>
      <dgm:spPr/>
      <dgm:t>
        <a:bodyPr/>
        <a:lstStyle/>
        <a:p>
          <a:endParaRPr lang="pl-PL"/>
        </a:p>
      </dgm:t>
    </dgm:pt>
    <dgm:pt modelId="{3BF69BFE-DBFA-4EA5-87BA-B6EC33FDD81E}" type="sibTrans" cxnId="{2085976E-5DAF-4ECA-8B01-7BFC04B8E332}">
      <dgm:prSet/>
      <dgm:spPr/>
      <dgm:t>
        <a:bodyPr/>
        <a:lstStyle/>
        <a:p>
          <a:endParaRPr lang="pl-PL"/>
        </a:p>
      </dgm:t>
    </dgm:pt>
    <dgm:pt modelId="{117AE276-E0C4-4D21-B6B9-014755163B2F}">
      <dgm:prSet custT="1"/>
      <dgm:spPr/>
      <dgm:t>
        <a:bodyPr/>
        <a:lstStyle/>
        <a:p>
          <a:pPr rtl="0"/>
          <a:r>
            <a:rPr lang="pl-PL" sz="2000" dirty="0"/>
            <a:t>zwis na ugiętych ramionach;</a:t>
          </a:r>
        </a:p>
      </dgm:t>
    </dgm:pt>
    <dgm:pt modelId="{95B58738-4663-4C37-9218-D47681EC5BF7}" type="parTrans" cxnId="{C8D3D6B9-02BA-46A4-B196-C85A73CEFA9A}">
      <dgm:prSet/>
      <dgm:spPr/>
      <dgm:t>
        <a:bodyPr/>
        <a:lstStyle/>
        <a:p>
          <a:endParaRPr lang="pl-PL"/>
        </a:p>
      </dgm:t>
    </dgm:pt>
    <dgm:pt modelId="{05E4DA20-E214-46E5-9D9E-49F15A1587B7}" type="sibTrans" cxnId="{C8D3D6B9-02BA-46A4-B196-C85A73CEFA9A}">
      <dgm:prSet/>
      <dgm:spPr/>
      <dgm:t>
        <a:bodyPr/>
        <a:lstStyle/>
        <a:p>
          <a:endParaRPr lang="pl-PL"/>
        </a:p>
      </dgm:t>
    </dgm:pt>
    <dgm:pt modelId="{76398AFB-F1CE-44DC-B08D-2FFAB53D0C7A}">
      <dgm:prSet custT="1"/>
      <dgm:spPr/>
      <dgm:t>
        <a:bodyPr/>
        <a:lstStyle/>
        <a:p>
          <a:pPr rtl="0"/>
          <a:r>
            <a:rPr lang="pl-PL" sz="2000" dirty="0"/>
            <a:t>bieg zygzakiem;</a:t>
          </a:r>
        </a:p>
      </dgm:t>
    </dgm:pt>
    <dgm:pt modelId="{A3B3E602-619B-4F8E-A703-5CAAFFD67C00}" type="parTrans" cxnId="{3C8C9A44-3F27-4E6D-ADE2-D14064E39C21}">
      <dgm:prSet/>
      <dgm:spPr/>
      <dgm:t>
        <a:bodyPr/>
        <a:lstStyle/>
        <a:p>
          <a:endParaRPr lang="pl-PL"/>
        </a:p>
      </dgm:t>
    </dgm:pt>
    <dgm:pt modelId="{04FCE973-CCBA-4D64-894B-F9C366DFAE83}" type="sibTrans" cxnId="{3C8C9A44-3F27-4E6D-ADE2-D14064E39C21}">
      <dgm:prSet/>
      <dgm:spPr/>
      <dgm:t>
        <a:bodyPr/>
        <a:lstStyle/>
        <a:p>
          <a:endParaRPr lang="pl-PL"/>
        </a:p>
      </dgm:t>
    </dgm:pt>
    <dgm:pt modelId="{C5C52DEF-F867-41FE-83A5-46B6BBB6A9EE}">
      <dgm:prSet custT="1"/>
      <dgm:spPr/>
      <dgm:t>
        <a:bodyPr/>
        <a:lstStyle/>
        <a:p>
          <a:pPr rtl="0"/>
          <a:r>
            <a:rPr lang="pl-PL" sz="2000" dirty="0"/>
            <a:t>bieg na dystansie 800 m.</a:t>
          </a:r>
        </a:p>
      </dgm:t>
    </dgm:pt>
    <dgm:pt modelId="{91006E17-A46E-4078-ADD4-6AEF6662815B}" type="parTrans" cxnId="{1A4DE157-CB6A-4C6C-9235-4EAF2293A703}">
      <dgm:prSet/>
      <dgm:spPr/>
      <dgm:t>
        <a:bodyPr/>
        <a:lstStyle/>
        <a:p>
          <a:endParaRPr lang="pl-PL"/>
        </a:p>
      </dgm:t>
    </dgm:pt>
    <dgm:pt modelId="{7C34B78C-7E71-4389-8BE8-57CE3AB0A0AE}" type="sibTrans" cxnId="{1A4DE157-CB6A-4C6C-9235-4EAF2293A703}">
      <dgm:prSet/>
      <dgm:spPr/>
      <dgm:t>
        <a:bodyPr/>
        <a:lstStyle/>
        <a:p>
          <a:endParaRPr lang="pl-PL"/>
        </a:p>
      </dgm:t>
    </dgm:pt>
    <dgm:pt modelId="{EE1523EC-A143-43AE-ACCD-A7D53374CC55}">
      <dgm:prSet custT="1"/>
      <dgm:spPr/>
      <dgm:t>
        <a:bodyPr/>
        <a:lstStyle/>
        <a:p>
          <a:pPr rtl="0"/>
          <a:r>
            <a:rPr lang="pl-PL" sz="1800" b="1" dirty="0"/>
            <a:t>Do sprawdzianu mogą podejść tylko kandydaci, którzy osiągnęli minimalną liczbę punktów ze znajomości j. angielskiego !</a:t>
          </a:r>
          <a:endParaRPr lang="pl-PL" sz="1800" dirty="0"/>
        </a:p>
      </dgm:t>
    </dgm:pt>
    <dgm:pt modelId="{BD26C461-E821-4DFB-B2BA-2B0BF4DC70F1}" type="parTrans" cxnId="{32CB01E2-6C1A-44EF-8584-C80BF334B610}">
      <dgm:prSet/>
      <dgm:spPr/>
      <dgm:t>
        <a:bodyPr/>
        <a:lstStyle/>
        <a:p>
          <a:endParaRPr lang="pl-PL"/>
        </a:p>
      </dgm:t>
    </dgm:pt>
    <dgm:pt modelId="{AE2E8670-9CCC-47CD-9FD7-F12A87499D90}" type="sibTrans" cxnId="{32CB01E2-6C1A-44EF-8584-C80BF334B610}">
      <dgm:prSet/>
      <dgm:spPr/>
      <dgm:t>
        <a:bodyPr/>
        <a:lstStyle/>
        <a:p>
          <a:endParaRPr lang="pl-PL"/>
        </a:p>
      </dgm:t>
    </dgm:pt>
    <dgm:pt modelId="{06B9AACF-2D26-4E5A-A81B-A3BC32FDB0A6}">
      <dgm:prSet/>
      <dgm:spPr/>
      <dgm:t>
        <a:bodyPr/>
        <a:lstStyle/>
        <a:p>
          <a:pPr rtl="0"/>
          <a:endParaRPr lang="pl-PL" dirty="0"/>
        </a:p>
      </dgm:t>
    </dgm:pt>
    <dgm:pt modelId="{8BCB3E7F-A66A-44F8-89A5-CDC2C3B4F1AA}" type="parTrans" cxnId="{A44168A0-9EF8-4EC4-964F-D23329F99648}">
      <dgm:prSet/>
      <dgm:spPr/>
      <dgm:t>
        <a:bodyPr/>
        <a:lstStyle/>
        <a:p>
          <a:endParaRPr lang="pl-PL"/>
        </a:p>
      </dgm:t>
    </dgm:pt>
    <dgm:pt modelId="{40E780F4-0456-4378-A69C-8F67046D567D}" type="sibTrans" cxnId="{A44168A0-9EF8-4EC4-964F-D23329F99648}">
      <dgm:prSet/>
      <dgm:spPr/>
      <dgm:t>
        <a:bodyPr/>
        <a:lstStyle/>
        <a:p>
          <a:endParaRPr lang="pl-PL"/>
        </a:p>
      </dgm:t>
    </dgm:pt>
    <dgm:pt modelId="{D7792A2A-4D7A-475D-B013-166FFD7D546A}">
      <dgm:prSet/>
      <dgm:spPr/>
      <dgm:t>
        <a:bodyPr/>
        <a:lstStyle/>
        <a:p>
          <a:pPr rtl="0"/>
          <a:endParaRPr lang="pl-PL" dirty="0"/>
        </a:p>
      </dgm:t>
    </dgm:pt>
    <dgm:pt modelId="{C4E166E7-FADB-4FD5-9B23-C0540A5EA160}" type="parTrans" cxnId="{A79BF7FA-F88D-4E6C-A9D8-81825B55F4C8}">
      <dgm:prSet/>
      <dgm:spPr/>
      <dgm:t>
        <a:bodyPr/>
        <a:lstStyle/>
        <a:p>
          <a:endParaRPr lang="pl-PL"/>
        </a:p>
      </dgm:t>
    </dgm:pt>
    <dgm:pt modelId="{C7F6DEB6-8002-49D2-B6B9-0C6A1F1296E4}" type="sibTrans" cxnId="{A79BF7FA-F88D-4E6C-A9D8-81825B55F4C8}">
      <dgm:prSet/>
      <dgm:spPr/>
      <dgm:t>
        <a:bodyPr/>
        <a:lstStyle/>
        <a:p>
          <a:endParaRPr lang="pl-PL"/>
        </a:p>
      </dgm:t>
    </dgm:pt>
    <dgm:pt modelId="{C813A826-A325-4A08-829F-B2A48DF1FD65}" type="pres">
      <dgm:prSet presAssocID="{BA658DDA-2BFD-40EE-BA05-7489F42ACA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857372-42BF-4D28-893B-44BFAB9F6BC8}" type="pres">
      <dgm:prSet presAssocID="{9FA0ED58-5DC3-4524-AF0E-D1E776175CEA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A1C8C9F-E1D0-46C4-BABD-9E4880368FC9}" type="pres">
      <dgm:prSet presAssocID="{9FA0ED58-5DC3-4524-AF0E-D1E776175CE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143B61-BFD3-4574-BACD-F42552DEAC21}" type="pres">
      <dgm:prSet presAssocID="{00BAEEA5-3768-4C32-895B-BB65C06858B4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5CB1327-B10A-47BE-84C2-8D7D1A49615E}" type="pres">
      <dgm:prSet presAssocID="{00BAEEA5-3768-4C32-895B-BB65C06858B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B297D1-2465-4BDF-B316-29EA7A1294FA}" type="pres">
      <dgm:prSet presAssocID="{EE1523EC-A143-43AE-ACCD-A7D53374CC55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BBEC646D-5412-4D3F-95E7-45184188A646}" type="pres">
      <dgm:prSet presAssocID="{EE1523EC-A143-43AE-ACCD-A7D53374CC5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8A1624-8720-4048-9884-8A1DC8763021}" type="presOf" srcId="{9FA0ED58-5DC3-4524-AF0E-D1E776175CEA}" destId="{CD857372-42BF-4D28-893B-44BFAB9F6BC8}" srcOrd="0" destOrd="0" presId="urn:microsoft.com/office/officeart/2005/8/layout/vList2"/>
    <dgm:cxn modelId="{60107804-A6C5-4807-8BEA-FC531830643D}" type="presOf" srcId="{EE1523EC-A143-43AE-ACCD-A7D53374CC55}" destId="{7CB297D1-2465-4BDF-B316-29EA7A1294FA}" srcOrd="0" destOrd="0" presId="urn:microsoft.com/office/officeart/2005/8/layout/vList2"/>
    <dgm:cxn modelId="{738816D3-50D4-4FC9-A79A-B9C5BD9B6A01}" type="presOf" srcId="{D7792A2A-4D7A-475D-B013-166FFD7D546A}" destId="{BBEC646D-5412-4D3F-95E7-45184188A646}" srcOrd="0" destOrd="1" presId="urn:microsoft.com/office/officeart/2005/8/layout/vList2"/>
    <dgm:cxn modelId="{81D9D148-E753-4FA5-845A-184BDB43230C}" type="presOf" srcId="{76398AFB-F1CE-44DC-B08D-2FFAB53D0C7A}" destId="{35CB1327-B10A-47BE-84C2-8D7D1A49615E}" srcOrd="0" destOrd="1" presId="urn:microsoft.com/office/officeart/2005/8/layout/vList2"/>
    <dgm:cxn modelId="{9A551526-C0AC-4F17-B3DE-6459912BC730}" srcId="{BA658DDA-2BFD-40EE-BA05-7489F42ACAE3}" destId="{9FA0ED58-5DC3-4524-AF0E-D1E776175CEA}" srcOrd="0" destOrd="0" parTransId="{0AA622A9-9CC8-4BE4-AF55-401848DB3550}" sibTransId="{4F6460D3-AB28-4E6A-B129-2E8244A49C38}"/>
    <dgm:cxn modelId="{C566F5F8-BB1A-403D-9062-A59D13647B75}" type="presOf" srcId="{C5C52DEF-F867-41FE-83A5-46B6BBB6A9EE}" destId="{35CB1327-B10A-47BE-84C2-8D7D1A49615E}" srcOrd="0" destOrd="2" presId="urn:microsoft.com/office/officeart/2005/8/layout/vList2"/>
    <dgm:cxn modelId="{21F84E28-86D2-4EBC-9683-F4F5E51810F4}" srcId="{9FA0ED58-5DC3-4524-AF0E-D1E776175CEA}" destId="{2F20C7F0-8468-48A5-BC12-10581135D00F}" srcOrd="1" destOrd="0" parTransId="{2D912B82-24B5-468D-BF1F-EAEC10659422}" sibTransId="{AA31C3D8-9872-4FC0-B8E2-25D66E11262C}"/>
    <dgm:cxn modelId="{3C8C9A44-3F27-4E6D-ADE2-D14064E39C21}" srcId="{00BAEEA5-3768-4C32-895B-BB65C06858B4}" destId="{76398AFB-F1CE-44DC-B08D-2FFAB53D0C7A}" srcOrd="1" destOrd="0" parTransId="{A3B3E602-619B-4F8E-A703-5CAAFFD67C00}" sibTransId="{04FCE973-CCBA-4D64-894B-F9C366DFAE83}"/>
    <dgm:cxn modelId="{D7C40C76-5F92-42A9-8D7A-042DD076239D}" type="presOf" srcId="{2F20C7F0-8468-48A5-BC12-10581135D00F}" destId="{AA1C8C9F-E1D0-46C4-BABD-9E4880368FC9}" srcOrd="0" destOrd="1" presId="urn:microsoft.com/office/officeart/2005/8/layout/vList2"/>
    <dgm:cxn modelId="{A44168A0-9EF8-4EC4-964F-D23329F99648}" srcId="{EE1523EC-A143-43AE-ACCD-A7D53374CC55}" destId="{06B9AACF-2D26-4E5A-A81B-A3BC32FDB0A6}" srcOrd="0" destOrd="0" parTransId="{8BCB3E7F-A66A-44F8-89A5-CDC2C3B4F1AA}" sibTransId="{40E780F4-0456-4378-A69C-8F67046D567D}"/>
    <dgm:cxn modelId="{92BDEAA8-8845-4789-B026-9EF5EA067AA0}" type="presOf" srcId="{117AE276-E0C4-4D21-B6B9-014755163B2F}" destId="{35CB1327-B10A-47BE-84C2-8D7D1A49615E}" srcOrd="0" destOrd="0" presId="urn:microsoft.com/office/officeart/2005/8/layout/vList2"/>
    <dgm:cxn modelId="{5FAB1DF0-0E2C-4AF3-AF2D-27A2E8613A8D}" type="presOf" srcId="{6150785C-7DE6-44C1-8C71-8A2739CE2F09}" destId="{AA1C8C9F-E1D0-46C4-BABD-9E4880368FC9}" srcOrd="0" destOrd="2" presId="urn:microsoft.com/office/officeart/2005/8/layout/vList2"/>
    <dgm:cxn modelId="{A79BF7FA-F88D-4E6C-A9D8-81825B55F4C8}" srcId="{EE1523EC-A143-43AE-ACCD-A7D53374CC55}" destId="{D7792A2A-4D7A-475D-B013-166FFD7D546A}" srcOrd="1" destOrd="0" parTransId="{C4E166E7-FADB-4FD5-9B23-C0540A5EA160}" sibTransId="{C7F6DEB6-8002-49D2-B6B9-0C6A1F1296E4}"/>
    <dgm:cxn modelId="{C8D3D6B9-02BA-46A4-B196-C85A73CEFA9A}" srcId="{00BAEEA5-3768-4C32-895B-BB65C06858B4}" destId="{117AE276-E0C4-4D21-B6B9-014755163B2F}" srcOrd="0" destOrd="0" parTransId="{95B58738-4663-4C37-9218-D47681EC5BF7}" sibTransId="{05E4DA20-E214-46E5-9D9E-49F15A1587B7}"/>
    <dgm:cxn modelId="{ACC95CBC-CE03-4AE1-9C29-7F009408F257}" type="presOf" srcId="{BA658DDA-2BFD-40EE-BA05-7489F42ACAE3}" destId="{C813A826-A325-4A08-829F-B2A48DF1FD65}" srcOrd="0" destOrd="0" presId="urn:microsoft.com/office/officeart/2005/8/layout/vList2"/>
    <dgm:cxn modelId="{32CB01E2-6C1A-44EF-8584-C80BF334B610}" srcId="{BA658DDA-2BFD-40EE-BA05-7489F42ACAE3}" destId="{EE1523EC-A143-43AE-ACCD-A7D53374CC55}" srcOrd="2" destOrd="0" parTransId="{BD26C461-E821-4DFB-B2BA-2B0BF4DC70F1}" sibTransId="{AE2E8670-9CCC-47CD-9FD7-F12A87499D90}"/>
    <dgm:cxn modelId="{C139F1C6-9BDC-4120-A265-B83E130D9315}" type="presOf" srcId="{00BAEEA5-3768-4C32-895B-BB65C06858B4}" destId="{D8143B61-BFD3-4574-BACD-F42552DEAC21}" srcOrd="0" destOrd="0" presId="urn:microsoft.com/office/officeart/2005/8/layout/vList2"/>
    <dgm:cxn modelId="{C646D9E1-8CCC-4D72-9A45-7A799F7629EA}" type="presOf" srcId="{88B8B80C-01B9-49D7-82CB-4E3C46089F99}" destId="{AA1C8C9F-E1D0-46C4-BABD-9E4880368FC9}" srcOrd="0" destOrd="0" presId="urn:microsoft.com/office/officeart/2005/8/layout/vList2"/>
    <dgm:cxn modelId="{C7B2BC83-7D52-40C6-8E0B-868B5E25921A}" srcId="{9FA0ED58-5DC3-4524-AF0E-D1E776175CEA}" destId="{88B8B80C-01B9-49D7-82CB-4E3C46089F99}" srcOrd="0" destOrd="0" parTransId="{D8CB8D4B-1573-4CDF-9D6B-2B43BF205575}" sibTransId="{A817B489-994E-4F11-AB8D-796704F2BB6E}"/>
    <dgm:cxn modelId="{1A4DE157-CB6A-4C6C-9235-4EAF2293A703}" srcId="{00BAEEA5-3768-4C32-895B-BB65C06858B4}" destId="{C5C52DEF-F867-41FE-83A5-46B6BBB6A9EE}" srcOrd="2" destOrd="0" parTransId="{91006E17-A46E-4078-ADD4-6AEF6662815B}" sibTransId="{7C34B78C-7E71-4389-8BE8-57CE3AB0A0AE}"/>
    <dgm:cxn modelId="{BEF441C4-C116-4CCE-9D19-ADBF4101F492}" type="presOf" srcId="{06B9AACF-2D26-4E5A-A81B-A3BC32FDB0A6}" destId="{BBEC646D-5412-4D3F-95E7-45184188A646}" srcOrd="0" destOrd="0" presId="urn:microsoft.com/office/officeart/2005/8/layout/vList2"/>
    <dgm:cxn modelId="{363989D9-1976-4A87-8254-3BE705EB8325}" srcId="{9FA0ED58-5DC3-4524-AF0E-D1E776175CEA}" destId="{6150785C-7DE6-44C1-8C71-8A2739CE2F09}" srcOrd="2" destOrd="0" parTransId="{5230D9BA-6AD4-450D-948B-9887AAC61341}" sibTransId="{3BE7D608-287C-472C-8A93-F34CB25ED0C0}"/>
    <dgm:cxn modelId="{2085976E-5DAF-4ECA-8B01-7BFC04B8E332}" srcId="{BA658DDA-2BFD-40EE-BA05-7489F42ACAE3}" destId="{00BAEEA5-3768-4C32-895B-BB65C06858B4}" srcOrd="1" destOrd="0" parTransId="{EB0E131F-FB60-4202-A87B-77818AD06050}" sibTransId="{3BF69BFE-DBFA-4EA5-87BA-B6EC33FDD81E}"/>
    <dgm:cxn modelId="{523F12E6-B5CB-4A3C-A451-94B92A0FA1C3}" type="presParOf" srcId="{C813A826-A325-4A08-829F-B2A48DF1FD65}" destId="{CD857372-42BF-4D28-893B-44BFAB9F6BC8}" srcOrd="0" destOrd="0" presId="urn:microsoft.com/office/officeart/2005/8/layout/vList2"/>
    <dgm:cxn modelId="{A1BE4FC8-BA45-433A-AE9D-AAB486709062}" type="presParOf" srcId="{C813A826-A325-4A08-829F-B2A48DF1FD65}" destId="{AA1C8C9F-E1D0-46C4-BABD-9E4880368FC9}" srcOrd="1" destOrd="0" presId="urn:microsoft.com/office/officeart/2005/8/layout/vList2"/>
    <dgm:cxn modelId="{47C50C3E-DDFE-4697-A86A-00099471D324}" type="presParOf" srcId="{C813A826-A325-4A08-829F-B2A48DF1FD65}" destId="{D8143B61-BFD3-4574-BACD-F42552DEAC21}" srcOrd="2" destOrd="0" presId="urn:microsoft.com/office/officeart/2005/8/layout/vList2"/>
    <dgm:cxn modelId="{BBA8AC8E-B410-4FC1-8C43-D3390FE0530D}" type="presParOf" srcId="{C813A826-A325-4A08-829F-B2A48DF1FD65}" destId="{35CB1327-B10A-47BE-84C2-8D7D1A49615E}" srcOrd="3" destOrd="0" presId="urn:microsoft.com/office/officeart/2005/8/layout/vList2"/>
    <dgm:cxn modelId="{6A6ECB1B-9808-4B68-B149-2FE399585BD7}" type="presParOf" srcId="{C813A826-A325-4A08-829F-B2A48DF1FD65}" destId="{7CB297D1-2465-4BDF-B316-29EA7A1294FA}" srcOrd="4" destOrd="0" presId="urn:microsoft.com/office/officeart/2005/8/layout/vList2"/>
    <dgm:cxn modelId="{87C2BA2B-20CF-4E76-AB6C-9BE8962305AC}" type="presParOf" srcId="{C813A826-A325-4A08-829F-B2A48DF1FD65}" destId="{BBEC646D-5412-4D3F-95E7-45184188A64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6CAA63-126E-4274-8F11-2AD8313F2BBD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363FD1A9-016D-4E7B-8283-2A77A9E3B5E4}">
      <dgm:prSet custT="1"/>
      <dgm:spPr/>
      <dgm:t>
        <a:bodyPr/>
        <a:lstStyle/>
        <a:p>
          <a:pPr rtl="0"/>
          <a:r>
            <a:rPr lang="pl-PL" sz="1800" b="1" dirty="0"/>
            <a:t>do rozmowy kwalifikacyjnej przystępują tylko kandydaci, którzy zdali test znajomości języka </a:t>
          </a:r>
          <a:br>
            <a:rPr lang="pl-PL" sz="1800" b="1" dirty="0"/>
          </a:br>
          <a:r>
            <a:rPr lang="pl-PL" sz="1800" b="1" dirty="0"/>
            <a:t>oraz egzamin z w-fu;</a:t>
          </a:r>
          <a:endParaRPr lang="pl-PL" sz="1800" dirty="0"/>
        </a:p>
      </dgm:t>
    </dgm:pt>
    <dgm:pt modelId="{1C1B0003-5A95-4DBA-8CA4-34ABF5AD7FE8}" type="parTrans" cxnId="{7AC4A70D-33A0-48CE-82C3-9B1130FC254E}">
      <dgm:prSet/>
      <dgm:spPr/>
      <dgm:t>
        <a:bodyPr/>
        <a:lstStyle/>
        <a:p>
          <a:endParaRPr lang="pl-PL" sz="2400"/>
        </a:p>
      </dgm:t>
    </dgm:pt>
    <dgm:pt modelId="{4FC2EC89-B24D-4502-A5E9-8552C72093EB}" type="sibTrans" cxnId="{7AC4A70D-33A0-48CE-82C3-9B1130FC254E}">
      <dgm:prSet/>
      <dgm:spPr/>
      <dgm:t>
        <a:bodyPr/>
        <a:lstStyle/>
        <a:p>
          <a:endParaRPr lang="pl-PL" sz="2400"/>
        </a:p>
      </dgm:t>
    </dgm:pt>
    <dgm:pt modelId="{7969C4FA-45B1-455B-BA29-F9E4020F09DC}">
      <dgm:prSet custT="1"/>
      <dgm:spPr/>
      <dgm:t>
        <a:bodyPr/>
        <a:lstStyle/>
        <a:p>
          <a:pPr rtl="0"/>
          <a:r>
            <a:rPr lang="pl-PL" sz="1800" b="1" dirty="0"/>
            <a:t>w wyniku rozmowy kwalifikacyjnej kandydat może uzyskać maksymalnie 30 punktów;</a:t>
          </a:r>
          <a:endParaRPr lang="pl-PL" sz="1800" dirty="0"/>
        </a:p>
      </dgm:t>
    </dgm:pt>
    <dgm:pt modelId="{7770F879-D8BF-428D-8B06-8D16F77516A8}" type="parTrans" cxnId="{B9FCD6EF-470A-4786-AA34-58C6FF9B57B7}">
      <dgm:prSet/>
      <dgm:spPr/>
      <dgm:t>
        <a:bodyPr/>
        <a:lstStyle/>
        <a:p>
          <a:endParaRPr lang="pl-PL" sz="2400"/>
        </a:p>
      </dgm:t>
    </dgm:pt>
    <dgm:pt modelId="{428D59CB-692F-4AB9-A2E4-559C60E396B6}" type="sibTrans" cxnId="{B9FCD6EF-470A-4786-AA34-58C6FF9B57B7}">
      <dgm:prSet/>
      <dgm:spPr/>
      <dgm:t>
        <a:bodyPr/>
        <a:lstStyle/>
        <a:p>
          <a:endParaRPr lang="pl-PL" sz="2400"/>
        </a:p>
      </dgm:t>
    </dgm:pt>
    <dgm:pt modelId="{882376EC-ECE6-4B48-88F0-DE31291D4988}">
      <dgm:prSet custT="1"/>
      <dgm:spPr/>
      <dgm:t>
        <a:bodyPr/>
        <a:lstStyle/>
        <a:p>
          <a:pPr rtl="0"/>
          <a:r>
            <a:rPr lang="pl-PL" sz="1800" b="1" dirty="0"/>
            <a:t>minimalna wymagana ilość punktów do zaliczenia rozmowy kwalifikacyjnej wynosi 5 punktów;</a:t>
          </a:r>
          <a:endParaRPr lang="pl-PL" sz="1800" dirty="0"/>
        </a:p>
      </dgm:t>
    </dgm:pt>
    <dgm:pt modelId="{3813E50F-88C2-49F8-85F9-CF346BC24770}" type="parTrans" cxnId="{0F112289-9E59-4878-8310-316FD8613F95}">
      <dgm:prSet/>
      <dgm:spPr/>
      <dgm:t>
        <a:bodyPr/>
        <a:lstStyle/>
        <a:p>
          <a:endParaRPr lang="pl-PL" sz="2400"/>
        </a:p>
      </dgm:t>
    </dgm:pt>
    <dgm:pt modelId="{414499FF-2D5C-4BDB-ACEA-60A8B060F08C}" type="sibTrans" cxnId="{0F112289-9E59-4878-8310-316FD8613F95}">
      <dgm:prSet/>
      <dgm:spPr/>
      <dgm:t>
        <a:bodyPr/>
        <a:lstStyle/>
        <a:p>
          <a:endParaRPr lang="pl-PL" sz="2400"/>
        </a:p>
      </dgm:t>
    </dgm:pt>
    <dgm:pt modelId="{C987F9BC-1A71-449A-AD49-B7C716811E6D}">
      <dgm:prSet custT="1"/>
      <dgm:spPr/>
      <dgm:t>
        <a:bodyPr/>
        <a:lstStyle/>
        <a:p>
          <a:pPr rtl="0"/>
          <a:r>
            <a:rPr lang="pl-PL" sz="1800" b="1" dirty="0"/>
            <a:t>komisja rekrutacyjna po przeprowadzeniu sprawdzianu ze sprawności fizycznej oraz testu</a:t>
          </a:r>
          <a:br>
            <a:rPr lang="pl-PL" sz="1800" b="1" dirty="0"/>
          </a:br>
          <a:r>
            <a:rPr lang="pl-PL" sz="1800" b="1" dirty="0"/>
            <a:t>z j. angielskiego jest zobowiązana do wydania zaświadczenia na prośbę zainteresowanego;</a:t>
          </a:r>
          <a:endParaRPr lang="pl-PL" sz="1800" dirty="0"/>
        </a:p>
      </dgm:t>
    </dgm:pt>
    <dgm:pt modelId="{E5935C43-B79D-4DDF-A34B-7FDFF089FC1C}" type="parTrans" cxnId="{401A3FD8-F832-4CEF-8ECF-81EB0BA80949}">
      <dgm:prSet/>
      <dgm:spPr/>
      <dgm:t>
        <a:bodyPr/>
        <a:lstStyle/>
        <a:p>
          <a:endParaRPr lang="pl-PL" sz="2400"/>
        </a:p>
      </dgm:t>
    </dgm:pt>
    <dgm:pt modelId="{D3AEAB84-08C8-4F3E-A99B-03F96D6555F5}" type="sibTrans" cxnId="{401A3FD8-F832-4CEF-8ECF-81EB0BA80949}">
      <dgm:prSet/>
      <dgm:spPr/>
      <dgm:t>
        <a:bodyPr/>
        <a:lstStyle/>
        <a:p>
          <a:endParaRPr lang="pl-PL" sz="2400"/>
        </a:p>
      </dgm:t>
    </dgm:pt>
    <dgm:pt modelId="{9BFB8D3F-A411-4F39-93B9-2C83133FEB58}">
      <dgm:prSet custT="1"/>
      <dgm:spPr/>
      <dgm:t>
        <a:bodyPr/>
        <a:lstStyle/>
        <a:p>
          <a:pPr rtl="0"/>
          <a:r>
            <a:rPr lang="pl-PL" sz="1800" b="1" dirty="0"/>
            <a:t>na wniosek kandydata komisja rekrutacyjna  zobowiązana jest do zaliczenia uzyskanych </a:t>
          </a:r>
          <a:br>
            <a:rPr lang="pl-PL" sz="1800" b="1" dirty="0"/>
          </a:br>
          <a:r>
            <a:rPr lang="pl-PL" sz="1800" b="1" dirty="0"/>
            <a:t>przez niego wyników w innej uczelni wojskowej na podstawie okazanych zaświadczeń.</a:t>
          </a:r>
          <a:endParaRPr lang="pl-PL" sz="1800" dirty="0"/>
        </a:p>
      </dgm:t>
    </dgm:pt>
    <dgm:pt modelId="{32CD835B-8905-45CC-9D6F-E10A53D81B08}" type="parTrans" cxnId="{18B40ACF-2FDA-4E35-9915-741006C9B96C}">
      <dgm:prSet/>
      <dgm:spPr/>
      <dgm:t>
        <a:bodyPr/>
        <a:lstStyle/>
        <a:p>
          <a:endParaRPr lang="pl-PL" sz="2400"/>
        </a:p>
      </dgm:t>
    </dgm:pt>
    <dgm:pt modelId="{3AFF6D8D-586B-4E0B-969D-46298F8558B4}" type="sibTrans" cxnId="{18B40ACF-2FDA-4E35-9915-741006C9B96C}">
      <dgm:prSet/>
      <dgm:spPr/>
      <dgm:t>
        <a:bodyPr/>
        <a:lstStyle/>
        <a:p>
          <a:endParaRPr lang="pl-PL" sz="2400"/>
        </a:p>
      </dgm:t>
    </dgm:pt>
    <dgm:pt modelId="{23848360-A2EF-47F1-940A-8F22C3402D5C}" type="pres">
      <dgm:prSet presAssocID="{2D6CAA63-126E-4274-8F11-2AD8313F2B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403C42-AABD-4416-8652-B11B18359F1B}" type="pres">
      <dgm:prSet presAssocID="{363FD1A9-016D-4E7B-8283-2A77A9E3B5E4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AE12B72-F31E-40C7-88D7-985F5B7B33F7}" type="pres">
      <dgm:prSet presAssocID="{4FC2EC89-B24D-4502-A5E9-8552C72093EB}" presName="spacer" presStyleCnt="0"/>
      <dgm:spPr/>
    </dgm:pt>
    <dgm:pt modelId="{F105CEB5-85FD-481E-8F0F-722796ABEA5C}" type="pres">
      <dgm:prSet presAssocID="{7969C4FA-45B1-455B-BA29-F9E4020F09DC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949BA05-1CB8-4BC6-A369-901306DDE752}" type="pres">
      <dgm:prSet presAssocID="{428D59CB-692F-4AB9-A2E4-559C60E396B6}" presName="spacer" presStyleCnt="0"/>
      <dgm:spPr/>
    </dgm:pt>
    <dgm:pt modelId="{5E2F8EB9-7D0E-4CEC-A772-B7AFFF1A54DF}" type="pres">
      <dgm:prSet presAssocID="{882376EC-ECE6-4B48-88F0-DE31291D4988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F544E56E-8A94-4828-B5D9-2A1DFA09841E}" type="pres">
      <dgm:prSet presAssocID="{414499FF-2D5C-4BDB-ACEA-60A8B060F08C}" presName="spacer" presStyleCnt="0"/>
      <dgm:spPr/>
    </dgm:pt>
    <dgm:pt modelId="{36D99C53-8D26-484C-9F7F-E6D716C856CC}" type="pres">
      <dgm:prSet presAssocID="{C987F9BC-1A71-449A-AD49-B7C716811E6D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177057D-28D1-453A-9EFB-A10FA0D6E314}" type="pres">
      <dgm:prSet presAssocID="{D3AEAB84-08C8-4F3E-A99B-03F96D6555F5}" presName="spacer" presStyleCnt="0"/>
      <dgm:spPr/>
    </dgm:pt>
    <dgm:pt modelId="{8DECE124-19F9-4076-848B-7DDF009F7E23}" type="pres">
      <dgm:prSet presAssocID="{9BFB8D3F-A411-4F39-93B9-2C83133FEB58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7AC4A70D-33A0-48CE-82C3-9B1130FC254E}" srcId="{2D6CAA63-126E-4274-8F11-2AD8313F2BBD}" destId="{363FD1A9-016D-4E7B-8283-2A77A9E3B5E4}" srcOrd="0" destOrd="0" parTransId="{1C1B0003-5A95-4DBA-8CA4-34ABF5AD7FE8}" sibTransId="{4FC2EC89-B24D-4502-A5E9-8552C72093EB}"/>
    <dgm:cxn modelId="{0B29869A-B8F3-43F4-A170-D47675833074}" type="presOf" srcId="{363FD1A9-016D-4E7B-8283-2A77A9E3B5E4}" destId="{89403C42-AABD-4416-8652-B11B18359F1B}" srcOrd="0" destOrd="0" presId="urn:microsoft.com/office/officeart/2005/8/layout/vList2"/>
    <dgm:cxn modelId="{0F112289-9E59-4878-8310-316FD8613F95}" srcId="{2D6CAA63-126E-4274-8F11-2AD8313F2BBD}" destId="{882376EC-ECE6-4B48-88F0-DE31291D4988}" srcOrd="2" destOrd="0" parTransId="{3813E50F-88C2-49F8-85F9-CF346BC24770}" sibTransId="{414499FF-2D5C-4BDB-ACEA-60A8B060F08C}"/>
    <dgm:cxn modelId="{4CC159A3-3B4E-4EDA-9BD5-54166C282AF9}" type="presOf" srcId="{2D6CAA63-126E-4274-8F11-2AD8313F2BBD}" destId="{23848360-A2EF-47F1-940A-8F22C3402D5C}" srcOrd="0" destOrd="0" presId="urn:microsoft.com/office/officeart/2005/8/layout/vList2"/>
    <dgm:cxn modelId="{439DAE93-C22A-4014-BD99-D4A30F41C6F4}" type="presOf" srcId="{9BFB8D3F-A411-4F39-93B9-2C83133FEB58}" destId="{8DECE124-19F9-4076-848B-7DDF009F7E23}" srcOrd="0" destOrd="0" presId="urn:microsoft.com/office/officeart/2005/8/layout/vList2"/>
    <dgm:cxn modelId="{2B4EB271-2032-4D83-8976-AD16B2270922}" type="presOf" srcId="{7969C4FA-45B1-455B-BA29-F9E4020F09DC}" destId="{F105CEB5-85FD-481E-8F0F-722796ABEA5C}" srcOrd="0" destOrd="0" presId="urn:microsoft.com/office/officeart/2005/8/layout/vList2"/>
    <dgm:cxn modelId="{401A3FD8-F832-4CEF-8ECF-81EB0BA80949}" srcId="{2D6CAA63-126E-4274-8F11-2AD8313F2BBD}" destId="{C987F9BC-1A71-449A-AD49-B7C716811E6D}" srcOrd="3" destOrd="0" parTransId="{E5935C43-B79D-4DDF-A34B-7FDFF089FC1C}" sibTransId="{D3AEAB84-08C8-4F3E-A99B-03F96D6555F5}"/>
    <dgm:cxn modelId="{18B40ACF-2FDA-4E35-9915-741006C9B96C}" srcId="{2D6CAA63-126E-4274-8F11-2AD8313F2BBD}" destId="{9BFB8D3F-A411-4F39-93B9-2C83133FEB58}" srcOrd="4" destOrd="0" parTransId="{32CD835B-8905-45CC-9D6F-E10A53D81B08}" sibTransId="{3AFF6D8D-586B-4E0B-969D-46298F8558B4}"/>
    <dgm:cxn modelId="{B9FCD6EF-470A-4786-AA34-58C6FF9B57B7}" srcId="{2D6CAA63-126E-4274-8F11-2AD8313F2BBD}" destId="{7969C4FA-45B1-455B-BA29-F9E4020F09DC}" srcOrd="1" destOrd="0" parTransId="{7770F879-D8BF-428D-8B06-8D16F77516A8}" sibTransId="{428D59CB-692F-4AB9-A2E4-559C60E396B6}"/>
    <dgm:cxn modelId="{9EBD6D1A-2441-4B3C-88C1-34E83089A398}" type="presOf" srcId="{C987F9BC-1A71-449A-AD49-B7C716811E6D}" destId="{36D99C53-8D26-484C-9F7F-E6D716C856CC}" srcOrd="0" destOrd="0" presId="urn:microsoft.com/office/officeart/2005/8/layout/vList2"/>
    <dgm:cxn modelId="{DC629FDD-67E8-4B37-86ED-1389A85F7001}" type="presOf" srcId="{882376EC-ECE6-4B48-88F0-DE31291D4988}" destId="{5E2F8EB9-7D0E-4CEC-A772-B7AFFF1A54DF}" srcOrd="0" destOrd="0" presId="urn:microsoft.com/office/officeart/2005/8/layout/vList2"/>
    <dgm:cxn modelId="{2E3C59AC-82C1-41BE-B013-B364CBEB3A53}" type="presParOf" srcId="{23848360-A2EF-47F1-940A-8F22C3402D5C}" destId="{89403C42-AABD-4416-8652-B11B18359F1B}" srcOrd="0" destOrd="0" presId="urn:microsoft.com/office/officeart/2005/8/layout/vList2"/>
    <dgm:cxn modelId="{6B4C1706-78DB-4497-A910-8DBF9164F3F1}" type="presParOf" srcId="{23848360-A2EF-47F1-940A-8F22C3402D5C}" destId="{1AE12B72-F31E-40C7-88D7-985F5B7B33F7}" srcOrd="1" destOrd="0" presId="urn:microsoft.com/office/officeart/2005/8/layout/vList2"/>
    <dgm:cxn modelId="{EAA18C75-8A70-4C79-84AC-270EEFC8DA86}" type="presParOf" srcId="{23848360-A2EF-47F1-940A-8F22C3402D5C}" destId="{F105CEB5-85FD-481E-8F0F-722796ABEA5C}" srcOrd="2" destOrd="0" presId="urn:microsoft.com/office/officeart/2005/8/layout/vList2"/>
    <dgm:cxn modelId="{68FEF871-1D5E-4318-9DAE-EBDFEFD1DACB}" type="presParOf" srcId="{23848360-A2EF-47F1-940A-8F22C3402D5C}" destId="{8949BA05-1CB8-4BC6-A369-901306DDE752}" srcOrd="3" destOrd="0" presId="urn:microsoft.com/office/officeart/2005/8/layout/vList2"/>
    <dgm:cxn modelId="{C82A55E2-D824-45DD-8C3D-2024C6F3DB21}" type="presParOf" srcId="{23848360-A2EF-47F1-940A-8F22C3402D5C}" destId="{5E2F8EB9-7D0E-4CEC-A772-B7AFFF1A54DF}" srcOrd="4" destOrd="0" presId="urn:microsoft.com/office/officeart/2005/8/layout/vList2"/>
    <dgm:cxn modelId="{ECC82068-25B8-46DD-B041-9CCBC9E7EB5F}" type="presParOf" srcId="{23848360-A2EF-47F1-940A-8F22C3402D5C}" destId="{F544E56E-8A94-4828-B5D9-2A1DFA09841E}" srcOrd="5" destOrd="0" presId="urn:microsoft.com/office/officeart/2005/8/layout/vList2"/>
    <dgm:cxn modelId="{329EE570-938C-4204-9426-ECDA062D24D7}" type="presParOf" srcId="{23848360-A2EF-47F1-940A-8F22C3402D5C}" destId="{36D99C53-8D26-484C-9F7F-E6D716C856CC}" srcOrd="6" destOrd="0" presId="urn:microsoft.com/office/officeart/2005/8/layout/vList2"/>
    <dgm:cxn modelId="{BCC68F71-DEAE-45F9-B41E-F94018007293}" type="presParOf" srcId="{23848360-A2EF-47F1-940A-8F22C3402D5C}" destId="{5177057D-28D1-453A-9EFB-A10FA0D6E314}" srcOrd="7" destOrd="0" presId="urn:microsoft.com/office/officeart/2005/8/layout/vList2"/>
    <dgm:cxn modelId="{95720F02-B4CA-44B6-92A8-0851530C4D58}" type="presParOf" srcId="{23848360-A2EF-47F1-940A-8F22C3402D5C}" destId="{8DECE124-19F9-4076-848B-7DDF009F7E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57281-B9AD-4D8F-A5DE-3815EC6516CE}">
      <dsp:nvSpPr>
        <dsp:cNvPr id="0" name=""/>
        <dsp:cNvSpPr/>
      </dsp:nvSpPr>
      <dsp:spPr>
        <a:xfrm>
          <a:off x="0" y="30239"/>
          <a:ext cx="11242682" cy="1198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/>
            <a:t>Dobrowolna zasadnicza służba wojskowa</a:t>
          </a:r>
        </a:p>
      </dsp:txBody>
      <dsp:txXfrm>
        <a:off x="58485" y="88724"/>
        <a:ext cx="11125712" cy="1081110"/>
      </dsp:txXfrm>
    </dsp:sp>
    <dsp:sp modelId="{08A94837-DBD2-473D-936C-B8661BDF81AE}">
      <dsp:nvSpPr>
        <dsp:cNvPr id="0" name=""/>
        <dsp:cNvSpPr/>
      </dsp:nvSpPr>
      <dsp:spPr>
        <a:xfrm>
          <a:off x="0" y="1412640"/>
          <a:ext cx="11242682" cy="1198080"/>
        </a:xfrm>
        <a:prstGeom prst="roundRect">
          <a:avLst/>
        </a:prstGeom>
        <a:solidFill>
          <a:schemeClr val="accent3">
            <a:hueOff val="2836718"/>
            <a:satOff val="14943"/>
            <a:lumOff val="14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/>
            <a:t>Zawodowa </a:t>
          </a:r>
          <a:r>
            <a:rPr lang="pl-PL" sz="4400" kern="1200" dirty="0"/>
            <a:t>służba wojskowa</a:t>
          </a:r>
        </a:p>
      </dsp:txBody>
      <dsp:txXfrm>
        <a:off x="58485" y="1471125"/>
        <a:ext cx="11125712" cy="1081110"/>
      </dsp:txXfrm>
    </dsp:sp>
    <dsp:sp modelId="{51813950-8E98-43EF-8C30-D724B5E04C11}">
      <dsp:nvSpPr>
        <dsp:cNvPr id="0" name=""/>
        <dsp:cNvSpPr/>
      </dsp:nvSpPr>
      <dsp:spPr>
        <a:xfrm>
          <a:off x="0" y="2795040"/>
          <a:ext cx="11242682" cy="1198080"/>
        </a:xfrm>
        <a:prstGeom prst="roundRect">
          <a:avLst/>
        </a:prstGeom>
        <a:solidFill>
          <a:schemeClr val="accent3">
            <a:hueOff val="5673437"/>
            <a:satOff val="29887"/>
            <a:lumOff val="29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/>
            <a:t>Terytorialna służba wojskowa</a:t>
          </a:r>
        </a:p>
      </dsp:txBody>
      <dsp:txXfrm>
        <a:off x="58485" y="2853525"/>
        <a:ext cx="11125712" cy="10811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C49F4-AF39-4187-889F-D021141C9C9B}">
      <dsp:nvSpPr>
        <dsp:cNvPr id="0" name=""/>
        <dsp:cNvSpPr/>
      </dsp:nvSpPr>
      <dsp:spPr>
        <a:xfrm>
          <a:off x="0" y="753805"/>
          <a:ext cx="11418499" cy="11980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Jeśli pomyślnie przejdziesz rekrutację, studia rozpoczniesz jako żołnierz dobrowolnej zasadniczej służby wojskowej. Przejdziesz 28-dniowe szkolenie podstawowe, zakończone egzaminem i przysięgą wojskową.</a:t>
          </a:r>
        </a:p>
      </dsp:txBody>
      <dsp:txXfrm>
        <a:off x="0" y="753805"/>
        <a:ext cx="11418499" cy="1198080"/>
      </dsp:txXfrm>
    </dsp:sp>
    <dsp:sp modelId="{FD3485D0-CF6E-478E-9898-5D167E531ADC}">
      <dsp:nvSpPr>
        <dsp:cNvPr id="0" name=""/>
        <dsp:cNvSpPr/>
      </dsp:nvSpPr>
      <dsp:spPr>
        <a:xfrm>
          <a:off x="0" y="2136205"/>
          <a:ext cx="11418499" cy="1503015"/>
        </a:xfrm>
        <a:prstGeom prst="rect">
          <a:avLst/>
        </a:prstGeom>
        <a:gradFill rotWithShape="0">
          <a:gsLst>
            <a:gs pos="0">
              <a:schemeClr val="accent4">
                <a:hueOff val="-3166826"/>
                <a:satOff val="-13503"/>
                <a:lumOff val="-328"/>
                <a:alphaOff val="0"/>
                <a:shade val="85000"/>
                <a:satMod val="130000"/>
              </a:schemeClr>
            </a:gs>
            <a:gs pos="34000">
              <a:schemeClr val="accent4">
                <a:hueOff val="-3166826"/>
                <a:satOff val="-13503"/>
                <a:lumOff val="-328"/>
                <a:alphaOff val="0"/>
                <a:shade val="87000"/>
                <a:satMod val="125000"/>
              </a:schemeClr>
            </a:gs>
            <a:gs pos="70000">
              <a:schemeClr val="accent4">
                <a:hueOff val="-3166826"/>
                <a:satOff val="-13503"/>
                <a:lumOff val="-32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3166826"/>
                <a:satOff val="-13503"/>
                <a:lumOff val="-32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C00000"/>
              </a:solidFill>
            </a:rPr>
            <a:t>NOWOŚĆ! </a:t>
          </a:r>
          <a:r>
            <a:rPr lang="pl-PL" sz="2400" kern="1200" dirty="0"/>
            <a:t>Po I roku studiów trafisz do zawodowej służby wojskowej. Twoje wynagrodzenie, w zależności od stopnia wojskowego, będzie takie jak pensja żołnierza zawodowego. UWAGA! Studenci wojskowi po przysiędze zaczynają studia od stopnia szeregowego i podczas nauki mogą awansować o kolejne stopnie, aż do sierżanta.</a:t>
          </a:r>
        </a:p>
      </dsp:txBody>
      <dsp:txXfrm>
        <a:off x="0" y="2136205"/>
        <a:ext cx="11418499" cy="1503015"/>
      </dsp:txXfrm>
    </dsp:sp>
    <dsp:sp modelId="{938197F1-27A4-49F4-B6EE-D0E4935F212C}">
      <dsp:nvSpPr>
        <dsp:cNvPr id="0" name=""/>
        <dsp:cNvSpPr/>
      </dsp:nvSpPr>
      <dsp:spPr>
        <a:xfrm>
          <a:off x="0" y="3823541"/>
          <a:ext cx="11418499" cy="558241"/>
        </a:xfrm>
        <a:prstGeom prst="rect">
          <a:avLst/>
        </a:prstGeom>
        <a:gradFill rotWithShape="0">
          <a:gsLst>
            <a:gs pos="0">
              <a:schemeClr val="accent4">
                <a:hueOff val="-6333652"/>
                <a:satOff val="-27006"/>
                <a:lumOff val="-655"/>
                <a:alphaOff val="0"/>
                <a:shade val="85000"/>
                <a:satMod val="130000"/>
              </a:schemeClr>
            </a:gs>
            <a:gs pos="34000">
              <a:schemeClr val="accent4">
                <a:hueOff val="-6333652"/>
                <a:satOff val="-27006"/>
                <a:lumOff val="-655"/>
                <a:alphaOff val="0"/>
                <a:shade val="87000"/>
                <a:satMod val="125000"/>
              </a:schemeClr>
            </a:gs>
            <a:gs pos="70000">
              <a:schemeClr val="accent4">
                <a:hueOff val="-6333652"/>
                <a:satOff val="-27006"/>
                <a:lumOff val="-65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6333652"/>
                <a:satOff val="-27006"/>
                <a:lumOff val="-65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W trakcie 5 lat studiów wojskowych będziesz miał prawo do bezpłatnego: zakwaterowania, wyżywienia i umundurowania.</a:t>
          </a:r>
        </a:p>
      </dsp:txBody>
      <dsp:txXfrm>
        <a:off x="0" y="3823541"/>
        <a:ext cx="11418499" cy="558241"/>
      </dsp:txXfrm>
    </dsp:sp>
    <dsp:sp modelId="{7DED7B79-6FFF-4CF4-ABC7-39844EDD3E1B}">
      <dsp:nvSpPr>
        <dsp:cNvPr id="0" name=""/>
        <dsp:cNvSpPr/>
      </dsp:nvSpPr>
      <dsp:spPr>
        <a:xfrm>
          <a:off x="0" y="4566102"/>
          <a:ext cx="11418499" cy="916989"/>
        </a:xfrm>
        <a:prstGeom prst="rect">
          <a:avLst/>
        </a:prstGeom>
        <a:gradFill rotWithShape="0">
          <a:gsLst>
            <a:gs pos="0">
              <a:schemeClr val="accent4">
                <a:hueOff val="-9500478"/>
                <a:satOff val="-40509"/>
                <a:lumOff val="-983"/>
                <a:alphaOff val="0"/>
                <a:shade val="85000"/>
                <a:satMod val="130000"/>
              </a:schemeClr>
            </a:gs>
            <a:gs pos="34000">
              <a:schemeClr val="accent4">
                <a:hueOff val="-9500478"/>
                <a:satOff val="-40509"/>
                <a:lumOff val="-983"/>
                <a:alphaOff val="0"/>
                <a:shade val="87000"/>
                <a:satMod val="125000"/>
              </a:schemeClr>
            </a:gs>
            <a:gs pos="70000">
              <a:schemeClr val="accent4">
                <a:hueOff val="-9500478"/>
                <a:satOff val="-40509"/>
                <a:lumOff val="-9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9500478"/>
                <a:satOff val="-40509"/>
                <a:lumOff val="-9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C00000"/>
              </a:solidFill>
            </a:rPr>
            <a:t>UWAGA! </a:t>
          </a:r>
          <a:r>
            <a:rPr lang="pl-PL" sz="2400" kern="1200" dirty="0"/>
            <a:t>Po ukończeniu uczelni wojskowej otrzymasz tytuł zawodowy magistra inżyniera, promocję na stopień podporucznika i będziesz miał zapewnioną pracę w strukturach wojska</a:t>
          </a:r>
        </a:p>
      </dsp:txBody>
      <dsp:txXfrm>
        <a:off x="0" y="4566102"/>
        <a:ext cx="11418499" cy="9169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A94AE-279E-4883-A375-569DD09EDBE1}">
      <dsp:nvSpPr>
        <dsp:cNvPr id="0" name=""/>
        <dsp:cNvSpPr/>
      </dsp:nvSpPr>
      <dsp:spPr>
        <a:xfrm>
          <a:off x="1179985" y="113279"/>
          <a:ext cx="3265630" cy="12802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Wojsk Lądowych</a:t>
          </a:r>
          <a:b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w Poznaniu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ul. Wojska Polskiego 86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60-628 Poznań,</a:t>
          </a:r>
          <a:r>
            <a:rPr lang="pl-PL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/>
          </a:r>
          <a:br>
            <a:rPr lang="pl-PL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endParaRPr lang="pl-PL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179985" y="113279"/>
        <a:ext cx="3265630" cy="1280290"/>
      </dsp:txXfrm>
    </dsp:sp>
    <dsp:sp modelId="{28681F11-7397-4A00-9022-0D6BB9AAB943}">
      <dsp:nvSpPr>
        <dsp:cNvPr id="0" name=""/>
        <dsp:cNvSpPr/>
      </dsp:nvSpPr>
      <dsp:spPr>
        <a:xfrm>
          <a:off x="-51254" y="105190"/>
          <a:ext cx="1206338" cy="1195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DDBD3B-BB9B-44F6-8475-7733E1D49AB9}">
      <dsp:nvSpPr>
        <dsp:cNvPr id="0" name=""/>
        <dsp:cNvSpPr/>
      </dsp:nvSpPr>
      <dsp:spPr>
        <a:xfrm>
          <a:off x="112857" y="1638096"/>
          <a:ext cx="2941347" cy="1330324"/>
        </a:xfrm>
        <a:prstGeom prst="rect">
          <a:avLst/>
        </a:prstGeom>
        <a:gradFill rotWithShape="0">
          <a:gsLst>
            <a:gs pos="0">
              <a:schemeClr val="accent3">
                <a:hueOff val="2836718"/>
                <a:satOff val="14943"/>
                <a:lumOff val="1472"/>
                <a:alphaOff val="0"/>
                <a:shade val="85000"/>
                <a:satMod val="130000"/>
              </a:schemeClr>
            </a:gs>
            <a:gs pos="34000">
              <a:schemeClr val="accent3">
                <a:hueOff val="2836718"/>
                <a:satOff val="14943"/>
                <a:lumOff val="1472"/>
                <a:alphaOff val="0"/>
                <a:shade val="87000"/>
                <a:satMod val="125000"/>
              </a:schemeClr>
            </a:gs>
            <a:gs pos="70000">
              <a:schemeClr val="accent3">
                <a:hueOff val="2836718"/>
                <a:satOff val="14943"/>
                <a:lumOff val="147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2836718"/>
                <a:satOff val="14943"/>
                <a:lumOff val="147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Sił Powietrznych </a:t>
          </a:r>
          <a:b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w Dęblinie 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ul. 2 Pułku Kraków 5, 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08-521 Dęblin,</a:t>
          </a:r>
        </a:p>
      </dsp:txBody>
      <dsp:txXfrm>
        <a:off x="112857" y="1638096"/>
        <a:ext cx="2941347" cy="1330324"/>
      </dsp:txXfrm>
    </dsp:sp>
    <dsp:sp modelId="{1C19210F-2767-492E-A618-F2D1F62DC0FC}">
      <dsp:nvSpPr>
        <dsp:cNvPr id="0" name=""/>
        <dsp:cNvSpPr/>
      </dsp:nvSpPr>
      <dsp:spPr>
        <a:xfrm>
          <a:off x="3075195" y="1613073"/>
          <a:ext cx="1317021" cy="13303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33640B-F89B-46B4-B436-31C7EABDDF3B}">
      <dsp:nvSpPr>
        <dsp:cNvPr id="0" name=""/>
        <dsp:cNvSpPr/>
      </dsp:nvSpPr>
      <dsp:spPr>
        <a:xfrm>
          <a:off x="1450868" y="3162901"/>
          <a:ext cx="2941347" cy="1330324"/>
        </a:xfrm>
        <a:prstGeom prst="rect">
          <a:avLst/>
        </a:prstGeom>
        <a:gradFill rotWithShape="0">
          <a:gsLst>
            <a:gs pos="0">
              <a:schemeClr val="accent3">
                <a:hueOff val="5673437"/>
                <a:satOff val="29887"/>
                <a:lumOff val="2944"/>
                <a:alphaOff val="0"/>
                <a:shade val="85000"/>
                <a:satMod val="130000"/>
              </a:schemeClr>
            </a:gs>
            <a:gs pos="34000">
              <a:schemeClr val="accent3">
                <a:hueOff val="5673437"/>
                <a:satOff val="29887"/>
                <a:lumOff val="2944"/>
                <a:alphaOff val="0"/>
                <a:shade val="87000"/>
                <a:satMod val="125000"/>
              </a:schemeClr>
            </a:gs>
            <a:gs pos="70000">
              <a:schemeClr val="accent3">
                <a:hueOff val="5673437"/>
                <a:satOff val="29887"/>
                <a:lumOff val="294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5673437"/>
                <a:satOff val="29887"/>
                <a:lumOff val="294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Marynarki Wojennej w Ustce 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ul. Lędowo 1N,</a:t>
          </a:r>
          <a:b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76-271 Ustka </a:t>
          </a:r>
          <a:r>
            <a:rPr lang="pl-PL" sz="1400" kern="1200" dirty="0">
              <a:latin typeface="+mn-lt"/>
            </a:rPr>
            <a:t> 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>
            <a:latin typeface="+mn-lt"/>
          </a:endParaRPr>
        </a:p>
      </dsp:txBody>
      <dsp:txXfrm>
        <a:off x="1450868" y="3162901"/>
        <a:ext cx="2941347" cy="1330324"/>
      </dsp:txXfrm>
    </dsp:sp>
    <dsp:sp modelId="{3C6B2507-62D9-4207-B62A-00030D7D0ADE}">
      <dsp:nvSpPr>
        <dsp:cNvPr id="0" name=""/>
        <dsp:cNvSpPr/>
      </dsp:nvSpPr>
      <dsp:spPr>
        <a:xfrm>
          <a:off x="2145" y="3162901"/>
          <a:ext cx="1317021" cy="133032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4DFC5-22EF-43EB-B496-20DCA17EB40D}">
      <dsp:nvSpPr>
        <dsp:cNvPr id="0" name=""/>
        <dsp:cNvSpPr/>
      </dsp:nvSpPr>
      <dsp:spPr>
        <a:xfrm>
          <a:off x="1315426" y="97120"/>
          <a:ext cx="2913346" cy="13176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Żandarmerii Wojskowej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ul. Warszawska 267, </a:t>
          </a:r>
          <a:b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05-300 Mińsk Mazowiecki </a:t>
          </a:r>
        </a:p>
      </dsp:txBody>
      <dsp:txXfrm>
        <a:off x="1315426" y="97120"/>
        <a:ext cx="2913346" cy="1317660"/>
      </dsp:txXfrm>
    </dsp:sp>
    <dsp:sp modelId="{074CB075-A3F3-4FAA-8348-1682646E1956}">
      <dsp:nvSpPr>
        <dsp:cNvPr id="0" name=""/>
        <dsp:cNvSpPr/>
      </dsp:nvSpPr>
      <dsp:spPr>
        <a:xfrm>
          <a:off x="0" y="109348"/>
          <a:ext cx="1304483" cy="13176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67E03-0942-4549-8D69-A1DDD78604BE}">
      <dsp:nvSpPr>
        <dsp:cNvPr id="0" name=""/>
        <dsp:cNvSpPr/>
      </dsp:nvSpPr>
      <dsp:spPr>
        <a:xfrm>
          <a:off x="0" y="1644422"/>
          <a:ext cx="2913346" cy="1317660"/>
        </a:xfrm>
        <a:prstGeom prst="rect">
          <a:avLst/>
        </a:prstGeom>
        <a:gradFill rotWithShape="0">
          <a:gsLst>
            <a:gs pos="0">
              <a:schemeClr val="accent4">
                <a:hueOff val="-4750239"/>
                <a:satOff val="-20254"/>
                <a:lumOff val="-491"/>
                <a:alphaOff val="0"/>
                <a:shade val="85000"/>
                <a:satMod val="130000"/>
              </a:schemeClr>
            </a:gs>
            <a:gs pos="34000">
              <a:schemeClr val="accent4">
                <a:hueOff val="-4750239"/>
                <a:satOff val="-20254"/>
                <a:lumOff val="-491"/>
                <a:alphaOff val="0"/>
                <a:shade val="87000"/>
                <a:satMod val="125000"/>
              </a:schemeClr>
            </a:gs>
            <a:gs pos="70000">
              <a:schemeClr val="accent4">
                <a:hueOff val="-4750239"/>
                <a:satOff val="-20254"/>
                <a:lumOff val="-49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4750239"/>
                <a:satOff val="-20254"/>
                <a:lumOff val="-49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Szkoła Podoficerska SONDA </a:t>
          </a:r>
          <a:b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 Zegrzu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ul. </a:t>
          </a:r>
          <a:r>
            <a:rPr lang="pl-PL" sz="1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Juzistek</a:t>
          </a: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2 </a:t>
          </a:r>
          <a:b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05-131 Zegrze</a:t>
          </a:r>
        </a:p>
      </dsp:txBody>
      <dsp:txXfrm>
        <a:off x="0" y="1644422"/>
        <a:ext cx="2913346" cy="1317660"/>
      </dsp:txXfrm>
    </dsp:sp>
    <dsp:sp modelId="{AFF26C17-3749-4FE6-8E12-DB2F638925A2}">
      <dsp:nvSpPr>
        <dsp:cNvPr id="0" name=""/>
        <dsp:cNvSpPr/>
      </dsp:nvSpPr>
      <dsp:spPr>
        <a:xfrm>
          <a:off x="2882574" y="1644422"/>
          <a:ext cx="1304483" cy="13176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9F7919-92F4-437B-9576-E022BD77142D}">
      <dsp:nvSpPr>
        <dsp:cNvPr id="0" name=""/>
        <dsp:cNvSpPr/>
      </dsp:nvSpPr>
      <dsp:spPr>
        <a:xfrm>
          <a:off x="1434932" y="3179496"/>
          <a:ext cx="2913346" cy="1317660"/>
        </a:xfrm>
        <a:prstGeom prst="rect">
          <a:avLst/>
        </a:prstGeom>
        <a:gradFill rotWithShape="0">
          <a:gsLst>
            <a:gs pos="0">
              <a:schemeClr val="accent4">
                <a:hueOff val="-9500478"/>
                <a:satOff val="-40509"/>
                <a:lumOff val="-983"/>
                <a:alphaOff val="0"/>
                <a:shade val="85000"/>
                <a:satMod val="130000"/>
              </a:schemeClr>
            </a:gs>
            <a:gs pos="34000">
              <a:schemeClr val="accent4">
                <a:hueOff val="-9500478"/>
                <a:satOff val="-40509"/>
                <a:lumOff val="-983"/>
                <a:alphaOff val="0"/>
                <a:shade val="87000"/>
                <a:satMod val="125000"/>
              </a:schemeClr>
            </a:gs>
            <a:gs pos="70000">
              <a:schemeClr val="accent4">
                <a:hueOff val="-9500478"/>
                <a:satOff val="-40509"/>
                <a:lumOff val="-9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9500478"/>
                <a:satOff val="-40509"/>
                <a:lumOff val="-9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Szkoła Podoficerska Logistyki </a:t>
          </a:r>
          <a:b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w Grupie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ul. Dworcowa 6 A </a:t>
          </a:r>
          <a:b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86-134 Grupa</a:t>
          </a:r>
        </a:p>
      </dsp:txBody>
      <dsp:txXfrm>
        <a:off x="1434932" y="3179496"/>
        <a:ext cx="2913346" cy="1317660"/>
      </dsp:txXfrm>
    </dsp:sp>
    <dsp:sp modelId="{29AC60D9-0F1C-496F-AF5A-7934125D2058}">
      <dsp:nvSpPr>
        <dsp:cNvPr id="0" name=""/>
        <dsp:cNvSpPr/>
      </dsp:nvSpPr>
      <dsp:spPr>
        <a:xfrm>
          <a:off x="129483" y="3159573"/>
          <a:ext cx="1304483" cy="131766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D466B-2132-43EC-87A6-AE03321C16B4}">
      <dsp:nvSpPr>
        <dsp:cNvPr id="0" name=""/>
        <dsp:cNvSpPr/>
      </dsp:nvSpPr>
      <dsp:spPr>
        <a:xfrm rot="5400000">
          <a:off x="4924317" y="-1456828"/>
          <a:ext cx="786791" cy="3700447"/>
        </a:xfrm>
        <a:prstGeom prst="flowChartProcess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>
              <a:solidFill>
                <a:schemeClr val="tx1"/>
              </a:solidFill>
            </a:rPr>
            <a:t>Pokój nr. 8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>
              <a:solidFill>
                <a:schemeClr val="tx1"/>
              </a:solidFill>
            </a:rPr>
            <a:t>261 518 948 lub 723 555 417</a:t>
          </a:r>
        </a:p>
      </dsp:txBody>
      <dsp:txXfrm rot="-5400000">
        <a:off x="3467489" y="0"/>
        <a:ext cx="3700447" cy="786791"/>
      </dsp:txXfrm>
    </dsp:sp>
    <dsp:sp modelId="{F4809AC9-C158-4DD5-9586-DFB976529F3F}">
      <dsp:nvSpPr>
        <dsp:cNvPr id="0" name=""/>
        <dsp:cNvSpPr/>
      </dsp:nvSpPr>
      <dsp:spPr>
        <a:xfrm>
          <a:off x="265990" y="22259"/>
          <a:ext cx="3466449" cy="81639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>
              <a:effectLst/>
            </a:rPr>
            <a:t>W sprawie szkolnictwa wojskowego:</a:t>
          </a:r>
        </a:p>
      </dsp:txBody>
      <dsp:txXfrm>
        <a:off x="265990" y="22259"/>
        <a:ext cx="3262350" cy="816397"/>
      </dsp:txXfrm>
    </dsp:sp>
    <dsp:sp modelId="{E708622D-E748-4D54-9235-54564C63CC06}">
      <dsp:nvSpPr>
        <dsp:cNvPr id="0" name=""/>
        <dsp:cNvSpPr/>
      </dsp:nvSpPr>
      <dsp:spPr>
        <a:xfrm rot="5400000">
          <a:off x="4777218" y="-599611"/>
          <a:ext cx="786791" cy="3700447"/>
        </a:xfrm>
        <a:prstGeom prst="flowChartProcess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>
              <a:solidFill>
                <a:schemeClr val="tx1"/>
              </a:solidFill>
            </a:rPr>
            <a:t>Pokój nr. 9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>
              <a:solidFill>
                <a:schemeClr val="tx1"/>
              </a:solidFill>
            </a:rPr>
            <a:t>261 </a:t>
          </a:r>
          <a:r>
            <a:rPr lang="pl-PL" sz="1800" b="1" kern="1200" dirty="0" smtClean="0">
              <a:solidFill>
                <a:schemeClr val="tx1"/>
              </a:solidFill>
            </a:rPr>
            <a:t>518 959 </a:t>
          </a:r>
          <a:r>
            <a:rPr lang="pl-PL" sz="1800" b="1" kern="1200" dirty="0">
              <a:solidFill>
                <a:schemeClr val="tx1"/>
              </a:solidFill>
            </a:rPr>
            <a:t>lub 723 555 417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>
              <a:solidFill>
                <a:schemeClr val="tx1"/>
              </a:solidFill>
            </a:rPr>
            <a:t>261 518 962 lub 723 555 417</a:t>
          </a:r>
        </a:p>
      </dsp:txBody>
      <dsp:txXfrm rot="-5400000">
        <a:off x="3320390" y="857217"/>
        <a:ext cx="3700447" cy="786791"/>
      </dsp:txXfrm>
    </dsp:sp>
    <dsp:sp modelId="{2C19B4D5-2E72-43B9-89D5-2AB26D3F1059}">
      <dsp:nvSpPr>
        <dsp:cNvPr id="0" name=""/>
        <dsp:cNvSpPr/>
      </dsp:nvSpPr>
      <dsp:spPr>
        <a:xfrm>
          <a:off x="133254" y="868960"/>
          <a:ext cx="3466449" cy="81639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>
              <a:effectLst/>
            </a:rPr>
            <a:t>W sprawie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>
              <a:effectLst/>
            </a:rPr>
            <a:t>dobrowolnej zasadniczej służby wojskowej: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>
              <a:effectLst/>
            </a:rPr>
            <a:t>Zawodowej Służby Wojskowej:</a:t>
          </a:r>
        </a:p>
      </dsp:txBody>
      <dsp:txXfrm>
        <a:off x="133254" y="868960"/>
        <a:ext cx="3262350" cy="816397"/>
      </dsp:txXfrm>
    </dsp:sp>
    <dsp:sp modelId="{A3BEBDD6-013D-46D0-9C24-15FD692A54F2}">
      <dsp:nvSpPr>
        <dsp:cNvPr id="0" name=""/>
        <dsp:cNvSpPr/>
      </dsp:nvSpPr>
      <dsp:spPr>
        <a:xfrm rot="5400000">
          <a:off x="4715897" y="257605"/>
          <a:ext cx="786791" cy="3700447"/>
        </a:xfrm>
        <a:prstGeom prst="flowChartProcess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>
              <a:solidFill>
                <a:schemeClr val="tx1"/>
              </a:solidFill>
            </a:rPr>
            <a:t>Pokój nr. 6</a:t>
          </a:r>
          <a:r>
            <a:rPr lang="pl-PL" sz="1800" b="1" kern="1200" dirty="0">
              <a:solidFill>
                <a:srgbClr val="FF0000"/>
              </a:solidFill>
            </a:rPr>
            <a:t>	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>
              <a:solidFill>
                <a:schemeClr val="tx1"/>
              </a:solidFill>
            </a:rPr>
            <a:t>261 </a:t>
          </a:r>
          <a:r>
            <a:rPr lang="pl-PL" sz="1800" b="1" kern="1200" dirty="0" smtClean="0">
              <a:solidFill>
                <a:schemeClr val="tx1"/>
              </a:solidFill>
            </a:rPr>
            <a:t>518 958 </a:t>
          </a:r>
          <a:r>
            <a:rPr lang="pl-PL" sz="1800" b="1" kern="1200" dirty="0">
              <a:solidFill>
                <a:schemeClr val="tx1"/>
              </a:solidFill>
            </a:rPr>
            <a:t>lub 723 555 417</a:t>
          </a:r>
        </a:p>
      </dsp:txBody>
      <dsp:txXfrm rot="-5400000">
        <a:off x="3259069" y="1714433"/>
        <a:ext cx="3700447" cy="786791"/>
      </dsp:txXfrm>
    </dsp:sp>
    <dsp:sp modelId="{7C007D49-2C82-4451-8D5F-83D21E100FA1}">
      <dsp:nvSpPr>
        <dsp:cNvPr id="0" name=""/>
        <dsp:cNvSpPr/>
      </dsp:nvSpPr>
      <dsp:spPr>
        <a:xfrm>
          <a:off x="519" y="1715670"/>
          <a:ext cx="3466449" cy="81639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effectLst/>
            </a:rPr>
            <a:t>W sprawie terytorialnej służby wojskowej:</a:t>
          </a:r>
          <a:endParaRPr lang="pl-PL" sz="1300" b="1" kern="1200" dirty="0">
            <a:effectLst/>
          </a:endParaRPr>
        </a:p>
      </dsp:txBody>
      <dsp:txXfrm>
        <a:off x="519" y="1715670"/>
        <a:ext cx="3262350" cy="816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48DDC-551B-45D5-9072-937D2C9B3BB6}">
      <dsp:nvSpPr>
        <dsp:cNvPr id="0" name=""/>
        <dsp:cNvSpPr/>
      </dsp:nvSpPr>
      <dsp:spPr>
        <a:xfrm>
          <a:off x="0" y="202008"/>
          <a:ext cx="3964431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7684" tIns="249936" rIns="307684" bIns="85344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Rodzaj służby pełniony przez żołnierza TSW </a:t>
          </a:r>
          <a:br>
            <a:rPr lang="pl-PL" sz="1200" kern="1200" dirty="0"/>
          </a:br>
          <a:r>
            <a:rPr lang="pl-PL" sz="1200" kern="1200" dirty="0"/>
            <a:t>w terminach i miejscach określonych przez dowódcę jednostki wojskowej</a:t>
          </a:r>
        </a:p>
      </dsp:txBody>
      <dsp:txXfrm>
        <a:off x="0" y="202008"/>
        <a:ext cx="3964431" cy="850500"/>
      </dsp:txXfrm>
    </dsp:sp>
    <dsp:sp modelId="{315D5673-1333-4C54-89F3-57B188B262A1}">
      <dsp:nvSpPr>
        <dsp:cNvPr id="0" name=""/>
        <dsp:cNvSpPr/>
      </dsp:nvSpPr>
      <dsp:spPr>
        <a:xfrm>
          <a:off x="198221" y="24888"/>
          <a:ext cx="2775101" cy="354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892" tIns="0" rIns="10489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Służba rotacyjna</a:t>
          </a:r>
        </a:p>
      </dsp:txBody>
      <dsp:txXfrm>
        <a:off x="198221" y="24888"/>
        <a:ext cx="2775101" cy="354240"/>
      </dsp:txXfrm>
    </dsp:sp>
    <dsp:sp modelId="{833AD439-6A14-4EE8-9106-CF33A74B89F3}">
      <dsp:nvSpPr>
        <dsp:cNvPr id="0" name=""/>
        <dsp:cNvSpPr/>
      </dsp:nvSpPr>
      <dsp:spPr>
        <a:xfrm>
          <a:off x="0" y="1294428"/>
          <a:ext cx="3964431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323844"/>
              <a:satOff val="-27544"/>
              <a:lumOff val="-1921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7684" tIns="249936" rIns="307684" bIns="85344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Rodzaj służby (w ramach TSW) pełniony przez żołnierza OT poza jednostką wojskową. Żołnierz znajduje się w gotowości do stawienia się do służby rotacyjnej w terminie i miejscu nakazanym przez dowódcę jednostki wojskowej. Wezwanie do stawienia się może nastąpić w trzech przypadkach:</a:t>
          </a:r>
        </a:p>
        <a:p>
          <a:pPr marL="228600" lvl="2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W celu sprawdzenia gotowości mobilizacyjnej </a:t>
          </a:r>
          <a:br>
            <a:rPr lang="pl-PL" sz="1200" kern="1200" dirty="0"/>
          </a:br>
          <a:r>
            <a:rPr lang="pl-PL" sz="1200" kern="1200" dirty="0"/>
            <a:t>i bojowej jednostki</a:t>
          </a:r>
        </a:p>
        <a:p>
          <a:pPr marL="228600" lvl="2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W celu zwalczania klęsk żywiołowych lub ich skutków, w działaniach antyterrorystycznych, itp.</a:t>
          </a:r>
        </a:p>
        <a:p>
          <a:pPr marL="228600" lvl="2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W celu przeciwdziałania zagrożeniom państwa wspólnie z innymi rodzajami sił zbrojnych.</a:t>
          </a:r>
        </a:p>
      </dsp:txBody>
      <dsp:txXfrm>
        <a:off x="0" y="1294428"/>
        <a:ext cx="3964431" cy="2494800"/>
      </dsp:txXfrm>
    </dsp:sp>
    <dsp:sp modelId="{B6B282BA-D04B-416F-BD13-413421C44B63}">
      <dsp:nvSpPr>
        <dsp:cNvPr id="0" name=""/>
        <dsp:cNvSpPr/>
      </dsp:nvSpPr>
      <dsp:spPr>
        <a:xfrm>
          <a:off x="198221" y="1117309"/>
          <a:ext cx="2775101" cy="354240"/>
        </a:xfrm>
        <a:prstGeom prst="rect">
          <a:avLst/>
        </a:prstGeom>
        <a:gradFill rotWithShape="0">
          <a:gsLst>
            <a:gs pos="0">
              <a:schemeClr val="accent2">
                <a:hueOff val="1323844"/>
                <a:satOff val="-27544"/>
                <a:lumOff val="-19216"/>
                <a:alphaOff val="0"/>
                <a:shade val="85000"/>
                <a:satMod val="130000"/>
              </a:schemeClr>
            </a:gs>
            <a:gs pos="34000">
              <a:schemeClr val="accent2">
                <a:hueOff val="1323844"/>
                <a:satOff val="-27544"/>
                <a:lumOff val="-19216"/>
                <a:alphaOff val="0"/>
                <a:shade val="87000"/>
                <a:satMod val="125000"/>
              </a:schemeClr>
            </a:gs>
            <a:gs pos="70000">
              <a:schemeClr val="accent2">
                <a:hueOff val="1323844"/>
                <a:satOff val="-27544"/>
                <a:lumOff val="-192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323844"/>
                <a:satOff val="-27544"/>
                <a:lumOff val="-192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892" tIns="0" rIns="10489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Służba dyspozycyjna</a:t>
          </a:r>
        </a:p>
      </dsp:txBody>
      <dsp:txXfrm>
        <a:off x="198221" y="1117309"/>
        <a:ext cx="2775101" cy="354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6CC9A-F0C2-4CD5-812E-D535C81F473A}">
      <dsp:nvSpPr>
        <dsp:cNvPr id="0" name=""/>
        <dsp:cNvSpPr/>
      </dsp:nvSpPr>
      <dsp:spPr>
        <a:xfrm>
          <a:off x="0" y="0"/>
          <a:ext cx="7847860" cy="7931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Uposażenie za dzień ćwiczeń dla żołnierza w stopniu szeregowego wynosi </a:t>
          </a:r>
          <a:r>
            <a:rPr lang="pl-PL" sz="1600" b="1" u="sng" kern="1200" dirty="0"/>
            <a:t> 129,96 zł/dzień.</a:t>
          </a:r>
        </a:p>
      </dsp:txBody>
      <dsp:txXfrm>
        <a:off x="0" y="0"/>
        <a:ext cx="7847860" cy="793143"/>
      </dsp:txXfrm>
    </dsp:sp>
    <dsp:sp modelId="{583ACAA2-4A19-4EB2-A01A-110B855F0807}">
      <dsp:nvSpPr>
        <dsp:cNvPr id="0" name=""/>
        <dsp:cNvSpPr/>
      </dsp:nvSpPr>
      <dsp:spPr>
        <a:xfrm>
          <a:off x="0" y="924574"/>
          <a:ext cx="7847860" cy="804960"/>
        </a:xfrm>
        <a:prstGeom prst="rect">
          <a:avLst/>
        </a:prstGeom>
        <a:gradFill rotWithShape="0">
          <a:gsLst>
            <a:gs pos="0">
              <a:schemeClr val="accent4">
                <a:hueOff val="-9500478"/>
                <a:satOff val="-40509"/>
                <a:lumOff val="-983"/>
                <a:alphaOff val="0"/>
                <a:shade val="85000"/>
                <a:satMod val="130000"/>
              </a:schemeClr>
            </a:gs>
            <a:gs pos="34000">
              <a:schemeClr val="accent4">
                <a:hueOff val="-9500478"/>
                <a:satOff val="-40509"/>
                <a:lumOff val="-983"/>
                <a:alphaOff val="0"/>
                <a:shade val="87000"/>
                <a:satMod val="125000"/>
              </a:schemeClr>
            </a:gs>
            <a:gs pos="70000">
              <a:schemeClr val="accent4">
                <a:hueOff val="-9500478"/>
                <a:satOff val="-40509"/>
                <a:lumOff val="-9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9500478"/>
                <a:satOff val="-40509"/>
                <a:lumOff val="-9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effectLst/>
            </a:rPr>
            <a:t>W przypadku </a:t>
          </a:r>
          <a:r>
            <a:rPr lang="pl-PL" sz="1600" b="1" kern="1200" dirty="0">
              <a:effectLst/>
            </a:rPr>
            <a:t>szkolenia rotacyjnego (2 dni w miesiącu) </a:t>
          </a:r>
          <a:r>
            <a:rPr lang="pl-PL" sz="1600" kern="1200" dirty="0">
              <a:effectLst/>
            </a:rPr>
            <a:t>otrzymuje się dodatkowo dodatek </a:t>
          </a:r>
          <a:br>
            <a:rPr lang="pl-PL" sz="1600" kern="1200" dirty="0">
              <a:effectLst/>
            </a:rPr>
          </a:br>
          <a:r>
            <a:rPr lang="pl-PL" sz="1600" kern="1200" dirty="0">
              <a:effectLst/>
            </a:rPr>
            <a:t>za gotowość bojową wysokości </a:t>
          </a:r>
          <a:r>
            <a:rPr lang="pl-PL" sz="1600" b="1" u="sng" kern="1200" dirty="0">
              <a:effectLst/>
            </a:rPr>
            <a:t>456 zł</a:t>
          </a:r>
          <a:r>
            <a:rPr lang="pl-PL" sz="1600" kern="1200" dirty="0">
              <a:effectLst/>
            </a:rPr>
            <a:t>, więc za dwa dni ćwiczeń szeregowy otrzyma ok.</a:t>
          </a:r>
          <a:r>
            <a:rPr lang="pl-PL" sz="1600" b="1" u="sng" kern="1200" dirty="0">
              <a:effectLst/>
            </a:rPr>
            <a:t> 715 zł.</a:t>
          </a:r>
        </a:p>
      </dsp:txBody>
      <dsp:txXfrm>
        <a:off x="0" y="924574"/>
        <a:ext cx="7847860" cy="804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36F38-9EDB-43A0-AB7E-D49D0FC9A744}">
      <dsp:nvSpPr>
        <dsp:cNvPr id="0" name=""/>
        <dsp:cNvSpPr/>
      </dsp:nvSpPr>
      <dsp:spPr>
        <a:xfrm>
          <a:off x="2333" y="0"/>
          <a:ext cx="2445565" cy="41368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Wojskowa Akademia Techniczna </a:t>
          </a:r>
          <a:br>
            <a:rPr lang="pl-PL" sz="1600" b="1" kern="1200" dirty="0"/>
          </a:br>
          <a:r>
            <a:rPr lang="pl-PL" sz="1600" b="1" kern="1200" dirty="0"/>
            <a:t>w Warszawie </a:t>
          </a:r>
          <a:r>
            <a:rPr lang="pl-PL" sz="1600" kern="1200" dirty="0"/>
            <a:t/>
          </a:r>
          <a:br>
            <a:rPr lang="pl-PL" sz="1600" kern="1200" dirty="0"/>
          </a:br>
          <a:r>
            <a:rPr lang="pl-PL" sz="1600" kern="1200" dirty="0"/>
            <a:t>00-908 Warszawa 49, </a:t>
          </a:r>
          <a:br>
            <a:rPr lang="pl-PL" sz="1600" kern="1200" dirty="0"/>
          </a:br>
          <a:r>
            <a:rPr lang="pl-PL" sz="1600" kern="1200" dirty="0"/>
            <a:t>ul. gen. S. Kaliskiego 2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>
              <a:hlinkClick xmlns:r="http://schemas.openxmlformats.org/officeDocument/2006/relationships" r:id="rId1"/>
            </a:rPr>
            <a:t>www.wat.edu.pl</a:t>
          </a:r>
          <a:endParaRPr lang="pl-PL" sz="1600" b="1" kern="1200" dirty="0"/>
        </a:p>
      </dsp:txBody>
      <dsp:txXfrm>
        <a:off x="2333" y="1654720"/>
        <a:ext cx="2445565" cy="1654720"/>
      </dsp:txXfrm>
    </dsp:sp>
    <dsp:sp modelId="{52022190-9668-4A8E-B81B-25270328DBF0}">
      <dsp:nvSpPr>
        <dsp:cNvPr id="0" name=""/>
        <dsp:cNvSpPr/>
      </dsp:nvSpPr>
      <dsp:spPr>
        <a:xfrm>
          <a:off x="536338" y="248208"/>
          <a:ext cx="1377555" cy="13775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FCCD0C-D1AA-485D-AAF0-B488B9E7BA41}">
      <dsp:nvSpPr>
        <dsp:cNvPr id="0" name=""/>
        <dsp:cNvSpPr/>
      </dsp:nvSpPr>
      <dsp:spPr>
        <a:xfrm>
          <a:off x="2521265" y="0"/>
          <a:ext cx="2445565" cy="4136802"/>
        </a:xfrm>
        <a:prstGeom prst="rect">
          <a:avLst/>
        </a:prstGeom>
        <a:gradFill rotWithShape="0">
          <a:gsLst>
            <a:gs pos="0">
              <a:schemeClr val="accent3">
                <a:hueOff val="1891146"/>
                <a:satOff val="9962"/>
                <a:lumOff val="981"/>
                <a:alphaOff val="0"/>
                <a:shade val="85000"/>
                <a:satMod val="130000"/>
              </a:schemeClr>
            </a:gs>
            <a:gs pos="34000">
              <a:schemeClr val="accent3">
                <a:hueOff val="1891146"/>
                <a:satOff val="9962"/>
                <a:lumOff val="981"/>
                <a:alphaOff val="0"/>
                <a:shade val="87000"/>
                <a:satMod val="125000"/>
              </a:schemeClr>
            </a:gs>
            <a:gs pos="70000">
              <a:schemeClr val="accent3">
                <a:hueOff val="1891146"/>
                <a:satOff val="9962"/>
                <a:lumOff val="98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891146"/>
                <a:satOff val="9962"/>
                <a:lumOff val="98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/>
            <a:t>Akademia Marynarki Wojennej</a:t>
          </a:r>
          <a:br>
            <a:rPr lang="pl-PL" sz="1600" b="1" kern="1200"/>
          </a:br>
          <a:r>
            <a:rPr lang="pl-PL" sz="1600" b="1" kern="1200"/>
            <a:t> w Gdyni</a:t>
          </a:r>
          <a:r>
            <a:rPr lang="pl-PL" sz="1600" kern="1200"/>
            <a:t/>
          </a:r>
          <a:br>
            <a:rPr lang="pl-PL" sz="1600" kern="1200"/>
          </a:br>
          <a:r>
            <a:rPr lang="pl-PL" sz="1600" kern="1200"/>
            <a:t>81-127 Gdynia, </a:t>
          </a:r>
          <a:br>
            <a:rPr lang="pl-PL" sz="1600" kern="1200"/>
          </a:br>
          <a:r>
            <a:rPr lang="pl-PL" sz="1600" kern="1200"/>
            <a:t>ul. inż. J. Śmidowicza 69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>
              <a:hlinkClick xmlns:r="http://schemas.openxmlformats.org/officeDocument/2006/relationships" r:id="rId3"/>
            </a:rPr>
            <a:t>www.amw.gdynia.pl</a:t>
          </a:r>
          <a:endParaRPr lang="pl-PL" sz="1600" b="1" kern="1200" dirty="0"/>
        </a:p>
      </dsp:txBody>
      <dsp:txXfrm>
        <a:off x="2521265" y="1654720"/>
        <a:ext cx="2445565" cy="1654720"/>
      </dsp:txXfrm>
    </dsp:sp>
    <dsp:sp modelId="{D46B1733-54FE-4572-B42D-7816F1ACAF04}">
      <dsp:nvSpPr>
        <dsp:cNvPr id="0" name=""/>
        <dsp:cNvSpPr/>
      </dsp:nvSpPr>
      <dsp:spPr>
        <a:xfrm>
          <a:off x="3055270" y="248208"/>
          <a:ext cx="1377555" cy="13775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17DF8-7E99-456E-A2CE-35212B841E28}">
      <dsp:nvSpPr>
        <dsp:cNvPr id="0" name=""/>
        <dsp:cNvSpPr/>
      </dsp:nvSpPr>
      <dsp:spPr>
        <a:xfrm>
          <a:off x="5040197" y="0"/>
          <a:ext cx="2445565" cy="4136802"/>
        </a:xfrm>
        <a:prstGeom prst="rect">
          <a:avLst/>
        </a:prstGeom>
        <a:gradFill rotWithShape="0">
          <a:gsLst>
            <a:gs pos="0">
              <a:schemeClr val="accent3">
                <a:hueOff val="3782291"/>
                <a:satOff val="19925"/>
                <a:lumOff val="1963"/>
                <a:alphaOff val="0"/>
                <a:shade val="85000"/>
                <a:satMod val="130000"/>
              </a:schemeClr>
            </a:gs>
            <a:gs pos="34000">
              <a:schemeClr val="accent3">
                <a:hueOff val="3782291"/>
                <a:satOff val="19925"/>
                <a:lumOff val="1963"/>
                <a:alphaOff val="0"/>
                <a:shade val="87000"/>
                <a:satMod val="125000"/>
              </a:schemeClr>
            </a:gs>
            <a:gs pos="70000">
              <a:schemeClr val="accent3">
                <a:hueOff val="3782291"/>
                <a:satOff val="19925"/>
                <a:lumOff val="19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3782291"/>
                <a:satOff val="19925"/>
                <a:lumOff val="19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Akademia Wojsk Lądowych </a:t>
          </a:r>
          <a:br>
            <a:rPr lang="pl-PL" sz="1600" b="1" kern="1200" dirty="0"/>
          </a:br>
          <a:r>
            <a:rPr lang="pl-PL" sz="1600" b="1" kern="1200" dirty="0"/>
            <a:t>we Wrocławiu</a:t>
          </a:r>
          <a:r>
            <a:rPr lang="pl-PL" sz="1600" kern="1200" dirty="0"/>
            <a:t/>
          </a:r>
          <a:br>
            <a:rPr lang="pl-PL" sz="1600" kern="1200" dirty="0"/>
          </a:br>
          <a:r>
            <a:rPr lang="pl-PL" sz="1600" kern="1200" dirty="0"/>
            <a:t>51-150 Wrocław,</a:t>
          </a:r>
          <a:br>
            <a:rPr lang="pl-PL" sz="1600" kern="1200" dirty="0"/>
          </a:br>
          <a:r>
            <a:rPr lang="pl-PL" sz="1600" kern="1200" dirty="0"/>
            <a:t>ul. Czajkowskiego 109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>
              <a:hlinkClick xmlns:r="http://schemas.openxmlformats.org/officeDocument/2006/relationships" r:id="rId5"/>
            </a:rPr>
            <a:t>www.awl.edu.pl</a:t>
          </a:r>
          <a:endParaRPr lang="pl-PL" sz="1600" b="1" kern="1200" dirty="0"/>
        </a:p>
      </dsp:txBody>
      <dsp:txXfrm>
        <a:off x="5040197" y="1654720"/>
        <a:ext cx="2445565" cy="1654720"/>
      </dsp:txXfrm>
    </dsp:sp>
    <dsp:sp modelId="{59C9763D-F28B-41BD-87FB-6C3AE43581EB}">
      <dsp:nvSpPr>
        <dsp:cNvPr id="0" name=""/>
        <dsp:cNvSpPr/>
      </dsp:nvSpPr>
      <dsp:spPr>
        <a:xfrm>
          <a:off x="5574202" y="248208"/>
          <a:ext cx="1377555" cy="137755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9F9D84-7CC9-4C1C-A7ED-2FC4DB5887F3}">
      <dsp:nvSpPr>
        <dsp:cNvPr id="0" name=""/>
        <dsp:cNvSpPr/>
      </dsp:nvSpPr>
      <dsp:spPr>
        <a:xfrm>
          <a:off x="7559129" y="0"/>
          <a:ext cx="2445565" cy="4136802"/>
        </a:xfrm>
        <a:prstGeom prst="rect">
          <a:avLst/>
        </a:prstGeom>
        <a:gradFill rotWithShape="0">
          <a:gsLst>
            <a:gs pos="0">
              <a:schemeClr val="accent3">
                <a:hueOff val="5673437"/>
                <a:satOff val="29887"/>
                <a:lumOff val="2944"/>
                <a:alphaOff val="0"/>
                <a:shade val="85000"/>
                <a:satMod val="130000"/>
              </a:schemeClr>
            </a:gs>
            <a:gs pos="34000">
              <a:schemeClr val="accent3">
                <a:hueOff val="5673437"/>
                <a:satOff val="29887"/>
                <a:lumOff val="2944"/>
                <a:alphaOff val="0"/>
                <a:shade val="87000"/>
                <a:satMod val="125000"/>
              </a:schemeClr>
            </a:gs>
            <a:gs pos="70000">
              <a:schemeClr val="accent3">
                <a:hueOff val="5673437"/>
                <a:satOff val="29887"/>
                <a:lumOff val="294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5673437"/>
                <a:satOff val="29887"/>
                <a:lumOff val="294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Lotnicza Akademia Wojskowa</a:t>
          </a:r>
          <a:br>
            <a:rPr lang="pl-PL" sz="1600" b="1" kern="1200" dirty="0"/>
          </a:br>
          <a:r>
            <a:rPr lang="pl-PL" sz="1600" b="1" kern="1200" dirty="0"/>
            <a:t>w Dęblinie </a:t>
          </a:r>
          <a:r>
            <a:rPr lang="pl-PL" sz="1600" kern="1200" dirty="0"/>
            <a:t/>
          </a:r>
          <a:br>
            <a:rPr lang="pl-PL" sz="1600" kern="1200" dirty="0"/>
          </a:br>
          <a:r>
            <a:rPr lang="pl-PL" sz="1600" kern="1200" dirty="0"/>
            <a:t>08-521 Dęblin, </a:t>
          </a:r>
          <a:br>
            <a:rPr lang="pl-PL" sz="1600" kern="1200" dirty="0"/>
          </a:br>
          <a:r>
            <a:rPr lang="pl-PL" sz="1600" kern="1200" dirty="0"/>
            <a:t>ul. Dywizjonu 303 nr 12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>
              <a:hlinkClick xmlns:r="http://schemas.openxmlformats.org/officeDocument/2006/relationships" r:id="rId5"/>
            </a:rPr>
            <a:t>www.law.mil.pl </a:t>
          </a:r>
        </a:p>
      </dsp:txBody>
      <dsp:txXfrm>
        <a:off x="7559129" y="1654720"/>
        <a:ext cx="2445565" cy="1654720"/>
      </dsp:txXfrm>
    </dsp:sp>
    <dsp:sp modelId="{AE2350D1-1B81-4A0F-BF2E-C2C55750F058}">
      <dsp:nvSpPr>
        <dsp:cNvPr id="0" name=""/>
        <dsp:cNvSpPr/>
      </dsp:nvSpPr>
      <dsp:spPr>
        <a:xfrm>
          <a:off x="8093134" y="248208"/>
          <a:ext cx="1377555" cy="137755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27F49-DD44-41EB-A478-63C9B543C238}">
      <dsp:nvSpPr>
        <dsp:cNvPr id="0" name=""/>
        <dsp:cNvSpPr/>
      </dsp:nvSpPr>
      <dsp:spPr>
        <a:xfrm>
          <a:off x="-16" y="3396506"/>
          <a:ext cx="10007060" cy="446389"/>
        </a:xfrm>
        <a:prstGeom prst="mathMinus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6138E-48C9-4F73-B045-F90B529124E0}">
      <dsp:nvSpPr>
        <dsp:cNvPr id="0" name=""/>
        <dsp:cNvSpPr/>
      </dsp:nvSpPr>
      <dsp:spPr>
        <a:xfrm>
          <a:off x="78581" y="491"/>
          <a:ext cx="3094136" cy="18564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/>
            <a:t>Posiada obywatelstwo polskie</a:t>
          </a:r>
          <a:endParaRPr lang="pl-PL" sz="2300" kern="1200" dirty="0"/>
        </a:p>
      </dsp:txBody>
      <dsp:txXfrm>
        <a:off x="78581" y="491"/>
        <a:ext cx="3094136" cy="1856482"/>
      </dsp:txXfrm>
    </dsp:sp>
    <dsp:sp modelId="{233CDB5A-3C7F-45D0-91FC-CF7BEDF148F7}">
      <dsp:nvSpPr>
        <dsp:cNvPr id="0" name=""/>
        <dsp:cNvSpPr/>
      </dsp:nvSpPr>
      <dsp:spPr>
        <a:xfrm>
          <a:off x="3482131" y="491"/>
          <a:ext cx="3094136" cy="1856482"/>
        </a:xfrm>
        <a:prstGeom prst="rect">
          <a:avLst/>
        </a:prstGeom>
        <a:gradFill rotWithShape="0">
          <a:gsLst>
            <a:gs pos="0">
              <a:schemeClr val="accent3">
                <a:hueOff val="1418359"/>
                <a:satOff val="7472"/>
                <a:lumOff val="736"/>
                <a:alphaOff val="0"/>
                <a:shade val="85000"/>
                <a:satMod val="130000"/>
              </a:schemeClr>
            </a:gs>
            <a:gs pos="34000">
              <a:schemeClr val="accent3">
                <a:hueOff val="1418359"/>
                <a:satOff val="7472"/>
                <a:lumOff val="736"/>
                <a:alphaOff val="0"/>
                <a:shade val="87000"/>
                <a:satMod val="125000"/>
              </a:schemeClr>
            </a:gs>
            <a:gs pos="70000">
              <a:schemeClr val="accent3">
                <a:hueOff val="1418359"/>
                <a:satOff val="7472"/>
                <a:lumOff val="73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418359"/>
                <a:satOff val="7472"/>
                <a:lumOff val="73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/>
            <a:t>Nie jest karana sądownie</a:t>
          </a:r>
          <a:endParaRPr lang="pl-PL" sz="2300" kern="1200" dirty="0"/>
        </a:p>
      </dsp:txBody>
      <dsp:txXfrm>
        <a:off x="3482131" y="491"/>
        <a:ext cx="3094136" cy="1856482"/>
      </dsp:txXfrm>
    </dsp:sp>
    <dsp:sp modelId="{FB2EC667-D1DB-4DB0-A794-B76751F12CB4}">
      <dsp:nvSpPr>
        <dsp:cNvPr id="0" name=""/>
        <dsp:cNvSpPr/>
      </dsp:nvSpPr>
      <dsp:spPr>
        <a:xfrm>
          <a:off x="6885682" y="491"/>
          <a:ext cx="3094136" cy="1856482"/>
        </a:xfrm>
        <a:prstGeom prst="rect">
          <a:avLst/>
        </a:prstGeom>
        <a:gradFill rotWithShape="0">
          <a:gsLst>
            <a:gs pos="0">
              <a:schemeClr val="accent3">
                <a:hueOff val="2836718"/>
                <a:satOff val="14943"/>
                <a:lumOff val="1472"/>
                <a:alphaOff val="0"/>
                <a:shade val="85000"/>
                <a:satMod val="130000"/>
              </a:schemeClr>
            </a:gs>
            <a:gs pos="34000">
              <a:schemeClr val="accent3">
                <a:hueOff val="2836718"/>
                <a:satOff val="14943"/>
                <a:lumOff val="1472"/>
                <a:alphaOff val="0"/>
                <a:shade val="87000"/>
                <a:satMod val="125000"/>
              </a:schemeClr>
            </a:gs>
            <a:gs pos="70000">
              <a:schemeClr val="accent3">
                <a:hueOff val="2836718"/>
                <a:satOff val="14943"/>
                <a:lumOff val="147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2836718"/>
                <a:satOff val="14943"/>
                <a:lumOff val="147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/>
            <a:t>Posiada wiek co najmniej 18 lat</a:t>
          </a:r>
          <a:endParaRPr lang="pl-PL" sz="2300" kern="1200" dirty="0"/>
        </a:p>
      </dsp:txBody>
      <dsp:txXfrm>
        <a:off x="6885682" y="491"/>
        <a:ext cx="3094136" cy="1856482"/>
      </dsp:txXfrm>
    </dsp:sp>
    <dsp:sp modelId="{0DBEC974-AC39-474C-9922-5EA6D41EA278}">
      <dsp:nvSpPr>
        <dsp:cNvPr id="0" name=""/>
        <dsp:cNvSpPr/>
      </dsp:nvSpPr>
      <dsp:spPr>
        <a:xfrm>
          <a:off x="1780356" y="2166386"/>
          <a:ext cx="3094136" cy="1856482"/>
        </a:xfrm>
        <a:prstGeom prst="rect">
          <a:avLst/>
        </a:prstGeom>
        <a:gradFill rotWithShape="0">
          <a:gsLst>
            <a:gs pos="0">
              <a:schemeClr val="accent3">
                <a:hueOff val="4255078"/>
                <a:satOff val="22415"/>
                <a:lumOff val="2208"/>
                <a:alphaOff val="0"/>
                <a:shade val="85000"/>
                <a:satMod val="130000"/>
              </a:schemeClr>
            </a:gs>
            <a:gs pos="34000">
              <a:schemeClr val="accent3">
                <a:hueOff val="4255078"/>
                <a:satOff val="22415"/>
                <a:lumOff val="2208"/>
                <a:alphaOff val="0"/>
                <a:shade val="87000"/>
                <a:satMod val="125000"/>
              </a:schemeClr>
            </a:gs>
            <a:gs pos="70000">
              <a:schemeClr val="accent3">
                <a:hueOff val="4255078"/>
                <a:satOff val="22415"/>
                <a:lumOff val="220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4255078"/>
                <a:satOff val="22415"/>
                <a:lumOff val="220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/>
            <a:t>Posiada świadectwo dojrzałości </a:t>
          </a:r>
          <a:endParaRPr lang="pl-PL" sz="2300" kern="1200" dirty="0"/>
        </a:p>
      </dsp:txBody>
      <dsp:txXfrm>
        <a:off x="1780356" y="2166386"/>
        <a:ext cx="3094136" cy="1856482"/>
      </dsp:txXfrm>
    </dsp:sp>
    <dsp:sp modelId="{C14357A1-A29E-4931-B72F-619FD22D7A23}">
      <dsp:nvSpPr>
        <dsp:cNvPr id="0" name=""/>
        <dsp:cNvSpPr/>
      </dsp:nvSpPr>
      <dsp:spPr>
        <a:xfrm>
          <a:off x="5183906" y="2166386"/>
          <a:ext cx="3094136" cy="1856482"/>
        </a:xfrm>
        <a:prstGeom prst="rect">
          <a:avLst/>
        </a:prstGeom>
        <a:gradFill rotWithShape="0">
          <a:gsLst>
            <a:gs pos="0">
              <a:schemeClr val="accent3">
                <a:hueOff val="5673437"/>
                <a:satOff val="29887"/>
                <a:lumOff val="2944"/>
                <a:alphaOff val="0"/>
                <a:shade val="85000"/>
                <a:satMod val="130000"/>
              </a:schemeClr>
            </a:gs>
            <a:gs pos="34000">
              <a:schemeClr val="accent3">
                <a:hueOff val="5673437"/>
                <a:satOff val="29887"/>
                <a:lumOff val="2944"/>
                <a:alphaOff val="0"/>
                <a:shade val="87000"/>
                <a:satMod val="125000"/>
              </a:schemeClr>
            </a:gs>
            <a:gs pos="70000">
              <a:schemeClr val="accent3">
                <a:hueOff val="5673437"/>
                <a:satOff val="29887"/>
                <a:lumOff val="294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5673437"/>
                <a:satOff val="29887"/>
                <a:lumOff val="294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/>
            <a:t>Posiada odpowiednią zdolność fizyczną i psychiczną stwierdzoną przez WPP i RWKL</a:t>
          </a:r>
          <a:endParaRPr lang="pl-PL" sz="2300" kern="1200" dirty="0"/>
        </a:p>
      </dsp:txBody>
      <dsp:txXfrm>
        <a:off x="5183906" y="2166386"/>
        <a:ext cx="3094136" cy="1856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6919-0913-4653-826E-DAD22F9BC5CE}">
      <dsp:nvSpPr>
        <dsp:cNvPr id="0" name=""/>
        <dsp:cNvSpPr/>
      </dsp:nvSpPr>
      <dsp:spPr>
        <a:xfrm>
          <a:off x="0" y="3613085"/>
          <a:ext cx="11652561" cy="6396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Badania lekarskie i badania psychologiczne mające na celu określenie zdolności do pełnienia zawodowej służby wojskowej –skierowania wydaje Wojskowe Centrum Rekrutacji;</a:t>
          </a:r>
        </a:p>
      </dsp:txBody>
      <dsp:txXfrm>
        <a:off x="0" y="3613085"/>
        <a:ext cx="11652561" cy="639655"/>
      </dsp:txXfrm>
    </dsp:sp>
    <dsp:sp modelId="{1281B152-A8A5-4EE0-A83D-CF8E783EEA81}">
      <dsp:nvSpPr>
        <dsp:cNvPr id="0" name=""/>
        <dsp:cNvSpPr/>
      </dsp:nvSpPr>
      <dsp:spPr>
        <a:xfrm rot="10800000">
          <a:off x="0" y="2970144"/>
          <a:ext cx="11652561" cy="648789"/>
        </a:xfrm>
        <a:prstGeom prst="upArrowCallout">
          <a:avLst/>
        </a:prstGeom>
        <a:gradFill rotWithShape="0">
          <a:gsLst>
            <a:gs pos="0">
              <a:schemeClr val="accent4">
                <a:hueOff val="-1583413"/>
                <a:satOff val="-6752"/>
                <a:lumOff val="-164"/>
                <a:alphaOff val="0"/>
                <a:shade val="85000"/>
                <a:satMod val="130000"/>
              </a:schemeClr>
            </a:gs>
            <a:gs pos="34000">
              <a:schemeClr val="accent4">
                <a:hueOff val="-1583413"/>
                <a:satOff val="-6752"/>
                <a:lumOff val="-164"/>
                <a:alphaOff val="0"/>
                <a:shade val="87000"/>
                <a:satMod val="125000"/>
              </a:schemeClr>
            </a:gs>
            <a:gs pos="70000">
              <a:schemeClr val="accent4">
                <a:hueOff val="-1583413"/>
                <a:satOff val="-6752"/>
                <a:lumOff val="-16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1583413"/>
                <a:satOff val="-6752"/>
                <a:lumOff val="-16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Rozmowa kwalifikacyjna mająca na celu określenie predyspozycji do studiów oraz motywacji do pełnienia zawodowej służby wojskowej.</a:t>
          </a:r>
        </a:p>
      </dsp:txBody>
      <dsp:txXfrm rot="10800000">
        <a:off x="0" y="2970144"/>
        <a:ext cx="11652561" cy="421564"/>
      </dsp:txXfrm>
    </dsp:sp>
    <dsp:sp modelId="{D4808F7C-741E-477B-83BD-9E6F4F01D5F2}">
      <dsp:nvSpPr>
        <dsp:cNvPr id="0" name=""/>
        <dsp:cNvSpPr/>
      </dsp:nvSpPr>
      <dsp:spPr>
        <a:xfrm rot="10800000">
          <a:off x="0" y="2376267"/>
          <a:ext cx="11652561" cy="599725"/>
        </a:xfrm>
        <a:prstGeom prst="upArrowCallout">
          <a:avLst/>
        </a:prstGeom>
        <a:gradFill rotWithShape="0">
          <a:gsLst>
            <a:gs pos="0">
              <a:schemeClr val="accent4">
                <a:hueOff val="-3166826"/>
                <a:satOff val="-13503"/>
                <a:lumOff val="-328"/>
                <a:alphaOff val="0"/>
                <a:shade val="85000"/>
                <a:satMod val="130000"/>
              </a:schemeClr>
            </a:gs>
            <a:gs pos="34000">
              <a:schemeClr val="accent4">
                <a:hueOff val="-3166826"/>
                <a:satOff val="-13503"/>
                <a:lumOff val="-328"/>
                <a:alphaOff val="0"/>
                <a:shade val="87000"/>
                <a:satMod val="125000"/>
              </a:schemeClr>
            </a:gs>
            <a:gs pos="70000">
              <a:schemeClr val="accent4">
                <a:hueOff val="-3166826"/>
                <a:satOff val="-13503"/>
                <a:lumOff val="-32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3166826"/>
                <a:satOff val="-13503"/>
                <a:lumOff val="-32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Test znajomości języka angielskiego, jeśli nie był zdawany na maturze;</a:t>
          </a:r>
        </a:p>
      </dsp:txBody>
      <dsp:txXfrm rot="10800000">
        <a:off x="0" y="2376267"/>
        <a:ext cx="11652561" cy="389683"/>
      </dsp:txXfrm>
    </dsp:sp>
    <dsp:sp modelId="{632E9BC2-A4C9-4E39-9F97-FF4AA73004E7}">
      <dsp:nvSpPr>
        <dsp:cNvPr id="0" name=""/>
        <dsp:cNvSpPr/>
      </dsp:nvSpPr>
      <dsp:spPr>
        <a:xfrm rot="10800000">
          <a:off x="0" y="1782390"/>
          <a:ext cx="11652561" cy="599725"/>
        </a:xfrm>
        <a:prstGeom prst="upArrowCallout">
          <a:avLst/>
        </a:prstGeom>
        <a:gradFill rotWithShape="0">
          <a:gsLst>
            <a:gs pos="0">
              <a:schemeClr val="accent4">
                <a:hueOff val="-4750239"/>
                <a:satOff val="-20254"/>
                <a:lumOff val="-491"/>
                <a:alphaOff val="0"/>
                <a:shade val="85000"/>
                <a:satMod val="130000"/>
              </a:schemeClr>
            </a:gs>
            <a:gs pos="34000">
              <a:schemeClr val="accent4">
                <a:hueOff val="-4750239"/>
                <a:satOff val="-20254"/>
                <a:lumOff val="-491"/>
                <a:alphaOff val="0"/>
                <a:shade val="87000"/>
                <a:satMod val="125000"/>
              </a:schemeClr>
            </a:gs>
            <a:gs pos="70000">
              <a:schemeClr val="accent4">
                <a:hueOff val="-4750239"/>
                <a:satOff val="-20254"/>
                <a:lumOff val="-49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4750239"/>
                <a:satOff val="-20254"/>
                <a:lumOff val="-49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Analiza ocen z egzaminu dojrzałości;</a:t>
          </a:r>
        </a:p>
      </dsp:txBody>
      <dsp:txXfrm rot="10800000">
        <a:off x="0" y="1782390"/>
        <a:ext cx="11652561" cy="389683"/>
      </dsp:txXfrm>
    </dsp:sp>
    <dsp:sp modelId="{B00C867C-CFBE-4691-895F-E6260B819DF0}">
      <dsp:nvSpPr>
        <dsp:cNvPr id="0" name=""/>
        <dsp:cNvSpPr/>
      </dsp:nvSpPr>
      <dsp:spPr>
        <a:xfrm rot="10800000">
          <a:off x="0" y="1188513"/>
          <a:ext cx="11652561" cy="599725"/>
        </a:xfrm>
        <a:prstGeom prst="upArrowCallout">
          <a:avLst/>
        </a:prstGeom>
        <a:gradFill rotWithShape="0">
          <a:gsLst>
            <a:gs pos="0">
              <a:schemeClr val="accent4">
                <a:hueOff val="-6333652"/>
                <a:satOff val="-27006"/>
                <a:lumOff val="-655"/>
                <a:alphaOff val="0"/>
                <a:shade val="85000"/>
                <a:satMod val="130000"/>
              </a:schemeClr>
            </a:gs>
            <a:gs pos="34000">
              <a:schemeClr val="accent4">
                <a:hueOff val="-6333652"/>
                <a:satOff val="-27006"/>
                <a:lumOff val="-655"/>
                <a:alphaOff val="0"/>
                <a:shade val="87000"/>
                <a:satMod val="125000"/>
              </a:schemeClr>
            </a:gs>
            <a:gs pos="70000">
              <a:schemeClr val="accent4">
                <a:hueOff val="-6333652"/>
                <a:satOff val="-27006"/>
                <a:lumOff val="-65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6333652"/>
                <a:satOff val="-27006"/>
                <a:lumOff val="-65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Sprawdzian sprawności fizycznej przeprowadzany na terenie Akademii;</a:t>
          </a:r>
        </a:p>
      </dsp:txBody>
      <dsp:txXfrm rot="10800000">
        <a:off x="0" y="1188513"/>
        <a:ext cx="11652561" cy="389683"/>
      </dsp:txXfrm>
    </dsp:sp>
    <dsp:sp modelId="{FAEF4203-1658-46B1-9BB4-C029CE01277A}">
      <dsp:nvSpPr>
        <dsp:cNvPr id="0" name=""/>
        <dsp:cNvSpPr/>
      </dsp:nvSpPr>
      <dsp:spPr>
        <a:xfrm rot="10800000">
          <a:off x="0" y="594637"/>
          <a:ext cx="11652561" cy="599725"/>
        </a:xfrm>
        <a:prstGeom prst="upArrowCallout">
          <a:avLst/>
        </a:prstGeom>
        <a:gradFill rotWithShape="0">
          <a:gsLst>
            <a:gs pos="0">
              <a:schemeClr val="accent4">
                <a:hueOff val="-7917065"/>
                <a:satOff val="-33757"/>
                <a:lumOff val="-819"/>
                <a:alphaOff val="0"/>
                <a:shade val="85000"/>
                <a:satMod val="130000"/>
              </a:schemeClr>
            </a:gs>
            <a:gs pos="34000">
              <a:schemeClr val="accent4">
                <a:hueOff val="-7917065"/>
                <a:satOff val="-33757"/>
                <a:lumOff val="-819"/>
                <a:alphaOff val="0"/>
                <a:shade val="87000"/>
                <a:satMod val="125000"/>
              </a:schemeClr>
            </a:gs>
            <a:gs pos="70000">
              <a:schemeClr val="accent4">
                <a:hueOff val="-7917065"/>
                <a:satOff val="-33757"/>
                <a:lumOff val="-81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7917065"/>
                <a:satOff val="-33757"/>
                <a:lumOff val="-81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Złożenie wniosku o powołanie do dobrowolnej zasadniczej służby wojskowej na potrzeby kształcenia na oficera zawodowego;</a:t>
          </a:r>
        </a:p>
      </dsp:txBody>
      <dsp:txXfrm rot="10800000">
        <a:off x="0" y="594637"/>
        <a:ext cx="11652561" cy="389683"/>
      </dsp:txXfrm>
    </dsp:sp>
    <dsp:sp modelId="{D9C593A1-EBBE-43D1-B159-21C628A158A8}">
      <dsp:nvSpPr>
        <dsp:cNvPr id="0" name=""/>
        <dsp:cNvSpPr/>
      </dsp:nvSpPr>
      <dsp:spPr>
        <a:xfrm rot="10800000">
          <a:off x="0" y="0"/>
          <a:ext cx="11652561" cy="599725"/>
        </a:xfrm>
        <a:prstGeom prst="upArrowCallout">
          <a:avLst/>
        </a:prstGeom>
        <a:gradFill rotWithShape="0">
          <a:gsLst>
            <a:gs pos="0">
              <a:schemeClr val="accent4">
                <a:hueOff val="-9500478"/>
                <a:satOff val="-40509"/>
                <a:lumOff val="-983"/>
                <a:alphaOff val="0"/>
                <a:shade val="85000"/>
                <a:satMod val="130000"/>
              </a:schemeClr>
            </a:gs>
            <a:gs pos="34000">
              <a:schemeClr val="accent4">
                <a:hueOff val="-9500478"/>
                <a:satOff val="-40509"/>
                <a:lumOff val="-983"/>
                <a:alphaOff val="0"/>
                <a:shade val="87000"/>
                <a:satMod val="125000"/>
              </a:schemeClr>
            </a:gs>
            <a:gs pos="70000">
              <a:schemeClr val="accent4">
                <a:hueOff val="-9500478"/>
                <a:satOff val="-40509"/>
                <a:lumOff val="-9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9500478"/>
                <a:satOff val="-40509"/>
                <a:lumOff val="-9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pl-PL" sz="16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Rejestracja w Internetowej Rejestracji Kandydatów (IRK); </a:t>
          </a:r>
        </a:p>
      </dsp:txBody>
      <dsp:txXfrm rot="10800000">
        <a:off x="0" y="0"/>
        <a:ext cx="11652561" cy="389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8901-BC66-43D0-90DE-ADB80D23C211}">
      <dsp:nvSpPr>
        <dsp:cNvPr id="0" name=""/>
        <dsp:cNvSpPr/>
      </dsp:nvSpPr>
      <dsp:spPr>
        <a:xfrm>
          <a:off x="6119" y="168903"/>
          <a:ext cx="11473027" cy="1410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>
              <a:latin typeface="+mn-lt"/>
            </a:rPr>
            <a:t>Skierowanie na badania realizowane jest po egzaminach w Akademii Wojskowej.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/>
            <a:t>Szef Wojskowego Centrum Rekrutacji kieruje na badania w celu określenia psychologicznej </a:t>
          </a:r>
          <a:br>
            <a:rPr lang="pl-PL" sz="2300" b="1" kern="1200" dirty="0"/>
          </a:br>
          <a:r>
            <a:rPr lang="pl-PL" sz="2300" b="1" kern="1200" dirty="0"/>
            <a:t>i fizycznej zdolności do zawodowej służby wojskowej w:</a:t>
          </a:r>
          <a:endParaRPr lang="pl-PL" sz="2300" kern="1200" dirty="0"/>
        </a:p>
      </dsp:txBody>
      <dsp:txXfrm>
        <a:off x="6119" y="168903"/>
        <a:ext cx="11473027" cy="1410195"/>
      </dsp:txXfrm>
    </dsp:sp>
    <dsp:sp modelId="{A941F989-BF28-4508-A9A4-B1D3542D0314}">
      <dsp:nvSpPr>
        <dsp:cNvPr id="0" name=""/>
        <dsp:cNvSpPr/>
      </dsp:nvSpPr>
      <dsp:spPr>
        <a:xfrm>
          <a:off x="2604860" y="1579098"/>
          <a:ext cx="3137772" cy="700631"/>
        </a:xfrm>
        <a:custGeom>
          <a:avLst/>
          <a:gdLst/>
          <a:ahLst/>
          <a:cxnLst/>
          <a:rect l="0" t="0" r="0" b="0"/>
          <a:pathLst>
            <a:path>
              <a:moveTo>
                <a:pt x="3137772" y="0"/>
              </a:moveTo>
              <a:lnTo>
                <a:pt x="3137772" y="350315"/>
              </a:lnTo>
              <a:lnTo>
                <a:pt x="0" y="350315"/>
              </a:lnTo>
              <a:lnTo>
                <a:pt x="0" y="7006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DDA5D-E3B6-45A2-8F8A-1C1702AF8A70}">
      <dsp:nvSpPr>
        <dsp:cNvPr id="0" name=""/>
        <dsp:cNvSpPr/>
      </dsp:nvSpPr>
      <dsp:spPr>
        <a:xfrm>
          <a:off x="7616" y="2279729"/>
          <a:ext cx="5194487" cy="17515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/>
            <a:t>Wojskowej Pracowni Psychologicznej</a:t>
          </a:r>
          <a:br>
            <a:rPr lang="pl-PL" sz="2400" b="1" kern="1200" dirty="0"/>
          </a:br>
          <a:r>
            <a:rPr lang="pl-PL" sz="2400" b="0" kern="1200" dirty="0"/>
            <a:t>ul</a:t>
          </a:r>
          <a:r>
            <a:rPr lang="pl-PL" sz="2100" b="0" kern="1200" dirty="0"/>
            <a:t>. Kościuszki 28</a:t>
          </a:r>
          <a:br>
            <a:rPr lang="pl-PL" sz="2100" b="0" kern="1200" dirty="0"/>
          </a:br>
          <a:r>
            <a:rPr lang="pl-PL" sz="2100" b="0" kern="1200" dirty="0"/>
            <a:t>08-400 Garwolin</a:t>
          </a:r>
        </a:p>
      </dsp:txBody>
      <dsp:txXfrm>
        <a:off x="7616" y="2279729"/>
        <a:ext cx="5194487" cy="1751577"/>
      </dsp:txXfrm>
    </dsp:sp>
    <dsp:sp modelId="{922B74B4-9FB5-4506-88EB-98CA1AF50E80}">
      <dsp:nvSpPr>
        <dsp:cNvPr id="0" name=""/>
        <dsp:cNvSpPr/>
      </dsp:nvSpPr>
      <dsp:spPr>
        <a:xfrm>
          <a:off x="5742633" y="1579098"/>
          <a:ext cx="2991349" cy="700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15"/>
              </a:lnTo>
              <a:lnTo>
                <a:pt x="2991349" y="350315"/>
              </a:lnTo>
              <a:lnTo>
                <a:pt x="2991349" y="7006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9FFD5-DC03-4640-A752-C5BF7CEB3757}">
      <dsp:nvSpPr>
        <dsp:cNvPr id="0" name=""/>
        <dsp:cNvSpPr/>
      </dsp:nvSpPr>
      <dsp:spPr>
        <a:xfrm>
          <a:off x="5990314" y="2279729"/>
          <a:ext cx="5487334" cy="17515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/>
            <a:t>Rejonowej Wojskowej Komisji Lekarskiej</a:t>
          </a:r>
          <a:r>
            <a:rPr lang="pl-PL" sz="2100" b="1" kern="1200" dirty="0"/>
            <a:t/>
          </a:r>
          <a:br>
            <a:rPr lang="pl-PL" sz="2100" b="1" kern="1200" dirty="0"/>
          </a:br>
          <a:r>
            <a:rPr lang="pl-PL" sz="2100" kern="1200" dirty="0"/>
            <a:t>ul. Koszykowa 78</a:t>
          </a:r>
          <a:br>
            <a:rPr lang="pl-PL" sz="2100" kern="1200" dirty="0"/>
          </a:br>
          <a:r>
            <a:rPr lang="pl-PL" sz="2100" kern="1200" dirty="0"/>
            <a:t>00-909 Warszawa</a:t>
          </a:r>
        </a:p>
      </dsp:txBody>
      <dsp:txXfrm>
        <a:off x="5990314" y="2279729"/>
        <a:ext cx="5487334" cy="1751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57372-42BF-4D28-893B-44BFAB9F6BC8}">
      <dsp:nvSpPr>
        <dsp:cNvPr id="0" name=""/>
        <dsp:cNvSpPr/>
      </dsp:nvSpPr>
      <dsp:spPr>
        <a:xfrm>
          <a:off x="0" y="3327"/>
          <a:ext cx="6556967" cy="7715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/>
            <a:t>MĘŻCZYŹNI:</a:t>
          </a:r>
          <a:endParaRPr lang="pl-PL" sz="3600" kern="1200" dirty="0"/>
        </a:p>
      </dsp:txBody>
      <dsp:txXfrm>
        <a:off x="0" y="3327"/>
        <a:ext cx="6556967" cy="771537"/>
      </dsp:txXfrm>
    </dsp:sp>
    <dsp:sp modelId="{AA1C8C9F-E1D0-46C4-BABD-9E4880368FC9}">
      <dsp:nvSpPr>
        <dsp:cNvPr id="0" name=""/>
        <dsp:cNvSpPr/>
      </dsp:nvSpPr>
      <dsp:spPr>
        <a:xfrm>
          <a:off x="0" y="774864"/>
          <a:ext cx="6556967" cy="983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84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podciąganie na drążku;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bieg wahadłowy 10x10;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bieg na dystansie 1000 m</a:t>
          </a:r>
          <a:r>
            <a:rPr lang="pl-PL" sz="1300" kern="1200" dirty="0"/>
            <a:t>.</a:t>
          </a:r>
        </a:p>
      </dsp:txBody>
      <dsp:txXfrm>
        <a:off x="0" y="774864"/>
        <a:ext cx="6556967" cy="983622"/>
      </dsp:txXfrm>
    </dsp:sp>
    <dsp:sp modelId="{D8143B61-BFD3-4574-BACD-F42552DEAC21}">
      <dsp:nvSpPr>
        <dsp:cNvPr id="0" name=""/>
        <dsp:cNvSpPr/>
      </dsp:nvSpPr>
      <dsp:spPr>
        <a:xfrm>
          <a:off x="0" y="1758487"/>
          <a:ext cx="6556967" cy="771537"/>
        </a:xfrm>
        <a:prstGeom prst="rect">
          <a:avLst/>
        </a:prstGeom>
        <a:gradFill rotWithShape="0">
          <a:gsLst>
            <a:gs pos="0">
              <a:schemeClr val="accent4">
                <a:hueOff val="-4750239"/>
                <a:satOff val="-20254"/>
                <a:lumOff val="-491"/>
                <a:alphaOff val="0"/>
                <a:shade val="85000"/>
                <a:satMod val="130000"/>
              </a:schemeClr>
            </a:gs>
            <a:gs pos="34000">
              <a:schemeClr val="accent4">
                <a:hueOff val="-4750239"/>
                <a:satOff val="-20254"/>
                <a:lumOff val="-491"/>
                <a:alphaOff val="0"/>
                <a:shade val="87000"/>
                <a:satMod val="125000"/>
              </a:schemeClr>
            </a:gs>
            <a:gs pos="70000">
              <a:schemeClr val="accent4">
                <a:hueOff val="-4750239"/>
                <a:satOff val="-20254"/>
                <a:lumOff val="-49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4750239"/>
                <a:satOff val="-20254"/>
                <a:lumOff val="-49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/>
            <a:t>KOBIETY:</a:t>
          </a:r>
          <a:endParaRPr lang="pl-PL" sz="3600" kern="1200" dirty="0"/>
        </a:p>
      </dsp:txBody>
      <dsp:txXfrm>
        <a:off x="0" y="1758487"/>
        <a:ext cx="6556967" cy="771537"/>
      </dsp:txXfrm>
    </dsp:sp>
    <dsp:sp modelId="{35CB1327-B10A-47BE-84C2-8D7D1A49615E}">
      <dsp:nvSpPr>
        <dsp:cNvPr id="0" name=""/>
        <dsp:cNvSpPr/>
      </dsp:nvSpPr>
      <dsp:spPr>
        <a:xfrm>
          <a:off x="0" y="2530024"/>
          <a:ext cx="6556967" cy="983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84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zwis na ugiętych ramionach;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bieg zygzakiem;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bieg na dystansie 800 m.</a:t>
          </a:r>
        </a:p>
      </dsp:txBody>
      <dsp:txXfrm>
        <a:off x="0" y="2530024"/>
        <a:ext cx="6556967" cy="983622"/>
      </dsp:txXfrm>
    </dsp:sp>
    <dsp:sp modelId="{7CB297D1-2465-4BDF-B316-29EA7A1294FA}">
      <dsp:nvSpPr>
        <dsp:cNvPr id="0" name=""/>
        <dsp:cNvSpPr/>
      </dsp:nvSpPr>
      <dsp:spPr>
        <a:xfrm>
          <a:off x="0" y="3513647"/>
          <a:ext cx="6556967" cy="771537"/>
        </a:xfrm>
        <a:prstGeom prst="rect">
          <a:avLst/>
        </a:prstGeom>
        <a:gradFill rotWithShape="0">
          <a:gsLst>
            <a:gs pos="0">
              <a:schemeClr val="accent4">
                <a:hueOff val="-9500478"/>
                <a:satOff val="-40509"/>
                <a:lumOff val="-983"/>
                <a:alphaOff val="0"/>
                <a:shade val="85000"/>
                <a:satMod val="130000"/>
              </a:schemeClr>
            </a:gs>
            <a:gs pos="34000">
              <a:schemeClr val="accent4">
                <a:hueOff val="-9500478"/>
                <a:satOff val="-40509"/>
                <a:lumOff val="-983"/>
                <a:alphaOff val="0"/>
                <a:shade val="87000"/>
                <a:satMod val="125000"/>
              </a:schemeClr>
            </a:gs>
            <a:gs pos="70000">
              <a:schemeClr val="accent4">
                <a:hueOff val="-9500478"/>
                <a:satOff val="-40509"/>
                <a:lumOff val="-9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-9500478"/>
                <a:satOff val="-40509"/>
                <a:lumOff val="-9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Do sprawdzianu mogą podejść tylko kandydaci, którzy osiągnęli minimalną liczbę punktów ze znajomości j. angielskiego !</a:t>
          </a:r>
          <a:endParaRPr lang="pl-PL" sz="1800" kern="1200" dirty="0"/>
        </a:p>
      </dsp:txBody>
      <dsp:txXfrm>
        <a:off x="0" y="3513647"/>
        <a:ext cx="6556967" cy="771537"/>
      </dsp:txXfrm>
    </dsp:sp>
    <dsp:sp modelId="{BBEC646D-5412-4D3F-95E7-45184188A646}">
      <dsp:nvSpPr>
        <dsp:cNvPr id="0" name=""/>
        <dsp:cNvSpPr/>
      </dsp:nvSpPr>
      <dsp:spPr>
        <a:xfrm>
          <a:off x="0" y="4285184"/>
          <a:ext cx="6556967" cy="132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84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kern="1200" dirty="0"/>
        </a:p>
      </dsp:txBody>
      <dsp:txXfrm>
        <a:off x="0" y="4285184"/>
        <a:ext cx="6556967" cy="1329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03C42-AABD-4416-8652-B11B18359F1B}">
      <dsp:nvSpPr>
        <dsp:cNvPr id="0" name=""/>
        <dsp:cNvSpPr/>
      </dsp:nvSpPr>
      <dsp:spPr>
        <a:xfrm>
          <a:off x="0" y="4335"/>
          <a:ext cx="9359756" cy="7113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do rozmowy kwalifikacyjnej przystępują tylko kandydaci, którzy zdali test znajomości języka </a:t>
          </a:r>
          <a:br>
            <a:rPr lang="pl-PL" sz="1800" b="1" kern="1200" dirty="0"/>
          </a:br>
          <a:r>
            <a:rPr lang="pl-PL" sz="1800" b="1" kern="1200" dirty="0"/>
            <a:t>oraz egzamin z w-fu;</a:t>
          </a:r>
          <a:endParaRPr lang="pl-PL" sz="1800" kern="1200" dirty="0"/>
        </a:p>
      </dsp:txBody>
      <dsp:txXfrm>
        <a:off x="0" y="4335"/>
        <a:ext cx="9359756" cy="711360"/>
      </dsp:txXfrm>
    </dsp:sp>
    <dsp:sp modelId="{F105CEB5-85FD-481E-8F0F-722796ABEA5C}">
      <dsp:nvSpPr>
        <dsp:cNvPr id="0" name=""/>
        <dsp:cNvSpPr/>
      </dsp:nvSpPr>
      <dsp:spPr>
        <a:xfrm>
          <a:off x="0" y="825135"/>
          <a:ext cx="9359756" cy="711360"/>
        </a:xfrm>
        <a:prstGeom prst="rect">
          <a:avLst/>
        </a:prstGeom>
        <a:solidFill>
          <a:schemeClr val="accent3">
            <a:hueOff val="1418359"/>
            <a:satOff val="7472"/>
            <a:lumOff val="7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w wyniku rozmowy kwalifikacyjnej kandydat może uzyskać maksymalnie 30 punktów;</a:t>
          </a:r>
          <a:endParaRPr lang="pl-PL" sz="1800" kern="1200" dirty="0"/>
        </a:p>
      </dsp:txBody>
      <dsp:txXfrm>
        <a:off x="0" y="825135"/>
        <a:ext cx="9359756" cy="711360"/>
      </dsp:txXfrm>
    </dsp:sp>
    <dsp:sp modelId="{5E2F8EB9-7D0E-4CEC-A772-B7AFFF1A54DF}">
      <dsp:nvSpPr>
        <dsp:cNvPr id="0" name=""/>
        <dsp:cNvSpPr/>
      </dsp:nvSpPr>
      <dsp:spPr>
        <a:xfrm>
          <a:off x="0" y="1645935"/>
          <a:ext cx="9359756" cy="711360"/>
        </a:xfrm>
        <a:prstGeom prst="rect">
          <a:avLst/>
        </a:prstGeom>
        <a:solidFill>
          <a:schemeClr val="accent3">
            <a:hueOff val="2836718"/>
            <a:satOff val="14943"/>
            <a:lumOff val="14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minimalna wymagana ilość punktów do zaliczenia rozmowy kwalifikacyjnej wynosi 5 punktów;</a:t>
          </a:r>
          <a:endParaRPr lang="pl-PL" sz="1800" kern="1200" dirty="0"/>
        </a:p>
      </dsp:txBody>
      <dsp:txXfrm>
        <a:off x="0" y="1645935"/>
        <a:ext cx="9359756" cy="711360"/>
      </dsp:txXfrm>
    </dsp:sp>
    <dsp:sp modelId="{36D99C53-8D26-484C-9F7F-E6D716C856CC}">
      <dsp:nvSpPr>
        <dsp:cNvPr id="0" name=""/>
        <dsp:cNvSpPr/>
      </dsp:nvSpPr>
      <dsp:spPr>
        <a:xfrm>
          <a:off x="0" y="2466735"/>
          <a:ext cx="9359756" cy="711360"/>
        </a:xfrm>
        <a:prstGeom prst="rect">
          <a:avLst/>
        </a:prstGeom>
        <a:solidFill>
          <a:schemeClr val="accent3">
            <a:hueOff val="4255078"/>
            <a:satOff val="22415"/>
            <a:lumOff val="22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komisja rekrutacyjna po przeprowadzeniu sprawdzianu ze sprawności fizycznej oraz testu</a:t>
          </a:r>
          <a:br>
            <a:rPr lang="pl-PL" sz="1800" b="1" kern="1200" dirty="0"/>
          </a:br>
          <a:r>
            <a:rPr lang="pl-PL" sz="1800" b="1" kern="1200" dirty="0"/>
            <a:t>z j. angielskiego jest zobowiązana do wydania zaświadczenia na prośbę zainteresowanego;</a:t>
          </a:r>
          <a:endParaRPr lang="pl-PL" sz="1800" kern="1200" dirty="0"/>
        </a:p>
      </dsp:txBody>
      <dsp:txXfrm>
        <a:off x="0" y="2466735"/>
        <a:ext cx="9359756" cy="711360"/>
      </dsp:txXfrm>
    </dsp:sp>
    <dsp:sp modelId="{8DECE124-19F9-4076-848B-7DDF009F7E23}">
      <dsp:nvSpPr>
        <dsp:cNvPr id="0" name=""/>
        <dsp:cNvSpPr/>
      </dsp:nvSpPr>
      <dsp:spPr>
        <a:xfrm>
          <a:off x="0" y="3287535"/>
          <a:ext cx="9359756" cy="711360"/>
        </a:xfrm>
        <a:prstGeom prst="rect">
          <a:avLst/>
        </a:prstGeom>
        <a:solidFill>
          <a:schemeClr val="accent3">
            <a:hueOff val="5673437"/>
            <a:satOff val="29887"/>
            <a:lumOff val="29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na wniosek kandydata komisja rekrutacyjna  zobowiązana jest do zaliczenia uzyskanych </a:t>
          </a:r>
          <a:br>
            <a:rPr lang="pl-PL" sz="1800" b="1" kern="1200" dirty="0"/>
          </a:br>
          <a:r>
            <a:rPr lang="pl-PL" sz="1800" b="1" kern="1200" dirty="0"/>
            <a:t>przez niego wyników w innej uczelni wojskowej na podstawie okazanych zaświadczeń.</a:t>
          </a:r>
          <a:endParaRPr lang="pl-PL" sz="1800" kern="1200" dirty="0"/>
        </a:p>
      </dsp:txBody>
      <dsp:txXfrm>
        <a:off x="0" y="3287535"/>
        <a:ext cx="9359756" cy="71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6979-45B2-4656-A052-27D144A847F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07FD3-5F4C-4F81-94A8-9C42EB45DB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344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2216-469B-44F8-8C71-CFB76850573F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08396-13F2-437D-8057-25F6D09F2A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6543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211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81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199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202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643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050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001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153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117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321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29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635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157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11F-7539-4392-BE8A-2B84A8697FA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421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657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558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59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267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753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988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077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55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754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079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279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75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07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20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2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16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219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8396-13F2-437D-8057-25F6D09F2AF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44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A7A1981-8DE1-C0C2-DC76-4B914F61FD2C}"/>
              </a:ext>
            </a:extLst>
          </p:cNvPr>
          <p:cNvGrpSpPr/>
          <p:nvPr userDrawn="1"/>
        </p:nvGrpSpPr>
        <p:grpSpPr>
          <a:xfrm>
            <a:off x="0" y="6324025"/>
            <a:ext cx="1154635" cy="572468"/>
            <a:chOff x="57822" y="5624720"/>
            <a:chExt cx="1154635" cy="572468"/>
          </a:xfrm>
        </p:grpSpPr>
        <p:pic>
          <p:nvPicPr>
            <p:cNvPr id="12" name="Picture 1" descr="C:\Users\WKU\Downloads\wcr radom_biale (1).png">
              <a:extLst>
                <a:ext uri="{FF2B5EF4-FFF2-40B4-BE49-F238E27FC236}">
                  <a16:creationId xmlns:a16="http://schemas.microsoft.com/office/drawing/2014/main" id="{66780608-196F-86CE-EAD5-48FA977EAB8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r="48470"/>
            <a:stretch/>
          </p:blipFill>
          <p:spPr bwMode="auto">
            <a:xfrm>
              <a:off x="57822" y="5624720"/>
              <a:ext cx="554953" cy="539548"/>
            </a:xfrm>
            <a:prstGeom prst="rect">
              <a:avLst/>
            </a:prstGeom>
            <a:noFill/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FCA8F278-E4BF-00FE-557D-13AC7AC111A6}"/>
                </a:ext>
              </a:extLst>
            </p:cNvPr>
            <p:cNvSpPr txBox="1"/>
            <p:nvPr userDrawn="1"/>
          </p:nvSpPr>
          <p:spPr>
            <a:xfrm>
              <a:off x="546890" y="5673968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Wojskowe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Centrum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Rekrutacji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 Garwolinie</a:t>
              </a:r>
            </a:p>
          </p:txBody>
        </p: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D0764AE0-FCA0-B616-F1F8-EE01B8A87199}"/>
                </a:ext>
              </a:extLst>
            </p:cNvPr>
            <p:cNvCxnSpPr/>
            <p:nvPr userDrawn="1"/>
          </p:nvCxnSpPr>
          <p:spPr>
            <a:xfrm flipH="1">
              <a:off x="571500" y="5673968"/>
              <a:ext cx="123825" cy="4601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6624E2F-93D5-3137-CCCC-0617853A3FF3}"/>
              </a:ext>
            </a:extLst>
          </p:cNvPr>
          <p:cNvSpPr txBox="1"/>
          <p:nvPr userDrawn="1"/>
        </p:nvSpPr>
        <p:spPr>
          <a:xfrm>
            <a:off x="5163465" y="6324025"/>
            <a:ext cx="706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u="none" dirty="0">
                <a:solidFill>
                  <a:schemeClr val="bg1"/>
                </a:solidFill>
              </a:rPr>
              <a:t>www.wcrgarwolin.wp.mil.pl</a:t>
            </a:r>
            <a:br>
              <a:rPr lang="pl-PL" sz="1600" b="1" u="none" dirty="0">
                <a:solidFill>
                  <a:schemeClr val="bg1"/>
                </a:solidFill>
              </a:rPr>
            </a:br>
            <a:r>
              <a:rPr lang="pl-PL" sz="1600" b="1" u="none" dirty="0">
                <a:solidFill>
                  <a:schemeClr val="bg1"/>
                </a:solidFill>
              </a:rPr>
              <a:t>email: wcrgarwolin@ron.mil.pl </a:t>
            </a:r>
          </a:p>
        </p:txBody>
      </p:sp>
    </p:spTree>
    <p:extLst>
      <p:ext uri="{BB962C8B-B14F-4D97-AF65-F5344CB8AC3E}">
        <p14:creationId xmlns:p14="http://schemas.microsoft.com/office/powerpoint/2010/main" val="39325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7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A6C0E5E3-8281-8B93-C81A-17D2766660A0}"/>
              </a:ext>
            </a:extLst>
          </p:cNvPr>
          <p:cNvGrpSpPr/>
          <p:nvPr userDrawn="1"/>
        </p:nvGrpSpPr>
        <p:grpSpPr>
          <a:xfrm>
            <a:off x="0" y="6324025"/>
            <a:ext cx="1154635" cy="572468"/>
            <a:chOff x="57822" y="5624720"/>
            <a:chExt cx="1154635" cy="572468"/>
          </a:xfrm>
        </p:grpSpPr>
        <p:pic>
          <p:nvPicPr>
            <p:cNvPr id="12" name="Picture 1" descr="C:\Users\WKU\Downloads\wcr radom_biale (1).png">
              <a:extLst>
                <a:ext uri="{FF2B5EF4-FFF2-40B4-BE49-F238E27FC236}">
                  <a16:creationId xmlns:a16="http://schemas.microsoft.com/office/drawing/2014/main" id="{2D95C149-DAEE-7B36-2F79-1EBA3BD6FC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r="48470"/>
            <a:stretch/>
          </p:blipFill>
          <p:spPr bwMode="auto">
            <a:xfrm>
              <a:off x="57822" y="5624720"/>
              <a:ext cx="554953" cy="539548"/>
            </a:xfrm>
            <a:prstGeom prst="rect">
              <a:avLst/>
            </a:prstGeom>
            <a:noFill/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1B12D58C-9EC3-E1EB-8AE7-2EFA3643EC2F}"/>
                </a:ext>
              </a:extLst>
            </p:cNvPr>
            <p:cNvSpPr txBox="1"/>
            <p:nvPr userDrawn="1"/>
          </p:nvSpPr>
          <p:spPr>
            <a:xfrm>
              <a:off x="546890" y="5673968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Wojskowe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Centrum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Rekrutacji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 Garwolinie</a:t>
              </a:r>
            </a:p>
          </p:txBody>
        </p: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517210C9-74FB-04F1-63A7-42DE1C34CE5D}"/>
                </a:ext>
              </a:extLst>
            </p:cNvPr>
            <p:cNvCxnSpPr/>
            <p:nvPr userDrawn="1"/>
          </p:nvCxnSpPr>
          <p:spPr>
            <a:xfrm flipH="1">
              <a:off x="571500" y="5673968"/>
              <a:ext cx="123825" cy="4601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C739BA2-23F0-3B95-AF00-B3B292F5A429}"/>
              </a:ext>
            </a:extLst>
          </p:cNvPr>
          <p:cNvSpPr txBox="1"/>
          <p:nvPr userDrawn="1"/>
        </p:nvSpPr>
        <p:spPr>
          <a:xfrm>
            <a:off x="5163465" y="6324025"/>
            <a:ext cx="706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u="none" dirty="0">
                <a:solidFill>
                  <a:schemeClr val="bg1"/>
                </a:solidFill>
              </a:rPr>
              <a:t>www.wcrgarwolin.wp.mil.pl</a:t>
            </a:r>
            <a:br>
              <a:rPr lang="pl-PL" sz="1600" b="1" u="none" dirty="0">
                <a:solidFill>
                  <a:schemeClr val="bg1"/>
                </a:solidFill>
              </a:rPr>
            </a:br>
            <a:r>
              <a:rPr lang="pl-PL" sz="1600" b="1" u="none" dirty="0">
                <a:solidFill>
                  <a:schemeClr val="bg1"/>
                </a:solidFill>
              </a:rPr>
              <a:t>email: wcrgarwolin@ron.mil.pl </a:t>
            </a:r>
          </a:p>
        </p:txBody>
      </p:sp>
    </p:spTree>
    <p:extLst>
      <p:ext uri="{BB962C8B-B14F-4D97-AF65-F5344CB8AC3E}">
        <p14:creationId xmlns:p14="http://schemas.microsoft.com/office/powerpoint/2010/main" val="57786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45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200769E-99B1-635D-B302-4F800AFCFF5D}"/>
              </a:ext>
            </a:extLst>
          </p:cNvPr>
          <p:cNvGrpSpPr/>
          <p:nvPr userDrawn="1"/>
        </p:nvGrpSpPr>
        <p:grpSpPr>
          <a:xfrm>
            <a:off x="0" y="6324025"/>
            <a:ext cx="1154635" cy="572468"/>
            <a:chOff x="57822" y="5624720"/>
            <a:chExt cx="1154635" cy="572468"/>
          </a:xfrm>
        </p:grpSpPr>
        <p:pic>
          <p:nvPicPr>
            <p:cNvPr id="13" name="Picture 1" descr="C:\Users\WKU\Downloads\wcr radom_biale (1).png">
              <a:extLst>
                <a:ext uri="{FF2B5EF4-FFF2-40B4-BE49-F238E27FC236}">
                  <a16:creationId xmlns:a16="http://schemas.microsoft.com/office/drawing/2014/main" id="{7476B4C3-D7D5-DEEC-B10F-F0504C92EA4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r="48470"/>
            <a:stretch/>
          </p:blipFill>
          <p:spPr bwMode="auto">
            <a:xfrm>
              <a:off x="57822" y="5624720"/>
              <a:ext cx="554953" cy="539548"/>
            </a:xfrm>
            <a:prstGeom prst="rect">
              <a:avLst/>
            </a:prstGeom>
            <a:noFill/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647D4629-5376-6F83-0178-781CD08AF5E9}"/>
                </a:ext>
              </a:extLst>
            </p:cNvPr>
            <p:cNvSpPr txBox="1"/>
            <p:nvPr userDrawn="1"/>
          </p:nvSpPr>
          <p:spPr>
            <a:xfrm>
              <a:off x="546890" y="5673968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Wojskowe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Centrum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Rekrutacji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 Garwolinie</a:t>
              </a:r>
            </a:p>
          </p:txBody>
        </p: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24130D8A-37EA-ECE9-A7CD-C568B88092CF}"/>
                </a:ext>
              </a:extLst>
            </p:cNvPr>
            <p:cNvCxnSpPr/>
            <p:nvPr userDrawn="1"/>
          </p:nvCxnSpPr>
          <p:spPr>
            <a:xfrm flipH="1">
              <a:off x="571500" y="5673968"/>
              <a:ext cx="123825" cy="4601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A3AC07D-083D-D270-D43B-2CCE979DC726}"/>
              </a:ext>
            </a:extLst>
          </p:cNvPr>
          <p:cNvSpPr txBox="1"/>
          <p:nvPr userDrawn="1"/>
        </p:nvSpPr>
        <p:spPr>
          <a:xfrm>
            <a:off x="5163465" y="6324025"/>
            <a:ext cx="706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u="none" dirty="0">
                <a:solidFill>
                  <a:schemeClr val="bg1"/>
                </a:solidFill>
              </a:rPr>
              <a:t>www.wcrgarwolin.wp.mil.pl</a:t>
            </a:r>
            <a:br>
              <a:rPr lang="pl-PL" sz="1600" b="1" u="none" dirty="0">
                <a:solidFill>
                  <a:schemeClr val="bg1"/>
                </a:solidFill>
              </a:rPr>
            </a:br>
            <a:r>
              <a:rPr lang="pl-PL" sz="1600" b="1" u="none" dirty="0">
                <a:solidFill>
                  <a:schemeClr val="bg1"/>
                </a:solidFill>
              </a:rPr>
              <a:t>email: wcrgarwolin@ron.mil.pl </a:t>
            </a:r>
          </a:p>
        </p:txBody>
      </p:sp>
    </p:spTree>
    <p:extLst>
      <p:ext uri="{BB962C8B-B14F-4D97-AF65-F5344CB8AC3E}">
        <p14:creationId xmlns:p14="http://schemas.microsoft.com/office/powerpoint/2010/main" val="300180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39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7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14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5FBBEF2-A707-4288-BD85-3B8554B04E0A}"/>
              </a:ext>
            </a:extLst>
          </p:cNvPr>
          <p:cNvSpPr txBox="1"/>
          <p:nvPr userDrawn="1"/>
        </p:nvSpPr>
        <p:spPr>
          <a:xfrm>
            <a:off x="5163465" y="6324025"/>
            <a:ext cx="706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u="none" dirty="0">
                <a:solidFill>
                  <a:schemeClr val="bg1"/>
                </a:solidFill>
              </a:rPr>
              <a:t>www.wcrgarwolin.wp.mil.pl</a:t>
            </a:r>
            <a:br>
              <a:rPr lang="pl-PL" sz="1600" b="1" u="none" dirty="0">
                <a:solidFill>
                  <a:schemeClr val="bg1"/>
                </a:solidFill>
              </a:rPr>
            </a:br>
            <a:r>
              <a:rPr lang="pl-PL" sz="1600" b="1" u="none" dirty="0">
                <a:solidFill>
                  <a:schemeClr val="bg1"/>
                </a:solidFill>
              </a:rPr>
              <a:t>email: wcrgarwolin@ron.mil.pl 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44CFAEC-B2F6-F66C-DF48-2346F321FA59}"/>
              </a:ext>
            </a:extLst>
          </p:cNvPr>
          <p:cNvGrpSpPr/>
          <p:nvPr userDrawn="1"/>
        </p:nvGrpSpPr>
        <p:grpSpPr>
          <a:xfrm>
            <a:off x="0" y="6324025"/>
            <a:ext cx="1154635" cy="572468"/>
            <a:chOff x="57822" y="5624720"/>
            <a:chExt cx="1154635" cy="572468"/>
          </a:xfrm>
        </p:grpSpPr>
        <p:pic>
          <p:nvPicPr>
            <p:cNvPr id="3" name="Picture 1" descr="C:\Users\WKU\Downloads\wcr radom_biale (1).png">
              <a:extLst>
                <a:ext uri="{FF2B5EF4-FFF2-40B4-BE49-F238E27FC236}">
                  <a16:creationId xmlns:a16="http://schemas.microsoft.com/office/drawing/2014/main" id="{BCCC7CD4-95E5-459D-B00D-30F23D2FA3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r="48470"/>
            <a:stretch/>
          </p:blipFill>
          <p:spPr bwMode="auto">
            <a:xfrm>
              <a:off x="57822" y="5624720"/>
              <a:ext cx="554953" cy="539548"/>
            </a:xfrm>
            <a:prstGeom prst="rect">
              <a:avLst/>
            </a:prstGeom>
            <a:noFill/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8D036B6F-E5FE-C7CB-CC22-D84F548DFC75}"/>
                </a:ext>
              </a:extLst>
            </p:cNvPr>
            <p:cNvSpPr txBox="1"/>
            <p:nvPr userDrawn="1"/>
          </p:nvSpPr>
          <p:spPr>
            <a:xfrm>
              <a:off x="546890" y="5673968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Wojskowe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Centrum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Rekrutacji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 Garwolinie</a:t>
              </a:r>
            </a:p>
          </p:txBody>
        </p: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BC00425D-BDE5-7A44-A780-7B8852CAB52A}"/>
                </a:ext>
              </a:extLst>
            </p:cNvPr>
            <p:cNvCxnSpPr/>
            <p:nvPr userDrawn="1"/>
          </p:nvCxnSpPr>
          <p:spPr>
            <a:xfrm flipH="1">
              <a:off x="571500" y="5673968"/>
              <a:ext cx="123825" cy="4601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61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6499CAD-D093-9F51-1F24-832248B42CC5}"/>
              </a:ext>
            </a:extLst>
          </p:cNvPr>
          <p:cNvSpPr txBox="1"/>
          <p:nvPr userDrawn="1"/>
        </p:nvSpPr>
        <p:spPr>
          <a:xfrm>
            <a:off x="5163465" y="6324025"/>
            <a:ext cx="706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u="none" dirty="0">
                <a:solidFill>
                  <a:schemeClr val="bg1"/>
                </a:solidFill>
              </a:rPr>
              <a:t>www.wcrgarwolin.wp.mil.pl</a:t>
            </a:r>
            <a:br>
              <a:rPr lang="pl-PL" sz="1600" b="1" u="none" dirty="0">
                <a:solidFill>
                  <a:schemeClr val="bg1"/>
                </a:solidFill>
              </a:rPr>
            </a:br>
            <a:r>
              <a:rPr lang="pl-PL" sz="1600" b="1" u="none" dirty="0">
                <a:solidFill>
                  <a:schemeClr val="bg1"/>
                </a:solidFill>
              </a:rPr>
              <a:t>email: wcrgarwolin@ron.mil.pl </a:t>
            </a:r>
          </a:p>
        </p:txBody>
      </p:sp>
    </p:spTree>
    <p:extLst>
      <p:ext uri="{BB962C8B-B14F-4D97-AF65-F5344CB8AC3E}">
        <p14:creationId xmlns:p14="http://schemas.microsoft.com/office/powerpoint/2010/main" val="20700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13DB7D3E-7127-E210-A2F0-F25DEF4FB5FD}"/>
              </a:ext>
            </a:extLst>
          </p:cNvPr>
          <p:cNvGrpSpPr/>
          <p:nvPr userDrawn="1"/>
        </p:nvGrpSpPr>
        <p:grpSpPr>
          <a:xfrm>
            <a:off x="0" y="6324025"/>
            <a:ext cx="1154635" cy="572468"/>
            <a:chOff x="57822" y="5624720"/>
            <a:chExt cx="1154635" cy="572468"/>
          </a:xfrm>
        </p:grpSpPr>
        <p:pic>
          <p:nvPicPr>
            <p:cNvPr id="13" name="Picture 1" descr="C:\Users\WKU\Downloads\wcr radom_biale (1).png">
              <a:extLst>
                <a:ext uri="{FF2B5EF4-FFF2-40B4-BE49-F238E27FC236}">
                  <a16:creationId xmlns:a16="http://schemas.microsoft.com/office/drawing/2014/main" id="{627AE15A-3BB1-E4D2-7537-79DEC44461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r="48470"/>
            <a:stretch/>
          </p:blipFill>
          <p:spPr bwMode="auto">
            <a:xfrm>
              <a:off x="57822" y="5624720"/>
              <a:ext cx="554953" cy="539548"/>
            </a:xfrm>
            <a:prstGeom prst="rect">
              <a:avLst/>
            </a:prstGeom>
            <a:noFill/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EB239C2C-5CCB-766B-56B1-0C26D5E88667}"/>
                </a:ext>
              </a:extLst>
            </p:cNvPr>
            <p:cNvSpPr txBox="1"/>
            <p:nvPr userDrawn="1"/>
          </p:nvSpPr>
          <p:spPr>
            <a:xfrm>
              <a:off x="546890" y="5673968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Wojskowe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Centrum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Rekrutacji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 Garwolinie</a:t>
              </a:r>
            </a:p>
          </p:txBody>
        </p: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7F17B52B-2978-B3DF-4473-956735200941}"/>
                </a:ext>
              </a:extLst>
            </p:cNvPr>
            <p:cNvCxnSpPr/>
            <p:nvPr userDrawn="1"/>
          </p:nvCxnSpPr>
          <p:spPr>
            <a:xfrm flipH="1">
              <a:off x="571500" y="5673968"/>
              <a:ext cx="123825" cy="4601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469EB8A-CCCF-5F2E-B09C-7B49069FA955}"/>
              </a:ext>
            </a:extLst>
          </p:cNvPr>
          <p:cNvSpPr txBox="1"/>
          <p:nvPr userDrawn="1"/>
        </p:nvSpPr>
        <p:spPr>
          <a:xfrm>
            <a:off x="5163465" y="6324025"/>
            <a:ext cx="706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u="none" dirty="0">
                <a:solidFill>
                  <a:schemeClr val="bg1"/>
                </a:solidFill>
              </a:rPr>
              <a:t>www.wcrgarwolin.wp.mil.pl</a:t>
            </a:r>
            <a:br>
              <a:rPr lang="pl-PL" sz="1600" b="1" u="none" dirty="0">
                <a:solidFill>
                  <a:schemeClr val="bg1"/>
                </a:solidFill>
              </a:rPr>
            </a:br>
            <a:r>
              <a:rPr lang="pl-PL" sz="1600" b="1" u="none" dirty="0">
                <a:solidFill>
                  <a:schemeClr val="bg1"/>
                </a:solidFill>
              </a:rPr>
              <a:t>email: wcrgarwolin@ron.mil.pl </a:t>
            </a:r>
          </a:p>
        </p:txBody>
      </p:sp>
    </p:spTree>
    <p:extLst>
      <p:ext uri="{BB962C8B-B14F-4D97-AF65-F5344CB8AC3E}">
        <p14:creationId xmlns:p14="http://schemas.microsoft.com/office/powerpoint/2010/main" val="324373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5E69AD-D205-4D88-AEF9-921CB2137A67}" type="datetimeFigureOut">
              <a:rPr lang="pl-PL" smtClean="0"/>
              <a:pPr/>
              <a:t>2022-10-07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571109-0F4C-458F-8527-29FD168E56C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5FBBEF2-A707-4288-BD85-3B8554B04E0A}"/>
              </a:ext>
            </a:extLst>
          </p:cNvPr>
          <p:cNvSpPr txBox="1"/>
          <p:nvPr userDrawn="1"/>
        </p:nvSpPr>
        <p:spPr>
          <a:xfrm>
            <a:off x="5163465" y="6324025"/>
            <a:ext cx="706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u="none" dirty="0">
                <a:solidFill>
                  <a:schemeClr val="bg1"/>
                </a:solidFill>
              </a:rPr>
              <a:t>www.wcrgarwolin.wp.mil.pl</a:t>
            </a:r>
            <a:br>
              <a:rPr lang="pl-PL" sz="1600" b="1" u="none" dirty="0">
                <a:solidFill>
                  <a:schemeClr val="bg1"/>
                </a:solidFill>
              </a:rPr>
            </a:br>
            <a:r>
              <a:rPr lang="pl-PL" sz="1600" b="1" u="none" dirty="0">
                <a:solidFill>
                  <a:schemeClr val="bg1"/>
                </a:solidFill>
              </a:rPr>
              <a:t>email: wcrgarwolin@ron.mil.pl 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D10617A1-7520-04AD-826E-4EA8DA899426}"/>
              </a:ext>
            </a:extLst>
          </p:cNvPr>
          <p:cNvGrpSpPr/>
          <p:nvPr userDrawn="1"/>
        </p:nvGrpSpPr>
        <p:grpSpPr>
          <a:xfrm>
            <a:off x="0" y="6324025"/>
            <a:ext cx="1154635" cy="572468"/>
            <a:chOff x="57822" y="5624720"/>
            <a:chExt cx="1154635" cy="572468"/>
          </a:xfrm>
        </p:grpSpPr>
        <p:pic>
          <p:nvPicPr>
            <p:cNvPr id="13" name="Picture 1" descr="C:\Users\WKU\Downloads\wcr radom_biale (1).png"/>
            <p:cNvPicPr>
              <a:picLocks noChangeAspect="1" noChangeArrowheads="1"/>
            </p:cNvPicPr>
            <p:nvPr userDrawn="1"/>
          </p:nvPicPr>
          <p:blipFill rotWithShape="1">
            <a:blip r:embed="rId13" cstate="print"/>
            <a:srcRect r="48470"/>
            <a:stretch/>
          </p:blipFill>
          <p:spPr bwMode="auto">
            <a:xfrm>
              <a:off x="57822" y="5624720"/>
              <a:ext cx="554953" cy="539548"/>
            </a:xfrm>
            <a:prstGeom prst="rect">
              <a:avLst/>
            </a:prstGeom>
            <a:noFill/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84617CAF-A67C-33E2-BFEB-3CC7673C2AD3}"/>
                </a:ext>
              </a:extLst>
            </p:cNvPr>
            <p:cNvSpPr txBox="1"/>
            <p:nvPr userDrawn="1"/>
          </p:nvSpPr>
          <p:spPr>
            <a:xfrm>
              <a:off x="546890" y="5673968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Wojskowe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Centrum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Rekrutacji</a:t>
              </a:r>
            </a:p>
            <a:p>
              <a:pPr algn="ctr"/>
              <a:r>
                <a:rPr lang="pl-PL" sz="700" b="0" i="1" u="none" dirty="0">
                  <a:solidFill>
                    <a:schemeClr val="bg1"/>
                  </a:solidFill>
                </a:rPr>
                <a:t>w Garwolinie</a:t>
              </a:r>
            </a:p>
          </p:txBody>
        </p: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603D05AE-0114-8F1D-5F82-B55E60743E46}"/>
                </a:ext>
              </a:extLst>
            </p:cNvPr>
            <p:cNvCxnSpPr/>
            <p:nvPr userDrawn="1"/>
          </p:nvCxnSpPr>
          <p:spPr>
            <a:xfrm flipH="1">
              <a:off x="571500" y="5673968"/>
              <a:ext cx="123825" cy="4601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604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8.jpe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11000"/>
                    </a14:imgEffect>
                    <a14:imgEffect>
                      <a14:colorTemperature colorTemp="5632"/>
                    </a14:imgEffect>
                    <a14:imgEffect>
                      <a14:saturation sat="95000"/>
                    </a14:imgEffect>
                    <a14:imgEffect>
                      <a14:brightnessContrast bright="59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38" b="25859"/>
          <a:stretch/>
        </p:blipFill>
        <p:spPr>
          <a:xfrm>
            <a:off x="-265693" y="110532"/>
            <a:ext cx="8947602" cy="6353612"/>
          </a:xfrm>
          <a:prstGeom prst="rect">
            <a:avLst/>
          </a:prstGeom>
          <a:ln>
            <a:noFill/>
          </a:ln>
          <a:effectLst>
            <a:softEdge rad="1257300"/>
          </a:effectLst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847190" y="1082833"/>
            <a:ext cx="10058400" cy="2149685"/>
          </a:xfrm>
        </p:spPr>
        <p:txBody>
          <a:bodyPr>
            <a:noAutofit/>
          </a:bodyPr>
          <a:lstStyle/>
          <a:p>
            <a:pPr algn="r"/>
            <a:r>
              <a:rPr lang="pl-PL" sz="6000" dirty="0">
                <a:latin typeface="+mn-lt"/>
              </a:rPr>
              <a:t> </a:t>
            </a:r>
            <a:r>
              <a:rPr lang="pl-PL" sz="5400" b="1" dirty="0">
                <a:latin typeface="+mn-lt"/>
              </a:rPr>
              <a:t>Możliwości kształcenia </a:t>
            </a:r>
            <a:br>
              <a:rPr lang="pl-PL" sz="5400" b="1" dirty="0">
                <a:latin typeface="+mn-lt"/>
              </a:rPr>
            </a:br>
            <a:r>
              <a:rPr lang="pl-PL" sz="5400" b="1" dirty="0">
                <a:latin typeface="+mn-lt"/>
              </a:rPr>
              <a:t>absolwentów szkół średnich</a:t>
            </a:r>
            <a:br>
              <a:rPr lang="pl-PL" sz="5400" b="1" dirty="0">
                <a:latin typeface="+mn-lt"/>
              </a:rPr>
            </a:br>
            <a:r>
              <a:rPr lang="pl-PL" sz="5400" b="1" dirty="0">
                <a:latin typeface="+mn-lt"/>
              </a:rPr>
              <a:t>w wojsku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C37AE745-CA5C-4535-8F48-85AC8E1528F5}"/>
              </a:ext>
            </a:extLst>
          </p:cNvPr>
          <p:cNvGrpSpPr/>
          <p:nvPr/>
        </p:nvGrpSpPr>
        <p:grpSpPr>
          <a:xfrm>
            <a:off x="5571202" y="3104992"/>
            <a:ext cx="5794976" cy="2670175"/>
            <a:chOff x="5571202" y="3104992"/>
            <a:chExt cx="5794976" cy="2670175"/>
          </a:xfrm>
        </p:grpSpPr>
        <p:pic>
          <p:nvPicPr>
            <p:cNvPr id="2050" name="Picture 2" descr="C:\Users\WKU\Downloads\wcrradom (1).pn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43496"/>
            <a:stretch/>
          </p:blipFill>
          <p:spPr bwMode="auto">
            <a:xfrm>
              <a:off x="5571202" y="3104992"/>
              <a:ext cx="2826415" cy="2670175"/>
            </a:xfrm>
            <a:prstGeom prst="rect">
              <a:avLst/>
            </a:prstGeom>
            <a:noFill/>
          </p:spPr>
        </p:pic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71909EE1-6162-7E1F-392B-9DE1090AFC5A}"/>
                </a:ext>
              </a:extLst>
            </p:cNvPr>
            <p:cNvSpPr txBox="1"/>
            <p:nvPr/>
          </p:nvSpPr>
          <p:spPr>
            <a:xfrm>
              <a:off x="8539763" y="3466843"/>
              <a:ext cx="282641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i="1" dirty="0">
                  <a:solidFill>
                    <a:srgbClr val="253F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Wojskowe </a:t>
              </a:r>
            </a:p>
            <a:p>
              <a:r>
                <a:rPr lang="pl-PL" sz="3600" i="1" dirty="0">
                  <a:solidFill>
                    <a:srgbClr val="253F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Centrum</a:t>
              </a:r>
            </a:p>
            <a:p>
              <a:r>
                <a:rPr lang="pl-PL" sz="3600" i="1" dirty="0">
                  <a:solidFill>
                    <a:srgbClr val="253F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Rekrutacji</a:t>
              </a:r>
            </a:p>
            <a:p>
              <a:r>
                <a:rPr lang="pl-PL" sz="3600" i="1" dirty="0">
                  <a:solidFill>
                    <a:srgbClr val="253F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Garwolinie</a:t>
              </a:r>
            </a:p>
          </p:txBody>
        </p: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632ADDE9-4072-F1DC-AAE1-B7CC7D39C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9116" y="3470565"/>
              <a:ext cx="416792" cy="2209800"/>
            </a:xfrm>
            <a:prstGeom prst="line">
              <a:avLst/>
            </a:prstGeom>
            <a:ln w="38100">
              <a:solidFill>
                <a:srgbClr val="253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379E0D6A-4CD0-A45D-1CFE-D30A0D07D149}"/>
                </a:ext>
              </a:extLst>
            </p:cNvPr>
            <p:cNvSpPr/>
            <p:nvPr/>
          </p:nvSpPr>
          <p:spPr>
            <a:xfrm>
              <a:off x="8317512" y="5417127"/>
              <a:ext cx="208396" cy="263238"/>
            </a:xfrm>
            <a:prstGeom prst="rect">
              <a:avLst/>
            </a:prstGeom>
            <a:solidFill>
              <a:srgbClr val="E3D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300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0911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Na studia wojskowe może być przyjęta osoba, która:</a:t>
            </a:r>
            <a:r>
              <a:rPr lang="pl-PL" sz="3600" dirty="0">
                <a:solidFill>
                  <a:srgbClr val="000000"/>
                </a:solidFill>
                <a:latin typeface="Wingdings" panose="05000000000000000000" pitchFamily="2" charset="2"/>
              </a:rPr>
              <a:t/>
            </a:r>
            <a:br>
              <a:rPr lang="pl-PL" sz="3600" dirty="0">
                <a:solidFill>
                  <a:srgbClr val="000000"/>
                </a:solidFill>
                <a:latin typeface="Wingdings" panose="05000000000000000000" pitchFamily="2" charset="2"/>
              </a:rPr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2769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81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59382" y="146077"/>
            <a:ext cx="121634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MIEJSC NA KIERUNKI DLA KANDYDATÓW NA ŻOŁNIERZY ZAWODOWYCH W POSZCZEGÓLNYCH UCZELNIACH WOJSKOWYCH </a:t>
            </a: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ROKU AKADEMICKIM 2023/2024 (projekt rozporządzenia)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4936" y="708922"/>
          <a:ext cx="11815282" cy="5463265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88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KIERUNEK STUDIÓW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Wojskowa Akademia Techniczna 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im. Jarosława Dąbrowskiego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Akademia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Marynarki Wojennej</a:t>
                      </a:r>
                      <a:endParaRPr lang="pl-PL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im. Bohaterów Westerplatte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Akademia Wojsk Lądowych </a:t>
                      </a:r>
                      <a:endParaRPr lang="pl-PL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imienia generała Tadeusza Kościuszki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Lotnicza Akademia Wojskowa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Budownictwo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52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Chemia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31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Elektronika i telekomunikacja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206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Geodezja i kartografia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63 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Informatyka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84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14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15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Inżynieria bezpieczeństwa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30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75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Kryptologia </a:t>
                      </a:r>
                      <a:endParaRPr lang="pl-PL" sz="12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i cyberbezpieczeństwo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88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Logistyka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 159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18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31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30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Logistyka ekonomiczna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12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Lotnictwo i kosmonautyka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 92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–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136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Mechanika i budowa maszyn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 115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 15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Mechatronika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171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26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Nawigacja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35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60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3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Systemy informacyjne </a:t>
                      </a:r>
                      <a:br>
                        <a:rPr lang="pl-PL" sz="1400"/>
                      </a:br>
                      <a:r>
                        <a:rPr lang="pl-PL" sz="1400"/>
                        <a:t>w bezpieczeństwie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 27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Dowodzenie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–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455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–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7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OGÓŁEM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1103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135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576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226</a:t>
                      </a:r>
                      <a:endParaRPr lang="pl-PL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71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2040</a:t>
                      </a:r>
                      <a:endParaRPr lang="pl-PL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828" marR="3682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4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5067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Etapy rekrutacji na studia wojskowe: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916093"/>
              </p:ext>
            </p:extLst>
          </p:nvPr>
        </p:nvGraphicFramePr>
        <p:xfrm>
          <a:off x="243264" y="1880171"/>
          <a:ext cx="11652561" cy="42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8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zoom.mon.gov.pl/static/zdjecia/zolnierze_wot_na_Tactical_Prison_Rescue_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88" r="16665" b="7667"/>
          <a:stretch/>
        </p:blipFill>
        <p:spPr bwMode="auto">
          <a:xfrm>
            <a:off x="1866472" y="0"/>
            <a:ext cx="10325528" cy="641107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prawo 4"/>
          <p:cNvSpPr/>
          <p:nvPr/>
        </p:nvSpPr>
        <p:spPr>
          <a:xfrm flipV="1">
            <a:off x="1669657" y="3704685"/>
            <a:ext cx="9859082" cy="1240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530724" y="3861027"/>
            <a:ext cx="99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                    II                 III                IV                V                VI                VII                VIII            IX</a:t>
            </a:r>
          </a:p>
        </p:txBody>
      </p:sp>
      <p:sp>
        <p:nvSpPr>
          <p:cNvPr id="9" name="Prostokąt 8"/>
          <p:cNvSpPr/>
          <p:nvPr/>
        </p:nvSpPr>
        <p:spPr>
          <a:xfrm>
            <a:off x="8497241" y="1819972"/>
            <a:ext cx="2314717" cy="61568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2">
                    <a:lumMod val="75000"/>
                  </a:schemeClr>
                </a:solidFill>
              </a:rPr>
              <a:t>BADANIA PSYCHOLOGICZNE, </a:t>
            </a:r>
            <a:br>
              <a:rPr lang="pl-PL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1400" b="1" dirty="0">
                <a:solidFill>
                  <a:schemeClr val="accent2">
                    <a:lumMod val="75000"/>
                  </a:schemeClr>
                </a:solidFill>
              </a:rPr>
              <a:t>REJONOWA WOJSKOWA KOMISJA LEKARSKA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103405" y="2464887"/>
            <a:ext cx="1872208" cy="10489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PRZESYŁANIE ORZECZEŃ LEKARSKICH DO UCZELNI</a:t>
            </a:r>
          </a:p>
        </p:txBody>
      </p:sp>
      <p:sp>
        <p:nvSpPr>
          <p:cNvPr id="16" name="Strzałka w prawo 15"/>
          <p:cNvSpPr/>
          <p:nvPr/>
        </p:nvSpPr>
        <p:spPr>
          <a:xfrm>
            <a:off x="8313683" y="3704685"/>
            <a:ext cx="1618593" cy="152612"/>
          </a:xfrm>
          <a:prstGeom prst="rightArrow">
            <a:avLst>
              <a:gd name="adj1" fmla="val 100000"/>
              <a:gd name="adj2" fmla="val 586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BADANIA</a:t>
            </a:r>
          </a:p>
        </p:txBody>
      </p:sp>
      <p:sp>
        <p:nvSpPr>
          <p:cNvPr id="17" name="Strzałka w lewo i prawo 16"/>
          <p:cNvSpPr/>
          <p:nvPr/>
        </p:nvSpPr>
        <p:spPr>
          <a:xfrm>
            <a:off x="1800987" y="3704686"/>
            <a:ext cx="2246066" cy="156342"/>
          </a:xfrm>
          <a:prstGeom prst="left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REJESTRACJA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210015" y="135520"/>
            <a:ext cx="97719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cap="all" spc="100" dirty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SCHEMAT GRAFICZNY </a:t>
            </a:r>
            <a:br>
              <a:rPr lang="pl-PL" sz="3200" b="1" cap="all" spc="100" dirty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  <a:cs typeface="+mj-cs"/>
              </a:rPr>
            </a:br>
            <a:r>
              <a:rPr lang="pl-PL" sz="3200" b="1" cap="all" spc="100" dirty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PROCEDURY POWOŁANIA DO SŁUŻBY KANDYDACKIEJ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315092" y="5493204"/>
            <a:ext cx="9606337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Maturzyści do wniosku dołączają zaświadczenie o pobieraniu nauki w szkole średniej, </a:t>
            </a:r>
            <a:br>
              <a:rPr lang="pl-PL" sz="2000" b="1" dirty="0"/>
            </a:br>
            <a:r>
              <a:rPr lang="pl-PL" sz="2000" b="1" dirty="0"/>
              <a:t>wyniki egzaminu dojrzałości przedstawiają na egzaminie wstępnym do akademii !!! </a:t>
            </a:r>
          </a:p>
        </p:txBody>
      </p:sp>
      <p:sp>
        <p:nvSpPr>
          <p:cNvPr id="26" name="Nawias klamrowy zamykający 25"/>
          <p:cNvSpPr/>
          <p:nvPr/>
        </p:nvSpPr>
        <p:spPr>
          <a:xfrm rot="16200000">
            <a:off x="3979244" y="824533"/>
            <a:ext cx="506125" cy="5120763"/>
          </a:xfrm>
          <a:prstGeom prst="rightBrace">
            <a:avLst>
              <a:gd name="adj1" fmla="val 43612"/>
              <a:gd name="adj2" fmla="val 46681"/>
            </a:avLst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2556588" y="1796020"/>
            <a:ext cx="2822047" cy="130842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400" b="1" dirty="0">
                <a:solidFill>
                  <a:srgbClr val="1B1810"/>
                </a:solidFill>
              </a:rPr>
              <a:t>TERMIN SKŁADANIA DOKUMENTÓW</a:t>
            </a:r>
            <a:br>
              <a:rPr lang="pl-PL" sz="1400" b="1" dirty="0">
                <a:solidFill>
                  <a:srgbClr val="1B1810"/>
                </a:solidFill>
              </a:rPr>
            </a:br>
            <a:r>
              <a:rPr lang="pl-PL" sz="1600" b="1" dirty="0">
                <a:solidFill>
                  <a:srgbClr val="FF0000"/>
                </a:solidFill>
              </a:rPr>
              <a:t>DO 31.03 - LAW</a:t>
            </a:r>
          </a:p>
          <a:p>
            <a:pPr lvl="0" algn="ctr"/>
            <a:r>
              <a:rPr lang="pl-PL" sz="1600" b="1" dirty="0">
                <a:solidFill>
                  <a:srgbClr val="FF0000"/>
                </a:solidFill>
              </a:rPr>
              <a:t>DO 31.05 –AWL, AMW, WAT</a:t>
            </a:r>
          </a:p>
        </p:txBody>
      </p:sp>
      <p:cxnSp>
        <p:nvCxnSpPr>
          <p:cNvPr id="29" name="Łącznik prosty ze strzałką 28"/>
          <p:cNvCxnSpPr/>
          <p:nvPr/>
        </p:nvCxnSpPr>
        <p:spPr>
          <a:xfrm rot="5400000" flipH="1" flipV="1">
            <a:off x="8349609" y="3011754"/>
            <a:ext cx="1304682" cy="9491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149290" y="4257763"/>
            <a:ext cx="2103000" cy="10305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149290" y="4334175"/>
            <a:ext cx="206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400" b="1" dirty="0">
                <a:solidFill>
                  <a:srgbClr val="1B1810"/>
                </a:solidFill>
              </a:rPr>
              <a:t>ROZPOCZĘCIE REJESTRACJI NA STRONIE INTERNETOWEJ AKADEMII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 flipH="1">
            <a:off x="938596" y="3762110"/>
            <a:ext cx="707248" cy="456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ostokąt 35"/>
          <p:cNvSpPr/>
          <p:nvPr/>
        </p:nvSpPr>
        <p:spPr>
          <a:xfrm>
            <a:off x="3039347" y="4505903"/>
            <a:ext cx="2015412" cy="6768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/>
          <p:cNvSpPr txBox="1"/>
          <p:nvPr/>
        </p:nvSpPr>
        <p:spPr>
          <a:xfrm>
            <a:off x="3152586" y="4645200"/>
            <a:ext cx="181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MATURA</a:t>
            </a:r>
          </a:p>
        </p:txBody>
      </p:sp>
      <p:cxnSp>
        <p:nvCxnSpPr>
          <p:cNvPr id="39" name="Łącznik prosty ze strzałką 38"/>
          <p:cNvCxnSpPr/>
          <p:nvPr/>
        </p:nvCxnSpPr>
        <p:spPr>
          <a:xfrm rot="10800000" flipV="1">
            <a:off x="5132209" y="3804744"/>
            <a:ext cx="921750" cy="787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6107860" y="1818030"/>
            <a:ext cx="2279395" cy="7648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ole tekstowe 43"/>
          <p:cNvSpPr txBox="1"/>
          <p:nvPr/>
        </p:nvSpPr>
        <p:spPr>
          <a:xfrm>
            <a:off x="5997909" y="1887469"/>
            <a:ext cx="253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EGZAMINY WSTĘPNE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(pierwsza połowa lipca)</a:t>
            </a:r>
          </a:p>
        </p:txBody>
      </p:sp>
      <p:cxnSp>
        <p:nvCxnSpPr>
          <p:cNvPr id="46" name="Łącznik prosty ze strzałką 45"/>
          <p:cNvCxnSpPr/>
          <p:nvPr/>
        </p:nvCxnSpPr>
        <p:spPr>
          <a:xfrm rot="16200000" flipV="1">
            <a:off x="7365988" y="2818537"/>
            <a:ext cx="1077852" cy="653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7973854" y="4417215"/>
            <a:ext cx="1769408" cy="1031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ole tekstowe 47"/>
          <p:cNvSpPr txBox="1"/>
          <p:nvPr/>
        </p:nvSpPr>
        <p:spPr>
          <a:xfrm>
            <a:off x="7848414" y="4417215"/>
            <a:ext cx="1941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400" b="1" dirty="0">
                <a:solidFill>
                  <a:srgbClr val="1B1810"/>
                </a:solidFill>
              </a:rPr>
              <a:t>WYNIKI NA STRONIE INTERNETOWEJ</a:t>
            </a:r>
          </a:p>
          <a:p>
            <a:pPr lvl="0" algn="ctr"/>
            <a:r>
              <a:rPr lang="pl-PL" sz="1400" b="1" dirty="0">
                <a:solidFill>
                  <a:srgbClr val="1B1810"/>
                </a:solidFill>
              </a:rPr>
              <a:t> (2 tygodnie po egzaminach)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>
            <a:off x="8287833" y="3816448"/>
            <a:ext cx="371874" cy="519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>
            <a:off x="9886950" y="4467107"/>
            <a:ext cx="2109829" cy="94653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9915722" y="4483001"/>
            <a:ext cx="204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400" b="1" dirty="0">
                <a:solidFill>
                  <a:schemeClr val="accent5"/>
                </a:solidFill>
              </a:rPr>
              <a:t>WYSTAWIENIE SKIEROWANIA DO AKADEMII</a:t>
            </a:r>
          </a:p>
          <a:p>
            <a:pPr lvl="0" algn="ctr"/>
            <a:r>
              <a:rPr lang="pl-PL" sz="1200" b="1" dirty="0">
                <a:solidFill>
                  <a:schemeClr val="accent5"/>
                </a:solidFill>
              </a:rPr>
              <a:t>(około 20 sierpnia)</a:t>
            </a:r>
          </a:p>
        </p:txBody>
      </p:sp>
      <p:cxnSp>
        <p:nvCxnSpPr>
          <p:cNvPr id="57" name="Łącznik prosty ze strzałką 56"/>
          <p:cNvCxnSpPr>
            <a:stCxn id="16" idx="2"/>
          </p:cNvCxnSpPr>
          <p:nvPr/>
        </p:nvCxnSpPr>
        <p:spPr>
          <a:xfrm rot="16200000" flipH="1">
            <a:off x="9908555" y="3791534"/>
            <a:ext cx="557048" cy="68857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>
            <a:stCxn id="16" idx="0"/>
          </p:cNvCxnSpPr>
          <p:nvPr/>
        </p:nvCxnSpPr>
        <p:spPr>
          <a:xfrm rot="5400000" flipH="1" flipV="1">
            <a:off x="9680063" y="3315835"/>
            <a:ext cx="551581" cy="2261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+mn-lt"/>
              </a:rPr>
              <a:t>Badania dla kandydatów na żołnierzy zawodowych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0913152"/>
              </p:ext>
            </p:extLst>
          </p:nvPr>
        </p:nvGraphicFramePr>
        <p:xfrm>
          <a:off x="383847" y="1868993"/>
          <a:ext cx="11485266" cy="420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69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odłoże, wewnątrz, zawody lekkoatletyczne, sport&#10;&#10;Opis wygenerowany automatycznie">
            <a:extLst>
              <a:ext uri="{FF2B5EF4-FFF2-40B4-BE49-F238E27FC236}">
                <a16:creationId xmlns:a16="http://schemas.microsoft.com/office/drawing/2014/main" id="{26B0EE62-703B-475F-9441-6DFE0ED7E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4" b="3997"/>
          <a:stretch>
            <a:fillRect/>
          </a:stretch>
        </p:blipFill>
        <p:spPr>
          <a:xfrm>
            <a:off x="5929341" y="1733024"/>
            <a:ext cx="6262659" cy="46883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635000"/>
          </a:effectLst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932894" y="1722445"/>
          <a:ext cx="6556967" cy="442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CE6239D4-9838-486D-AD9F-1FEB05163522}"/>
              </a:ext>
            </a:extLst>
          </p:cNvPr>
          <p:cNvSpPr/>
          <p:nvPr/>
        </p:nvSpPr>
        <p:spPr>
          <a:xfrm>
            <a:off x="2346189" y="1076054"/>
            <a:ext cx="7540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SPRAWDZIAN SPRAWNOŚCI FIZYCZNEJ</a:t>
            </a:r>
          </a:p>
        </p:txBody>
      </p:sp>
    </p:spTree>
    <p:extLst>
      <p:ext uri="{BB962C8B-B14F-4D97-AF65-F5344CB8AC3E}">
        <p14:creationId xmlns:p14="http://schemas.microsoft.com/office/powerpoint/2010/main" val="16709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882B3AB0-B006-4249-A7D7-32E57C6F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2"/>
          <a:stretch>
            <a:fillRect/>
          </a:stretch>
        </p:blipFill>
        <p:spPr bwMode="auto">
          <a:xfrm>
            <a:off x="6032939" y="3150161"/>
            <a:ext cx="6159062" cy="3226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>
            <a:extLst>
              <a:ext uri="{FF2B5EF4-FFF2-40B4-BE49-F238E27FC236}">
                <a16:creationId xmlns:a16="http://schemas.microsoft.com/office/drawing/2014/main" id="{01CD5D0A-47FA-4CEE-A807-31B747F4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76" y="1786759"/>
            <a:ext cx="3136724" cy="1502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43838" y="1760571"/>
          <a:ext cx="9359756" cy="400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DDD157A3-B37B-4B6C-B682-E3DCFB4D477F}"/>
              </a:ext>
            </a:extLst>
          </p:cNvPr>
          <p:cNvSpPr/>
          <p:nvPr/>
        </p:nvSpPr>
        <p:spPr>
          <a:xfrm>
            <a:off x="3319715" y="1050350"/>
            <a:ext cx="576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ROZMOWA KWALIFIKACYJNA</a:t>
            </a:r>
          </a:p>
        </p:txBody>
      </p:sp>
    </p:spTree>
    <p:extLst>
      <p:ext uri="{BB962C8B-B14F-4D97-AF65-F5344CB8AC3E}">
        <p14:creationId xmlns:p14="http://schemas.microsoft.com/office/powerpoint/2010/main" val="1915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32254AD-95F8-433C-8710-28F9976BAF35}"/>
              </a:ext>
            </a:extLst>
          </p:cNvPr>
          <p:cNvSpPr txBox="1"/>
          <p:nvPr/>
        </p:nvSpPr>
        <p:spPr>
          <a:xfrm>
            <a:off x="161278" y="609034"/>
            <a:ext cx="11869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0"/>
                <a:solidFill>
                  <a:srgbClr val="1B1810"/>
                </a:solidFill>
                <a:effectLst>
                  <a:outerShdw blurRad="38100" dist="19050" dir="2700000" algn="tl" rotWithShape="0">
                    <a:srgbClr val="1B1810">
                      <a:alpha val="40000"/>
                    </a:srgbClr>
                  </a:outerShdw>
                </a:effectLst>
                <a:latin typeface="Calibri" panose="020F0502020204030204"/>
              </a:rPr>
              <a:t>SPOSÓB NALICZANIA PUNKTÓW NA ROZMOWIE KWALIFIKACYJNEJ</a:t>
            </a:r>
            <a:endParaRPr kumimoji="0" lang="pl-PL" sz="3600" b="1" i="0" u="none" strike="noStrike" kern="1200" cap="none" spc="0" normalizeH="0" baseline="0" noProof="0" dirty="0">
              <a:ln w="0"/>
              <a:solidFill>
                <a:srgbClr val="1B1810"/>
              </a:solidFill>
              <a:effectLst>
                <a:outerShdw blurRad="38100" dist="19050" dir="2700000" algn="tl" rotWithShape="0">
                  <a:srgbClr val="1B181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1188C1B-D856-45DD-96B9-C059831010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7004" r="2181" b="46362"/>
          <a:stretch/>
        </p:blipFill>
        <p:spPr>
          <a:xfrm>
            <a:off x="0" y="1740023"/>
            <a:ext cx="12192000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1970182"/>
              </p:ext>
            </p:extLst>
          </p:nvPr>
        </p:nvGraphicFramePr>
        <p:xfrm>
          <a:off x="399689" y="86265"/>
          <a:ext cx="11418499" cy="6236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63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2CF4E-DCA2-4EBC-A321-965C85467F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8565" y="73412"/>
            <a:ext cx="10058400" cy="831850"/>
          </a:xfrm>
        </p:spPr>
        <p:txBody>
          <a:bodyPr/>
          <a:lstStyle/>
          <a:p>
            <a:pPr algn="ctr"/>
            <a:r>
              <a:rPr lang="pl-PL" dirty="0"/>
              <a:t>Po ukończeniu Akademii Wojskowej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8170EB2-52D2-4555-B7E5-EFFD0E8AB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73" y="1056265"/>
            <a:ext cx="1726984" cy="387301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48B3E9A-ED7E-4D37-8716-3B54CA46C2EB}"/>
              </a:ext>
            </a:extLst>
          </p:cNvPr>
          <p:cNvSpPr txBox="1"/>
          <p:nvPr/>
        </p:nvSpPr>
        <p:spPr>
          <a:xfrm>
            <a:off x="4060271" y="5080284"/>
            <a:ext cx="351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podporucznik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647962" y="1952727"/>
            <a:ext cx="3534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UPOSAŻENIE: </a:t>
            </a:r>
            <a:br>
              <a:rPr lang="pl-PL" sz="3200" b="1" u="sng" dirty="0"/>
            </a:br>
            <a:r>
              <a:rPr lang="pl-PL" sz="3200" b="1" u="sng" dirty="0"/>
              <a:t>6300 zł</a:t>
            </a:r>
          </a:p>
        </p:txBody>
      </p:sp>
    </p:spTree>
    <p:extLst>
      <p:ext uri="{BB962C8B-B14F-4D97-AF65-F5344CB8AC3E}">
        <p14:creationId xmlns:p14="http://schemas.microsoft.com/office/powerpoint/2010/main" val="12168400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EA73F-89CE-4566-94C8-F7F8113E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czynnej służby wojskowej :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3F2DE7B-C2D6-4E1B-B4A6-D9CB41EC8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238818"/>
              </p:ext>
            </p:extLst>
          </p:nvPr>
        </p:nvGraphicFramePr>
        <p:xfrm>
          <a:off x="520230" y="1845734"/>
          <a:ext cx="1124268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9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ZOSTAŃ PODOFICEREM</a:t>
            </a:r>
          </a:p>
        </p:txBody>
      </p:sp>
      <p:pic>
        <p:nvPicPr>
          <p:cNvPr id="10" name="Symbol zastępczy obrazu 9" descr="196816920_4130423853716760_3351133207428902855_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9766" b="1976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635901" y="597848"/>
            <a:ext cx="914400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dirty="0"/>
              <a:t>SZKOŁY PODOFICERSKIE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</a:rPr>
              <a:t>Nie jest wymagana matura. Wystarczy świadectwo ukończenia szkoły średniej.</a:t>
            </a:r>
          </a:p>
        </p:txBody>
      </p:sp>
      <p:graphicFrame>
        <p:nvGraphicFramePr>
          <p:cNvPr id="10" name="Diagram 9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2659398550"/>
              </p:ext>
            </p:extLst>
          </p:nvPr>
        </p:nvGraphicFramePr>
        <p:xfrm>
          <a:off x="1315093" y="1768414"/>
          <a:ext cx="4394362" cy="460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642192680"/>
              </p:ext>
            </p:extLst>
          </p:nvPr>
        </p:nvGraphicFramePr>
        <p:xfrm>
          <a:off x="6267212" y="1747865"/>
          <a:ext cx="4348279" cy="460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571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C075524-6348-4C4E-8900-9D1EB31EE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83713"/>
              </p:ext>
            </p:extLst>
          </p:nvPr>
        </p:nvGraphicFramePr>
        <p:xfrm>
          <a:off x="1258926" y="1302082"/>
          <a:ext cx="9641229" cy="435939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80371">
                  <a:extLst>
                    <a:ext uri="{9D8B030D-6E8A-4147-A177-3AD203B41FA5}">
                      <a16:colId xmlns:a16="http://schemas.microsoft.com/office/drawing/2014/main" val="1177798278"/>
                    </a:ext>
                  </a:extLst>
                </a:gridCol>
                <a:gridCol w="3112874">
                  <a:extLst>
                    <a:ext uri="{9D8B030D-6E8A-4147-A177-3AD203B41FA5}">
                      <a16:colId xmlns:a16="http://schemas.microsoft.com/office/drawing/2014/main" val="3840541588"/>
                    </a:ext>
                  </a:extLst>
                </a:gridCol>
                <a:gridCol w="1243173">
                  <a:extLst>
                    <a:ext uri="{9D8B030D-6E8A-4147-A177-3AD203B41FA5}">
                      <a16:colId xmlns:a16="http://schemas.microsoft.com/office/drawing/2014/main" val="1547990105"/>
                    </a:ext>
                  </a:extLst>
                </a:gridCol>
                <a:gridCol w="1592494">
                  <a:extLst>
                    <a:ext uri="{9D8B030D-6E8A-4147-A177-3AD203B41FA5}">
                      <a16:colId xmlns:a16="http://schemas.microsoft.com/office/drawing/2014/main" val="1042240073"/>
                    </a:ext>
                  </a:extLst>
                </a:gridCol>
                <a:gridCol w="1612317">
                  <a:extLst>
                    <a:ext uri="{9D8B030D-6E8A-4147-A177-3AD203B41FA5}">
                      <a16:colId xmlns:a16="http://schemas.microsoft.com/office/drawing/2014/main" val="592501030"/>
                    </a:ext>
                  </a:extLst>
                </a:gridCol>
              </a:tblGrid>
              <a:tr h="100897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  <a:cs typeface="Times New Roman" panose="02020603050405020304" pitchFamily="18" charset="0"/>
                        </a:rPr>
                        <a:t>Nazwa szkoły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  <a:cs typeface="Times New Roman" panose="02020603050405020304" pitchFamily="18" charset="0"/>
                        </a:rPr>
                        <a:t>Termin składania dokumentów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  <a:cs typeface="Times New Roman" panose="02020603050405020304" pitchFamily="18" charset="0"/>
                        </a:rPr>
                        <a:t>Termin egzaminów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  <a:cs typeface="Times New Roman" panose="02020603050405020304" pitchFamily="18" charset="0"/>
                        </a:rPr>
                        <a:t>Termin wcielenia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  <a:cs typeface="Times New Roman" panose="02020603050405020304" pitchFamily="18" charset="0"/>
                        </a:rPr>
                        <a:t>Czas szkolenia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4000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+mj-lt"/>
                          <a:cs typeface="Times New Roman" panose="02020603050405020304" pitchFamily="18" charset="0"/>
                        </a:rPr>
                        <a:t>SP Marynarki Wojennej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czerwca 2023 r.</a:t>
                      </a:r>
                      <a:endParaRPr lang="pl-PL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0068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+mj-lt"/>
                          <a:cs typeface="Times New Roman" panose="02020603050405020304" pitchFamily="18" charset="0"/>
                        </a:rPr>
                        <a:t>SP Wojsk Lądowych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16 czerwca 2023 r.</a:t>
                      </a:r>
                      <a:endParaRPr lang="pl-PL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895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+mj-lt"/>
                          <a:cs typeface="Times New Roman" panose="02020603050405020304" pitchFamily="18" charset="0"/>
                        </a:rPr>
                        <a:t>SP SONDA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czerwca 2023 r.</a:t>
                      </a:r>
                      <a:endParaRPr lang="pl-PL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723427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+mj-lt"/>
                          <a:cs typeface="Times New Roman" panose="02020603050405020304" pitchFamily="18" charset="0"/>
                        </a:rPr>
                        <a:t>SP Sił Powietrznych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W grupach osobowych: </a:t>
                      </a:r>
                      <a:br>
                        <a:rPr lang="pl-PL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 EDYCJA -przeciwlotniczych zestawów rakietowych inżynieryjno-lotnicza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 grudnia 2022 r.</a:t>
                      </a:r>
                      <a:endParaRPr lang="pl-PL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98589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W grupach osobowych: radiotechniczna, bezzałogowych statków powietrznych i wskaz. celów </a:t>
                      </a:r>
                      <a:br>
                        <a:rPr lang="pl-PL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 maja 2023 r.</a:t>
                      </a:r>
                      <a:endParaRPr lang="pl-PL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W grupach osobowych: </a:t>
                      </a:r>
                      <a:br>
                        <a:rPr lang="pl-PL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II EDYCJA – ruch lotniczy, inżynieryjno-lotnicza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18 sierpnia 2023 r.</a:t>
                      </a:r>
                      <a:endParaRPr lang="pl-PL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7EB2748-6006-4C94-B285-895D09BF9DD0}"/>
              </a:ext>
            </a:extLst>
          </p:cNvPr>
          <p:cNvSpPr txBox="1"/>
          <p:nvPr/>
        </p:nvSpPr>
        <p:spPr>
          <a:xfrm>
            <a:off x="3048739" y="275489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800" b="1" i="0" u="none" strike="noStrike" kern="1200" cap="all" spc="100" normalizeH="0" baseline="0" noProof="0" dirty="0">
                <a:ln>
                  <a:noFill/>
                </a:ln>
                <a:solidFill>
                  <a:srgbClr val="1B1810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Harmonogram rekrutacji DO SZKÓŁ PODOFICERSKICH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6F70651-5813-4281-8B18-D991A4F3E639}"/>
              </a:ext>
            </a:extLst>
          </p:cNvPr>
          <p:cNvSpPr txBox="1"/>
          <p:nvPr/>
        </p:nvSpPr>
        <p:spPr>
          <a:xfrm>
            <a:off x="1272899" y="6396335"/>
            <a:ext cx="940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>
                <a:solidFill>
                  <a:srgbClr val="FF0000"/>
                </a:solidFill>
              </a:rPr>
              <a:t>Wykształcenie średnie (matura nie jest wymagana)!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E45EAA3-D83A-40D5-A0AB-57B07E0F6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" y="5044420"/>
            <a:ext cx="1055556" cy="105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008BD42E-3674-43BE-B699-53126861E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7" y="120698"/>
            <a:ext cx="1108898" cy="110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A22B1FB-3EE9-4B62-A4C0-E6FDA852C6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244" y="4971362"/>
            <a:ext cx="961337" cy="120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6E680AC-24C2-4E44-AE68-9147ECD0AB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860" y="177452"/>
            <a:ext cx="1173653" cy="115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222732" y="1808252"/>
            <a:ext cx="249662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7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6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68120" y="60246"/>
            <a:ext cx="12163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MIEJSC W POSZCZEGÓLNYCH SZKOŁACH PODOFICERSKICH W ROKU AKADEMICKIM 2023/2024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4935" y="453965"/>
          <a:ext cx="11784458" cy="5588572"/>
        </p:xfrm>
        <a:graphic>
          <a:graphicData uri="http://schemas.openxmlformats.org/drawingml/2006/table">
            <a:tbl>
              <a:tblPr/>
              <a:tblGrid>
                <a:gridCol w="151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8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8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8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98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92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296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453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Nazwa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szkoły podoficerskiej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Kod i nazwa korpusu osobowego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Kod i nazwa grupy osobowej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DYSPONENT LIMITU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DG RSZ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IWspSZ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DGW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ŻW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DO RSZ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DWOT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DKWOC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Ogółem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Szkoła Podoficerska Marynarki Wojennej </a:t>
                      </a:r>
                      <a:b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w Ustce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Marynarki Wojennej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techniczna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56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RAZEM w Szkole Podoficerskiej Marynarki Wojennej w Ustce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70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Szkoła Podoficerska SONDA </a:t>
                      </a:r>
                      <a:b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w Zegrzu 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Łączności i Informatyki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Eksploatacji systemów łączności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76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Eksploatacji systemów informatycznych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Techniczna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56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RAZEM w Szkole Podoficerskiej SONDA w Zegrzu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121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491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Szkoła Podoficerska Wojsk Lądowych </a:t>
                      </a:r>
                      <a:b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w Poznaniu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Kryptologii i Cyberbezpie- czeństwa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Kryptologii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41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Cyberbezpieczeństwa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3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Rozpoznania </a:t>
                      </a:r>
                      <a:b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i Walki Radioelektronicznej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Rozpoznania i zakłóceń elektronicznych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5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Medyczny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G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Pielęgniarstwa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6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H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Ratownictwa medycznego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77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52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Wychowawczy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Orkiestr i zespołów estradowych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256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RAZEM w Szkole Podoficerskiej Wojsk Lądowych w Poznaniu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91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113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03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Szkoła Podoficerska </a:t>
                      </a:r>
                      <a:b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Sił Powietrznych </a:t>
                      </a:r>
                      <a:b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l-PL" sz="1000" b="1" dirty="0">
                          <a:latin typeface="Arial"/>
                          <a:ea typeface="Calibri"/>
                          <a:cs typeface="Times New Roman"/>
                        </a:rPr>
                        <a:t>w Dęblinie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Sił Powietrznych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Ruchu lotniczego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5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G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Radiotechniczna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3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Bezzałogowych statków powietrznych i wskazywania celów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Arial"/>
                          <a:ea typeface="Calibri"/>
                          <a:cs typeface="Times New Roman"/>
                        </a:rPr>
                        <a:t>J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Arial"/>
                          <a:ea typeface="Calibri"/>
                          <a:cs typeface="Times New Roman"/>
                        </a:rPr>
                        <a:t>Inżynieryjno - lotnicza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315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317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5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Przeciwlotniczy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Arial"/>
                          <a:ea typeface="Calibri"/>
                          <a:cs typeface="Times New Roman"/>
                        </a:rPr>
                        <a:t>Przeciwlotniczych zestawów rakietowych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56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RAZEM w Szkole Podoficerskiej Sił Powietrznych w Dęblinie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460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Arial"/>
                          <a:ea typeface="Calibri"/>
                          <a:cs typeface="Times New Roman"/>
                        </a:rPr>
                        <a:t>468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32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alibri"/>
                          <a:cs typeface="Times New Roman"/>
                        </a:rPr>
                        <a:t>OGÓŁEM W SZKOŁACH PODOFICERSKICH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Arial"/>
                          <a:ea typeface="Calibri"/>
                          <a:cs typeface="Times New Roman"/>
                        </a:rPr>
                        <a:t>621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Arial"/>
                          <a:ea typeface="Calibri"/>
                          <a:cs typeface="Times New Roman"/>
                        </a:rPr>
                        <a:t>797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29" marR="20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2CF4E-DCA2-4EBC-A321-965C85467F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8565" y="73412"/>
            <a:ext cx="10058400" cy="831850"/>
          </a:xfrm>
        </p:spPr>
        <p:txBody>
          <a:bodyPr/>
          <a:lstStyle/>
          <a:p>
            <a:pPr algn="ctr"/>
            <a:r>
              <a:rPr lang="pl-PL" dirty="0"/>
              <a:t>Po ukończeniu Szkoły Podoficerskiej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48B3E9A-ED7E-4D37-8716-3B54CA46C2EB}"/>
              </a:ext>
            </a:extLst>
          </p:cNvPr>
          <p:cNvSpPr txBox="1"/>
          <p:nvPr/>
        </p:nvSpPr>
        <p:spPr>
          <a:xfrm>
            <a:off x="3951435" y="5062355"/>
            <a:ext cx="351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kapral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C1B647-9071-48B0-9DFD-ACF20B8DB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1821" y="1990181"/>
            <a:ext cx="3914217" cy="174437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647962" y="1952727"/>
            <a:ext cx="3534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UPOSAŻENIE: </a:t>
            </a:r>
            <a:br>
              <a:rPr lang="pl-PL" sz="3200" b="1" u="sng" dirty="0"/>
            </a:br>
            <a:r>
              <a:rPr lang="pl-PL" sz="3200" b="1" u="sng" dirty="0"/>
              <a:t>5160 zł</a:t>
            </a:r>
          </a:p>
        </p:txBody>
      </p:sp>
    </p:spTree>
    <p:extLst>
      <p:ext uri="{BB962C8B-B14F-4D97-AF65-F5344CB8AC3E}">
        <p14:creationId xmlns:p14="http://schemas.microsoft.com/office/powerpoint/2010/main" val="21634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ZOSTAŃ SZEREGOWYM ZAWODOWYM </a:t>
            </a:r>
          </a:p>
        </p:txBody>
      </p:sp>
      <p:pic>
        <p:nvPicPr>
          <p:cNvPr id="5" name="Symbol zastępczy obrazu 4" descr="295598576_426959469482837_949220994566569551_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3125" b="231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54113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Zestawienie limitu miejsc na szkolenie wojskowe kandydatów </a:t>
            </a:r>
            <a:b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 zawodowej służby wojskowej w korpusie szeregowych w 2023 r. przygotowujące do pełnienia służby wojskowej w określonych </a:t>
            </a:r>
            <a:b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korpusach osobowych (grupach osobowych)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6854" y="719138"/>
          <a:ext cx="11722813" cy="4569032"/>
        </p:xfrm>
        <a:graphic>
          <a:graphicData uri="http://schemas.openxmlformats.org/drawingml/2006/table">
            <a:tbl>
              <a:tblPr/>
              <a:tblGrid>
                <a:gridCol w="1885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8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67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Nazwa centrum szkolenia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Kod i nazwa korpusu osobowego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Kod i nazwa grupy osobowej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DYSPONENT LIMITU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DG RSZ</a:t>
                      </a:r>
                    </a:p>
                  </a:txBody>
                  <a:tcPr marL="5258" marR="5258" marT="525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IWspSZ</a:t>
                      </a:r>
                    </a:p>
                  </a:txBody>
                  <a:tcPr marL="5258" marR="5258" marT="525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DGW</a:t>
                      </a:r>
                    </a:p>
                  </a:txBody>
                  <a:tcPr marL="5258" marR="5258" marT="525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DKWS</a:t>
                      </a:r>
                    </a:p>
                  </a:txBody>
                  <a:tcPr marL="5258" marR="5258" marT="525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</a:txBody>
                  <a:tcPr marL="5258" marR="5258" marT="525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Centrum Szkolenia Łączności i Informatyki 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Łączności i informatyki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eksploatacji systemów łączności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 w </a:t>
                      </a:r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CSŁiI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 Zegrzu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Centrum Szkolenia Wojsk Lądowych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Wojsk Lądowych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pancerno - zmechanizowana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Rozpoznania i Walki Radioelektronicznej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rozpoznania ogólnego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 w CSWL w Poznaniu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Centrum Szkolenia Artylerii i Uzbrojenia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Wojsk Lądowych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rakietowa i artylerii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 w CSAiU w Toruniu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Centrum Szkolenia Wojsk Specjalnych 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Wojsk Specjalnych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lądowych działań specjalnych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wsparcia i zabezpieczenia działań specjalnych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 CSWS w Lublińcu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Centrum Szkolenia Logistyki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Logistyki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materiałowa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 W </a:t>
                      </a:r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CSLog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Centrum Szkolenia Sił Powietrznych 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Sił Powietrznych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radiotechniczna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Przeciwlotniczy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artylerii przeciwlotniczej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przeciwlotniczych zastawów rakietowych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 w CSSP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OGÓŁEM W CENTRACH SZKOLENIA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5258" marR="5258" marT="5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77402" y="5350783"/>
            <a:ext cx="11712540" cy="70788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pl-PL" sz="2000" b="1" i="0" u="none" strike="noStrike" cap="none" normalizeH="0" baseline="0" dirty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ymagane wykształcenie: ukończona szkoła podstawowa (8 klas), gimnazjum, zasadnicza szkoła zawodowa, branżowa szkoła I stopnia, szkoła zasadnicza lub szkoła zawodowa</a:t>
            </a:r>
            <a:endParaRPr kumimoji="0" lang="pl-PL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2CF4E-DCA2-4EBC-A321-965C85467F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8565" y="73412"/>
            <a:ext cx="10058400" cy="831850"/>
          </a:xfrm>
        </p:spPr>
        <p:txBody>
          <a:bodyPr/>
          <a:lstStyle/>
          <a:p>
            <a:pPr algn="ctr"/>
            <a:r>
              <a:rPr lang="pl-PL" dirty="0"/>
              <a:t>Po ukończeniu Centrum Szkolenia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48B3E9A-ED7E-4D37-8716-3B54CA46C2EB}"/>
              </a:ext>
            </a:extLst>
          </p:cNvPr>
          <p:cNvSpPr txBox="1"/>
          <p:nvPr/>
        </p:nvSpPr>
        <p:spPr>
          <a:xfrm>
            <a:off x="2060990" y="4928791"/>
            <a:ext cx="351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szeregowy</a:t>
            </a:r>
            <a:endParaRPr lang="pl-PL" b="1" dirty="0"/>
          </a:p>
        </p:txBody>
      </p:sp>
      <p:pic>
        <p:nvPicPr>
          <p:cNvPr id="60418" name="Picture 2" descr="Plik:Naramiennik Szeregowy.svg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72348" y="1971410"/>
            <a:ext cx="3924730" cy="1749065"/>
          </a:xfrm>
          <a:prstGeom prst="rect">
            <a:avLst/>
          </a:prstGeom>
          <a:noFill/>
        </p:spPr>
      </p:pic>
      <p:pic>
        <p:nvPicPr>
          <p:cNvPr id="60420" name="Picture 4" descr="Plik:Naramiennik Starszy Szeregowy.svg – Wikipedia, wolna encyk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66383" y="1981112"/>
            <a:ext cx="3926903" cy="1752381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48B3E9A-ED7E-4D37-8716-3B54CA46C2EB}"/>
              </a:ext>
            </a:extLst>
          </p:cNvPr>
          <p:cNvSpPr txBox="1"/>
          <p:nvPr/>
        </p:nvSpPr>
        <p:spPr>
          <a:xfrm>
            <a:off x="5644958" y="4957900"/>
            <a:ext cx="351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starszy szeregowy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1567136"/>
            <a:ext cx="3534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UPOSAŻENIE: </a:t>
            </a:r>
            <a:br>
              <a:rPr lang="pl-PL" sz="3200" b="1" u="sng" dirty="0"/>
            </a:br>
            <a:r>
              <a:rPr lang="pl-PL" sz="3200" b="1" u="sng" dirty="0"/>
              <a:t>4560 zł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18154" y="1554283"/>
            <a:ext cx="3534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UPOSAŻENIE: </a:t>
            </a:r>
            <a:r>
              <a:rPr lang="pl-PL" sz="3200" b="1" u="sng"/>
              <a:t/>
            </a:r>
            <a:br>
              <a:rPr lang="pl-PL" sz="3200" b="1" u="sng"/>
            </a:br>
            <a:r>
              <a:rPr lang="pl-PL" sz="3200" b="1" u="sng"/>
              <a:t>4630 </a:t>
            </a:r>
            <a:r>
              <a:rPr lang="pl-PL" sz="3200" b="1" u="sng" dirty="0"/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21634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1F3411-BB6D-445B-B6FF-2C2E834C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286603"/>
            <a:ext cx="11514338" cy="1450757"/>
          </a:xfrm>
        </p:spPr>
        <p:txBody>
          <a:bodyPr/>
          <a:lstStyle/>
          <a:p>
            <a:r>
              <a:rPr lang="pl-PL" dirty="0"/>
              <a:t>Jeśli zostaniesz żołnierzem zawodowym, zyskasz: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E005A00-C962-456F-87E9-FBF95E33BAD2}"/>
              </a:ext>
            </a:extLst>
          </p:cNvPr>
          <p:cNvSpPr/>
          <p:nvPr/>
        </p:nvSpPr>
        <p:spPr>
          <a:xfrm>
            <a:off x="198268" y="1737360"/>
            <a:ext cx="5824344" cy="1815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600" b="1" u="sng" dirty="0">
                <a:solidFill>
                  <a:srgbClr val="000000"/>
                </a:solidFill>
              </a:rPr>
              <a:t>FINANSE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wynagrodzenie podstawowe: w korpusie szeregowych – od 4560 zł, w korpusie podoficerów – od 5160 zł, w korpusie oficerów – od 6300 zł;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dodatki finansowe i świadczenia socjalne;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świadczenie motywacyjne;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trzynasta pensja i gwarancja zatrudnienia.</a:t>
            </a:r>
            <a:endParaRPr lang="pl-PL" sz="16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D1A94B8-3CD2-4403-9E10-34774077ACE6}"/>
              </a:ext>
            </a:extLst>
          </p:cNvPr>
          <p:cNvSpPr/>
          <p:nvPr/>
        </p:nvSpPr>
        <p:spPr>
          <a:xfrm>
            <a:off x="198268" y="3645729"/>
            <a:ext cx="5824344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u="sng" dirty="0">
                <a:solidFill>
                  <a:srgbClr val="000000"/>
                </a:solidFill>
              </a:rPr>
              <a:t>URLOPY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prawo do urlopów: wypoczynkowego, zdrowotnego, okolicznościowego, nagrodowego i przysługującemu honorowym dawcom krwi;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gratyfikacja urlopowa oraz dopłata do wypoczynku, prawo do bezpłatnego wypoczynku dzieci na koloniach i obozach.</a:t>
            </a:r>
            <a:endParaRPr lang="pl-PL" sz="16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E1EEFFD-ADE3-47B6-8D33-480306EEDDE3}"/>
              </a:ext>
            </a:extLst>
          </p:cNvPr>
          <p:cNvSpPr/>
          <p:nvPr/>
        </p:nvSpPr>
        <p:spPr>
          <a:xfrm>
            <a:off x="198268" y="5348242"/>
            <a:ext cx="5824344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600" b="1" u="sng" dirty="0">
                <a:solidFill>
                  <a:srgbClr val="000000"/>
                </a:solidFill>
              </a:rPr>
              <a:t>ZAKWATEROWANIE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gwarancja zakwaterowania;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wyższa odprawa mieszkaniowa dla żołnierzy odchodzących z armii. </a:t>
            </a:r>
            <a:endParaRPr lang="pl-PL" sz="1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8712873-E117-4E3E-BA99-1C7C91D30FC1}"/>
              </a:ext>
            </a:extLst>
          </p:cNvPr>
          <p:cNvSpPr/>
          <p:nvPr/>
        </p:nvSpPr>
        <p:spPr>
          <a:xfrm>
            <a:off x="6173532" y="1737360"/>
            <a:ext cx="5713668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u="sng" dirty="0">
                <a:solidFill>
                  <a:srgbClr val="000000"/>
                </a:solidFill>
              </a:rPr>
              <a:t>ZDROWIE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prawo do korzystania ze świadczeń opieki zdrowotnej poza kolejnością w placówkach wojskowych;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dopłaty do turnusów rehabilitacyjnych dla dzieci.</a:t>
            </a:r>
            <a:endParaRPr lang="pl-PL" sz="16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B1F55AA-12B4-4DE1-AAF3-7CBA19CC1B20}"/>
              </a:ext>
            </a:extLst>
          </p:cNvPr>
          <p:cNvSpPr/>
          <p:nvPr/>
        </p:nvSpPr>
        <p:spPr>
          <a:xfrm>
            <a:off x="6173532" y="2958280"/>
            <a:ext cx="5713668" cy="15696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600" b="1" u="sng" dirty="0">
                <a:solidFill>
                  <a:srgbClr val="000000"/>
                </a:solidFill>
              </a:rPr>
              <a:t>ROZWÓJ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możliwość udziału w kursach, szkoleniu i kształceniu na koszt armii;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możliwość awansu;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możliwość udziału w misjach zagranicznych i szkoleniach międzynarodowych.</a:t>
            </a:r>
            <a:endParaRPr lang="pl-PL" sz="16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AF8F18F-CE0D-4A95-809C-F18F7DA4980B}"/>
              </a:ext>
            </a:extLst>
          </p:cNvPr>
          <p:cNvSpPr/>
          <p:nvPr/>
        </p:nvSpPr>
        <p:spPr>
          <a:xfrm>
            <a:off x="6169390" y="4640864"/>
            <a:ext cx="5707750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u="sng" dirty="0">
                <a:solidFill>
                  <a:srgbClr val="000000"/>
                </a:solidFill>
              </a:rPr>
              <a:t>EMERYTURA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prawo do emerytury już po 25 latach służby;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możliwość rekonwersji - przed odejściem z armii możesz skorzystać np. z doradztwa zawodowego.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00000"/>
              </a:solidFill>
            </a:endParaRP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43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6808029-05CA-4A1E-98AB-BBEDAB441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64891"/>
              </p:ext>
            </p:extLst>
          </p:nvPr>
        </p:nvGraphicFramePr>
        <p:xfrm>
          <a:off x="698644" y="84696"/>
          <a:ext cx="10865827" cy="5957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9505">
                  <a:extLst>
                    <a:ext uri="{9D8B030D-6E8A-4147-A177-3AD203B41FA5}">
                      <a16:colId xmlns:a16="http://schemas.microsoft.com/office/drawing/2014/main" val="2717666758"/>
                    </a:ext>
                  </a:extLst>
                </a:gridCol>
                <a:gridCol w="2158496">
                  <a:extLst>
                    <a:ext uri="{9D8B030D-6E8A-4147-A177-3AD203B41FA5}">
                      <a16:colId xmlns:a16="http://schemas.microsoft.com/office/drawing/2014/main" val="2753950511"/>
                    </a:ext>
                  </a:extLst>
                </a:gridCol>
                <a:gridCol w="1618873">
                  <a:extLst>
                    <a:ext uri="{9D8B030D-6E8A-4147-A177-3AD203B41FA5}">
                      <a16:colId xmlns:a16="http://schemas.microsoft.com/office/drawing/2014/main" val="1673420088"/>
                    </a:ext>
                  </a:extLst>
                </a:gridCol>
                <a:gridCol w="2058953">
                  <a:extLst>
                    <a:ext uri="{9D8B030D-6E8A-4147-A177-3AD203B41FA5}">
                      <a16:colId xmlns:a16="http://schemas.microsoft.com/office/drawing/2014/main" val="1478436317"/>
                    </a:ext>
                  </a:extLst>
                </a:gridCol>
              </a:tblGrid>
              <a:tr h="3322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UPOSAŻENIE ZASADNICZE ŻOŁNIERZY ZAWODOWYCH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54492"/>
                  </a:ext>
                </a:extLst>
              </a:tr>
              <a:tr h="6532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>
                          <a:effectLst/>
                        </a:rPr>
                        <a:t>Stanowisko służbowe</a:t>
                      </a:r>
                      <a:endParaRPr lang="pl-PL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>
                          <a:effectLst/>
                        </a:rPr>
                        <a:t>Stopień etatowy</a:t>
                      </a:r>
                      <a:endParaRPr lang="pl-PL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>
                          <a:effectLst/>
                        </a:rPr>
                        <a:t>Grupa uposażenia</a:t>
                      </a:r>
                      <a:endParaRPr lang="pl-PL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Uposażenie zasadnicze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2797780"/>
                  </a:ext>
                </a:extLst>
              </a:tr>
              <a:tr h="332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0" u="none" strike="noStrike" dirty="0">
                          <a:effectLst/>
                        </a:rPr>
                        <a:t>porucznik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u="none" strike="noStrike">
                          <a:effectLst/>
                        </a:rPr>
                        <a:t>12A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u="none" strike="noStrike">
                          <a:effectLst/>
                        </a:rPr>
                        <a:t>6 460   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899029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u="none" strike="noStrike" dirty="0">
                          <a:effectLst/>
                        </a:rPr>
                        <a:t>12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u="none" strike="noStrike" dirty="0">
                          <a:effectLst/>
                        </a:rPr>
                        <a:t>6 420  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976403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dowódca plutonu - po szkole oficerskiej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podporucznik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11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6 300   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5774340"/>
                  </a:ext>
                </a:extLst>
              </a:tr>
              <a:tr h="33221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st. chorąży sztab.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10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6 250   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3413559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st. chorąży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9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6 100   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4431804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chorąży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8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5 980   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9038355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mł. chorąży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7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5 650   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8389356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st. sierżant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6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5 600   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52018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sierżant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5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5 540   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3304166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plutonowy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4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5 260   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2190358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st. kapral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3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5 220   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058656"/>
                  </a:ext>
                </a:extLst>
              </a:tr>
              <a:tr h="6532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dowódca drużyny - po szkole podoficerskiej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kapral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>
                          <a:effectLst/>
                        </a:rPr>
                        <a:t>2</a:t>
                      </a:r>
                      <a:endParaRPr lang="pl-PL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5 160   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6818470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st. szeregowy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1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4 630   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969647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po odbyciu służby przygotowawczej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szeregowy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>
                          <a:effectLst/>
                        </a:rPr>
                        <a:t>0</a:t>
                      </a:r>
                      <a:endParaRPr lang="pl-PL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4 560   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77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DOBROWOLNA ZASADNICZA SŁUŻBA WOJSKOWA</a:t>
            </a:r>
          </a:p>
        </p:txBody>
      </p:sp>
      <p:pic>
        <p:nvPicPr>
          <p:cNvPr id="7" name="Symbol zastępczy obrazu 6" descr="308411973_459592532878647_207247970690571592_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167" b="141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03280E45-14FB-49F6-95B9-E3F6D1C13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r="24649"/>
          <a:stretch/>
        </p:blipFill>
        <p:spPr>
          <a:xfrm>
            <a:off x="7172026" y="0"/>
            <a:ext cx="5019974" cy="632614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041279F-7244-4DBB-850A-21E7F11F1A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65089"/>
            <a:ext cx="4793942" cy="941778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Legia Akademicka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9B571E1-38F8-4F91-B356-4FCE5DF19B1E}"/>
              </a:ext>
            </a:extLst>
          </p:cNvPr>
          <p:cNvSpPr/>
          <p:nvPr/>
        </p:nvSpPr>
        <p:spPr>
          <a:xfrm>
            <a:off x="0" y="1053780"/>
            <a:ext cx="7467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YALBs0iGU_g 0"/>
              </a:rPr>
              <a:t>Legia Akademicka </a:t>
            </a:r>
            <a:r>
              <a:rPr lang="pl-PL" dirty="0">
                <a:solidFill>
                  <a:srgbClr val="000000"/>
                </a:solidFill>
                <a:latin typeface="YALBs0iGU_g 0"/>
              </a:rPr>
              <a:t>to program ochotniczego szkolenia studentów do którego mogą przystąpić studenci</a:t>
            </a:r>
          </a:p>
          <a:p>
            <a:r>
              <a:rPr lang="pl-PL" dirty="0">
                <a:solidFill>
                  <a:srgbClr val="000000"/>
                </a:solidFill>
                <a:latin typeface="YALBs0iGU_g 0"/>
              </a:rPr>
              <a:t>pobierający naukę w trybie dziennym jak i zaocznym na uczelniach publicznych i niepublicznych bez względu na rok studiów. Do programu mogą przystąpić zarówno mężczyźni jak i kobiety.</a:t>
            </a:r>
            <a:endParaRPr lang="pl-PL" dirty="0">
              <a:solidFill>
                <a:srgbClr val="000000"/>
              </a:solidFill>
              <a:effectLst/>
              <a:latin typeface="YALBs0iGU_g 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B42EE81-0FDC-4249-9F93-62FA518AF685}"/>
              </a:ext>
            </a:extLst>
          </p:cNvPr>
          <p:cNvSpPr/>
          <p:nvPr/>
        </p:nvSpPr>
        <p:spPr>
          <a:xfrm>
            <a:off x="-1" y="2484379"/>
            <a:ext cx="754601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Przystąpienie do programu następuje na pisemny wniosek ochotnika, który składa w uczelni uczestniczącej w programie Legia Akademicka.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502882-A9D7-4F5D-84F7-7E6DD092E244}"/>
              </a:ext>
            </a:extLst>
          </p:cNvPr>
          <p:cNvSpPr/>
          <p:nvPr/>
        </p:nvSpPr>
        <p:spPr>
          <a:xfrm>
            <a:off x="0" y="3081270"/>
            <a:ext cx="7386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</a:rPr>
              <a:t>Proces szkolenia składa się z dwóch części - teoretycznej oraz praktycznej.</a:t>
            </a:r>
          </a:p>
          <a:p>
            <a:r>
              <a:rPr lang="pl-PL" b="1" dirty="0"/>
              <a:t>Część teoretyczna -</a:t>
            </a:r>
            <a:r>
              <a:rPr lang="pl-PL" dirty="0"/>
              <a:t> odbywa się w formie wykładów i ćwiczeń na terenie uczelni oraz kończy się egzaminem. Ponadto student szkoli się samodzielnie</a:t>
            </a:r>
            <a:br>
              <a:rPr lang="pl-PL" dirty="0"/>
            </a:br>
            <a:r>
              <a:rPr lang="pl-PL" dirty="0"/>
              <a:t> w formie e-learningu.</a:t>
            </a:r>
          </a:p>
          <a:p>
            <a:r>
              <a:rPr lang="pl-PL" b="1" dirty="0"/>
              <a:t>Część praktyczna</a:t>
            </a:r>
            <a:r>
              <a:rPr lang="pl-PL" dirty="0"/>
              <a:t> - to krótkie szkolenie (3 tygodnie) w wybranej przez studenta jednostce wojskowej w warunkach skoszarowania w czasie wakacji bez zobowiązania na stałą służbę. Zgłosić się można na nią w okresie 2 lat od uzyskania zaświadczenia o ukończeniu części teoretycznej pod warunkiem posiadania statusu studenta.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6640978-BA5B-4F13-A3E5-D11E34354DEC}"/>
              </a:ext>
            </a:extLst>
          </p:cNvPr>
          <p:cNvSpPr/>
          <p:nvPr/>
        </p:nvSpPr>
        <p:spPr>
          <a:xfrm>
            <a:off x="0" y="5553490"/>
            <a:ext cx="754601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Po złożeniu przysięgi wojskowej na koniec modułu, </a:t>
            </a:r>
          </a:p>
          <a:p>
            <a:r>
              <a:rPr lang="pl-PL" dirty="0">
                <a:solidFill>
                  <a:srgbClr val="000000"/>
                </a:solidFill>
              </a:rPr>
              <a:t>możesz podejść do modułu podoficerskiego w trakcie tej samej przerwy letniej.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52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wsz-koszalin.pl/galeria/b26b7df3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530" y="1378391"/>
            <a:ext cx="7229582" cy="48212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6041279F-7244-4DBB-850A-21E7F11F1A4D}"/>
              </a:ext>
            </a:extLst>
          </p:cNvPr>
          <p:cNvSpPr txBox="1">
            <a:spLocks/>
          </p:cNvSpPr>
          <p:nvPr/>
        </p:nvSpPr>
        <p:spPr>
          <a:xfrm>
            <a:off x="1" y="65089"/>
            <a:ext cx="4793942" cy="941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Program stypendialny</a:t>
            </a:r>
          </a:p>
        </p:txBody>
      </p:sp>
      <p:sp>
        <p:nvSpPr>
          <p:cNvPr id="4" name="Prostokąt 3"/>
          <p:cNvSpPr/>
          <p:nvPr/>
        </p:nvSpPr>
        <p:spPr>
          <a:xfrm>
            <a:off x="184936" y="1032874"/>
            <a:ext cx="1120910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000" dirty="0"/>
              <a:t>Jeśli jesteś studentem uczelni cywilnej na kierunku zapewniającym  kwalifikacje przydatne wojsku, możesz starać się o stypendium: </a:t>
            </a:r>
            <a:r>
              <a:rPr lang="pl-PL" sz="2000" b="1" dirty="0"/>
              <a:t>2280 zł/m-c</a:t>
            </a:r>
            <a:r>
              <a:rPr lang="pl-PL" sz="2000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0962" y="18269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Aby otrzymać takie stypendium, musisz:</a:t>
            </a:r>
          </a:p>
          <a:p>
            <a:r>
              <a:rPr lang="pl-PL" sz="2400" dirty="0"/>
              <a:t>- złożyć do dnia </a:t>
            </a:r>
            <a:r>
              <a:rPr lang="pl-PL" sz="2400" b="1" dirty="0"/>
              <a:t>31 sierpnia</a:t>
            </a:r>
            <a:r>
              <a:rPr lang="pl-PL" sz="2400" dirty="0"/>
              <a:t> wniosek do WCR,</a:t>
            </a:r>
          </a:p>
          <a:p>
            <a:r>
              <a:rPr lang="pl-PL" sz="2400" dirty="0"/>
              <a:t>– podpisać umowę z </a:t>
            </a:r>
            <a:r>
              <a:rPr lang="pl-PL" sz="2400" dirty="0" err="1"/>
              <a:t>MON-em</a:t>
            </a:r>
            <a:r>
              <a:rPr lang="pl-PL" sz="2400" dirty="0"/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22605" y="3122255"/>
            <a:ext cx="6599435" cy="2185214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UWAGA!</a:t>
            </a:r>
            <a:r>
              <a:rPr lang="pl-PL" sz="2400" dirty="0"/>
              <a:t> </a:t>
            </a:r>
            <a:r>
              <a:rPr lang="pl-PL" b="1" dirty="0"/>
              <a:t>W umowie Zobowiązujesz się do:</a:t>
            </a:r>
          </a:p>
          <a:p>
            <a:r>
              <a:rPr lang="pl-PL" dirty="0"/>
              <a:t>- nieodpłatnego udziału w ćwiczeniach wojskowych oraz zajęciach Legii Akademickiej w trakcie studiów,</a:t>
            </a:r>
          </a:p>
          <a:p>
            <a:r>
              <a:rPr lang="pl-PL" dirty="0"/>
              <a:t>- ukończenia 28-dniowe szkolenia podstawowego przed rozpoczęciem drugiego roku nauki,</a:t>
            </a:r>
          </a:p>
          <a:p>
            <a:r>
              <a:rPr lang="pl-PL" dirty="0"/>
              <a:t>- ukończenia kursu oficerskiego i zdania egzaminu na oficera,</a:t>
            </a:r>
          </a:p>
          <a:p>
            <a:r>
              <a:rPr lang="pl-PL" dirty="0"/>
              <a:t>- pełnienia zawodowej służby wojskowej przez minimum 5 lat.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30951" y="-83287"/>
            <a:ext cx="4853126" cy="1449387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Chcesz wiedzieć więcej? </a:t>
            </a:r>
            <a:b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Skontaktuj się z nami!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83658" y="166639"/>
            <a:ext cx="6678202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Wojskowe Centrum Rekrutacji w Garwolinie</a:t>
            </a:r>
          </a:p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Ul. Kościuszki 28</a:t>
            </a:r>
          </a:p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08-400 Garwolin</a:t>
            </a:r>
          </a:p>
        </p:txBody>
      </p:sp>
      <p:graphicFrame>
        <p:nvGraphicFramePr>
          <p:cNvPr id="9" name="Diagram 8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2021316278"/>
              </p:ext>
            </p:extLst>
          </p:nvPr>
        </p:nvGraphicFramePr>
        <p:xfrm>
          <a:off x="5003515" y="1412682"/>
          <a:ext cx="7167937" cy="253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9379926" y="5429120"/>
            <a:ext cx="251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Szef Wydziału Rekrutacji</a:t>
            </a:r>
            <a:br>
              <a:rPr lang="pl-PL" b="1" dirty="0"/>
            </a:br>
            <a:r>
              <a:rPr lang="pl-PL" b="1" dirty="0"/>
              <a:t>mjr Sylwester KULIK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79121F5-DECD-4FF1-82EB-72496DBE59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2" y="1366100"/>
            <a:ext cx="8517277" cy="49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55710C45-F4CE-4DFB-B94F-1E86BFBAB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560"/>
            <a:ext cx="4181383" cy="466608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942" y="725142"/>
            <a:ext cx="9940834" cy="711773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+mn-lt"/>
              </a:rPr>
              <a:t>Dobrowolna Zasadnicza Służba Wojskowa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AA5ED32-E683-44EF-9C4F-51CC52E6EB4F}"/>
              </a:ext>
            </a:extLst>
          </p:cNvPr>
          <p:cNvSpPr/>
          <p:nvPr/>
        </p:nvSpPr>
        <p:spPr>
          <a:xfrm>
            <a:off x="2272683" y="1731560"/>
            <a:ext cx="976094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YALBs8MALBg 0"/>
              </a:rPr>
              <a:t>Jeśli nie pełniłeś służby wojskowej, możesz odbyć przeszkolenie wojskowe i w przyszłości zasilić rezerwy albo wstąpić do armii zawodowej.</a:t>
            </a:r>
          </a:p>
          <a:p>
            <a:r>
              <a:rPr lang="pl-PL" dirty="0"/>
              <a:t>Jako żołnierz dobrowolnej zasadniczej służby wojskowej zyskasz: wynagrodzenie na poziomie żołnierzy zawodowych do 4560 zł, pierwszeństwo w naborze do zawodowej służby wojskowej, pierwszeństwo zatrudnienia w administracji publicznej, po spełnieniu wymagań określonych dla danego stanowiska, czas odbywania DZSW wliczany jest do okresu odbywania służby wojskowej albo okresu zatrudnienia.</a:t>
            </a:r>
          </a:p>
          <a:p>
            <a:endParaRPr lang="pl-PL" dirty="0">
              <a:solidFill>
                <a:srgbClr val="000000"/>
              </a:solidFill>
              <a:effectLst/>
              <a:latin typeface="YALBs8MALBg 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68E124C-E5A6-4EDE-B3E4-2B8B8D0CF995}"/>
              </a:ext>
            </a:extLst>
          </p:cNvPr>
          <p:cNvSpPr/>
          <p:nvPr/>
        </p:nvSpPr>
        <p:spPr>
          <a:xfrm>
            <a:off x="2920752" y="4686215"/>
            <a:ext cx="911288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UWAGA! Absolwenci certyfikowanych wojskowych klas mundurowych oraz oddziałów przygotowania wojskowego mają możliwość odbycia skróconej dobrowolnej zasadniczej służby wojskowej.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C304FA5-8E5C-429E-ADE4-3C91D636A354}"/>
              </a:ext>
            </a:extLst>
          </p:cNvPr>
          <p:cNvSpPr/>
          <p:nvPr/>
        </p:nvSpPr>
        <p:spPr>
          <a:xfrm>
            <a:off x="3888419" y="5618651"/>
            <a:ext cx="81452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Dobrowolną zasadniczą służbę wojskową można przerwać w dowolnym momencie.</a:t>
            </a:r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B57FDE9-1FE3-49A2-A5E3-7805C54340DD}"/>
              </a:ext>
            </a:extLst>
          </p:cNvPr>
          <p:cNvSpPr/>
          <p:nvPr/>
        </p:nvSpPr>
        <p:spPr>
          <a:xfrm>
            <a:off x="2580558" y="3762885"/>
            <a:ext cx="945307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Wejdź na portal rekrutacyjny </a:t>
            </a:r>
            <a:r>
              <a:rPr lang="pl-PL" b="1" dirty="0">
                <a:solidFill>
                  <a:srgbClr val="000000"/>
                </a:solidFill>
              </a:rPr>
              <a:t>zostanzołnierzem.pl </a:t>
            </a:r>
            <a:r>
              <a:rPr lang="pl-PL" dirty="0">
                <a:solidFill>
                  <a:srgbClr val="000000"/>
                </a:solidFill>
              </a:rPr>
              <a:t>i podaj niezbędne dane. Wniosek o powołanie możesz też złożyć podczas kwalifikacji wojskowej oraz w dowolnym Wojskowym Centrum Rekrutacji w całej Polsce.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26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942" y="725142"/>
            <a:ext cx="9940834" cy="711773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+mn-lt"/>
              </a:rPr>
              <a:t>Dobrowolna Zasadnicza Służba Wojskowa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6B69DD0-D5BC-4CDE-BBB3-608C5EB69D0A}"/>
              </a:ext>
            </a:extLst>
          </p:cNvPr>
          <p:cNvSpPr/>
          <p:nvPr/>
        </p:nvSpPr>
        <p:spPr>
          <a:xfrm>
            <a:off x="275208" y="1684556"/>
            <a:ext cx="116415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+mj-lt"/>
              </a:rPr>
              <a:t>Dobrowolna zasadnicza służba wojskowa składa się z dwóch etapów: </a:t>
            </a:r>
            <a:endParaRPr lang="pl-PL" dirty="0">
              <a:solidFill>
                <a:srgbClr val="000000"/>
              </a:solidFill>
              <a:latin typeface="+mj-lt"/>
            </a:endParaRPr>
          </a:p>
          <a:p>
            <a:r>
              <a:rPr lang="pl-PL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pl-PL" b="1" dirty="0">
                <a:solidFill>
                  <a:srgbClr val="000000"/>
                </a:solidFill>
                <a:latin typeface="+mj-lt"/>
              </a:rPr>
              <a:t>szkolenie podstawowe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 – 28-dniowe. UWAGA! Jeśli składałeś już przysięgę wojskową, ten etap Cię nie dotyczy.</a:t>
            </a:r>
          </a:p>
          <a:p>
            <a:r>
              <a:rPr lang="pl-PL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pl-PL" b="1" dirty="0">
                <a:solidFill>
                  <a:srgbClr val="000000"/>
                </a:solidFill>
                <a:latin typeface="+mj-lt"/>
              </a:rPr>
              <a:t>szkolenie specjalistyczne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 połączone z wykonywaniem obowiązków na stanowisku służbowym w jednostce wojskowej – trwające do 11 miesięcy.</a:t>
            </a:r>
            <a:endParaRPr lang="pl-PL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F5CCD63-155D-4F7C-9BFF-C299F3B006A0}"/>
              </a:ext>
            </a:extLst>
          </p:cNvPr>
          <p:cNvSpPr/>
          <p:nvPr/>
        </p:nvSpPr>
        <p:spPr>
          <a:xfrm>
            <a:off x="275208" y="3069551"/>
            <a:ext cx="704887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+mj-lt"/>
              </a:rPr>
              <a:t>Po szkoleniu: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pl-PL" dirty="0">
                <a:solidFill>
                  <a:srgbClr val="000000"/>
                </a:solidFill>
                <a:latin typeface="+mj-lt"/>
              </a:rPr>
              <a:t>– Jeśli przejdziesz wyłącznie 28-dniowe szkolenie podstawowe, możesz wstąpić do WOT-u lub po złożeniu wniosku pełnić służbę w rezerwie aktywnej. W przypadku braku wniosku zostaniesz przeniesiony do rezerwy pasywnej. UWAGA! W terminie 3 lat od dnia przeniesienia do rezerwy możesz złożyć wniosek o powołanie do DZSW, by kontynuować szkolenie. </a:t>
            </a:r>
          </a:p>
          <a:p>
            <a:r>
              <a:rPr lang="pl-PL" dirty="0">
                <a:solidFill>
                  <a:srgbClr val="000000"/>
                </a:solidFill>
                <a:latin typeface="+mj-lt"/>
              </a:rPr>
              <a:t>– Jeśli przejdziesz pełny cykl szkolenia, możesz dodatkowo ubiegać się o powołanie do zawodowej służby wojskowej. </a:t>
            </a:r>
            <a:r>
              <a:rPr lang="pl-PL" b="1" dirty="0">
                <a:solidFill>
                  <a:srgbClr val="000000"/>
                </a:solidFill>
                <a:latin typeface="+mj-lt"/>
              </a:rPr>
              <a:t>UWAGA! Po dobrowolnej zasadniczej służbie wojskowej masz pierwszeństwo w naborze do służby zawodowej.</a:t>
            </a:r>
            <a:endParaRPr lang="pl-PL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E99EC01-F347-40D9-9E5B-392D76ABC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7"/>
          <a:stretch/>
        </p:blipFill>
        <p:spPr>
          <a:xfrm>
            <a:off x="7388524" y="2608253"/>
            <a:ext cx="4528268" cy="3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KU\Downloads\FdHfXajagAARGNC.jpg"/>
          <p:cNvPicPr>
            <a:picLocks noChangeAspect="1" noChangeArrowheads="1"/>
          </p:cNvPicPr>
          <p:nvPr/>
        </p:nvPicPr>
        <p:blipFill>
          <a:blip r:embed="rId3" cstate="print"/>
          <a:srcRect t="4808" b="4615"/>
          <a:stretch>
            <a:fillRect/>
          </a:stretch>
        </p:blipFill>
        <p:spPr bwMode="auto">
          <a:xfrm>
            <a:off x="472612" y="195206"/>
            <a:ext cx="11239928" cy="6000108"/>
          </a:xfrm>
          <a:prstGeom prst="rect">
            <a:avLst/>
          </a:prstGeom>
          <a:ln>
            <a:noFill/>
          </a:ln>
          <a:effectLst>
            <a:outerShdw blurRad="381000" dist="165100" dir="3600000" algn="tl" rotWithShape="0">
              <a:srgbClr val="333333">
                <a:alpha val="5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866189" cy="58921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Terytorialna Służba Wojskowa</a:t>
            </a:r>
            <a:endParaRPr lang="pl-PL" sz="4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46580" y="1076894"/>
            <a:ext cx="11753636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l-PL" sz="2400" dirty="0"/>
              <a:t>Terytorialna służba wojskowa (TSW) jest to </a:t>
            </a:r>
            <a:r>
              <a:rPr lang="pl-PL" sz="2400" b="1" dirty="0"/>
              <a:t>rodzaj czynnej służby wojskowej</a:t>
            </a:r>
            <a:r>
              <a:rPr lang="pl-PL" sz="2400" dirty="0"/>
              <a:t>, pełnionej </a:t>
            </a:r>
            <a:br>
              <a:rPr lang="pl-PL" sz="2400" dirty="0"/>
            </a:br>
            <a:r>
              <a:rPr lang="pl-PL" sz="2400" dirty="0"/>
              <a:t>w jednostkach wojskowych i związkach organizacyjnych WOT oraz w Dowództwie OT. Odbywana jest w </a:t>
            </a:r>
            <a:r>
              <a:rPr lang="pl-PL" sz="2400" b="1" dirty="0"/>
              <a:t>formie służby rotacyjnej i dyspozycyjnej</a:t>
            </a:r>
            <a:r>
              <a:rPr lang="pl-PL" sz="2400" dirty="0"/>
              <a:t>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7066100"/>
              </p:ext>
            </p:extLst>
          </p:nvPr>
        </p:nvGraphicFramePr>
        <p:xfrm>
          <a:off x="86150" y="2312564"/>
          <a:ext cx="3964431" cy="381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trzałka w dół 12"/>
          <p:cNvSpPr/>
          <p:nvPr/>
        </p:nvSpPr>
        <p:spPr>
          <a:xfrm rot="17618533">
            <a:off x="7708756" y="5206493"/>
            <a:ext cx="290924" cy="109323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bjaśnienie ze strzałką w dół 13"/>
          <p:cNvSpPr/>
          <p:nvPr/>
        </p:nvSpPr>
        <p:spPr>
          <a:xfrm>
            <a:off x="5416984" y="4134121"/>
            <a:ext cx="2879689" cy="547189"/>
          </a:xfrm>
          <a:prstGeom prst="downArrowCallout">
            <a:avLst>
              <a:gd name="adj1" fmla="val 19228"/>
              <a:gd name="adj2" fmla="val 19228"/>
              <a:gd name="adj3" fmla="val 23076"/>
              <a:gd name="adj4" fmla="val 64977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OSOBA BEZ PRZESZKOLENIA</a:t>
            </a:r>
          </a:p>
        </p:txBody>
      </p:sp>
      <p:sp>
        <p:nvSpPr>
          <p:cNvPr id="15" name="Objaśnienie ze strzałką w dół 14"/>
          <p:cNvSpPr/>
          <p:nvPr/>
        </p:nvSpPr>
        <p:spPr>
          <a:xfrm>
            <a:off x="8503664" y="4134121"/>
            <a:ext cx="2684456" cy="547189"/>
          </a:xfrm>
          <a:prstGeom prst="downArrowCallout">
            <a:avLst>
              <a:gd name="adj1" fmla="val 19228"/>
              <a:gd name="adj2" fmla="val 22114"/>
              <a:gd name="adj3" fmla="val 25000"/>
              <a:gd name="adj4" fmla="val 64977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ŻOŁNIERZ REZERWY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5879036" y="5383129"/>
            <a:ext cx="2501023" cy="34398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PRZYSIĘGA WOJSKOWA</a:t>
            </a:r>
          </a:p>
        </p:txBody>
      </p:sp>
      <p:sp>
        <p:nvSpPr>
          <p:cNvPr id="17" name="Strzałka w dół 16"/>
          <p:cNvSpPr/>
          <p:nvPr/>
        </p:nvSpPr>
        <p:spPr>
          <a:xfrm rot="150639">
            <a:off x="9604311" y="4930419"/>
            <a:ext cx="356536" cy="7023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bjaśnienie ze strzałką w dół 17"/>
          <p:cNvSpPr/>
          <p:nvPr/>
        </p:nvSpPr>
        <p:spPr>
          <a:xfrm>
            <a:off x="5416983" y="4690696"/>
            <a:ext cx="2879689" cy="671717"/>
          </a:xfrm>
          <a:prstGeom prst="down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16 DNI SZKOLENIA PODSTAWOWEGO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503664" y="4681310"/>
            <a:ext cx="2684456" cy="4274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8 DNI SZKOLENIA WYRÓWNAWCZEGO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8380059" y="5640495"/>
            <a:ext cx="3541778" cy="66643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SZKOLENIA ROTACYJNE</a:t>
            </a:r>
          </a:p>
          <a:p>
            <a:pPr algn="ctr"/>
            <a:r>
              <a:rPr lang="pl-PL" dirty="0">
                <a:solidFill>
                  <a:schemeClr val="tx2"/>
                </a:solidFill>
              </a:rPr>
              <a:t>(2 dni co miesiąc)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10001413"/>
              </p:ext>
            </p:extLst>
          </p:nvPr>
        </p:nvGraphicFramePr>
        <p:xfrm>
          <a:off x="4163627" y="2333672"/>
          <a:ext cx="7847860" cy="173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0" name="Picture 2" descr="Logotypy | Teczka prasowa | Biuro prasowe Dowództwa Wojsk Obrony  Terytorialnej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71384" y="102743"/>
            <a:ext cx="996006" cy="893852"/>
          </a:xfrm>
          <a:prstGeom prst="rect">
            <a:avLst/>
          </a:prstGeom>
          <a:noFill/>
        </p:spPr>
      </p:pic>
      <p:pic>
        <p:nvPicPr>
          <p:cNvPr id="7172" name="Picture 4" descr="Wojska Obrony Terytorialnej – Wikipedia, wolna encyklopedi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680" y="144302"/>
            <a:ext cx="635534" cy="89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0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ZOSTAŃ OFICEREM</a:t>
            </a:r>
          </a:p>
        </p:txBody>
      </p:sp>
      <p:pic>
        <p:nvPicPr>
          <p:cNvPr id="13" name="Symbol zastępczy obrazu 12" descr="b1_1sbzJT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9732" b="197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0228777"/>
              </p:ext>
            </p:extLst>
          </p:nvPr>
        </p:nvGraphicFramePr>
        <p:xfrm>
          <a:off x="1181529" y="1863307"/>
          <a:ext cx="10007028" cy="413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524002" y="293719"/>
            <a:ext cx="9143999" cy="1415772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8000"/>
                  <a:lumMod val="64000"/>
                  <a:lumOff val="36000"/>
                </a:schemeClr>
              </a:gs>
              <a:gs pos="35000">
                <a:schemeClr val="dk1">
                  <a:tint val="37000"/>
                  <a:satMod val="300000"/>
                  <a:alpha val="48000"/>
                  <a:lumMod val="81000"/>
                  <a:lumOff val="19000"/>
                </a:schemeClr>
              </a:gs>
              <a:gs pos="100000">
                <a:schemeClr val="dk1">
                  <a:tint val="15000"/>
                  <a:satMod val="35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SZKOŁY OFICERSKIE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</a:rPr>
              <a:t>STUDIA STACJONARNE W AKADEMIACH WOJSKOWYCH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Absolwenci szkół średnich posiadający świadectwo dojrzałości mogą rozpocząć naukę na jednej z następujących uczelni wojskowych: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607643" y="5209642"/>
            <a:ext cx="65931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</a:rPr>
              <a:t>Termin składania dokumentów do 31 maja </a:t>
            </a:r>
          </a:p>
        </p:txBody>
      </p:sp>
      <p:sp>
        <p:nvSpPr>
          <p:cNvPr id="7" name="Prostokąt 6"/>
          <p:cNvSpPr/>
          <p:nvPr/>
        </p:nvSpPr>
        <p:spPr>
          <a:xfrm>
            <a:off x="8896063" y="5209642"/>
            <a:ext cx="21016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</a:rPr>
              <a:t>do 31 marca</a:t>
            </a:r>
            <a:endParaRPr lang="pl-PL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Niestandardowy 3">
      <a:dk1>
        <a:srgbClr val="1B1810"/>
      </a:dk1>
      <a:lt1>
        <a:sysClr val="window" lastClr="FFFFFF"/>
      </a:lt1>
      <a:dk2>
        <a:srgbClr val="660033"/>
      </a:dk2>
      <a:lt2>
        <a:srgbClr val="E3DED1"/>
      </a:lt2>
      <a:accent1>
        <a:srgbClr val="054C53"/>
      </a:accent1>
      <a:accent2>
        <a:srgbClr val="6B9F25"/>
      </a:accent2>
      <a:accent3>
        <a:srgbClr val="274220"/>
      </a:accent3>
      <a:accent4>
        <a:srgbClr val="14425D"/>
      </a:accent4>
      <a:accent5>
        <a:srgbClr val="433C29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b="1" u="sng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417b2fb-54a7-4fbc-b023-b6b37b7a623f" origin="userSelected">
  <element uid="d7220eed-17a6-431d-810c-83a0ddfed893" value=""/>
</sisl>
</file>

<file path=customXml/itemProps1.xml><?xml version="1.0" encoding="utf-8"?>
<ds:datastoreItem xmlns:ds="http://schemas.openxmlformats.org/officeDocument/2006/customXml" ds:itemID="{B7A5E4E6-2267-4A3F-9064-D7FA7206143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4575</TotalTime>
  <Words>2810</Words>
  <Application>Microsoft Office PowerPoint</Application>
  <PresentationFormat>Panoramiczny</PresentationFormat>
  <Paragraphs>674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YALBs0iGU_g 0</vt:lpstr>
      <vt:lpstr>YALBs8MALBg 0</vt:lpstr>
      <vt:lpstr>Retrospekcja</vt:lpstr>
      <vt:lpstr> Możliwości kształcenia  absolwentów szkół średnich w wojsku</vt:lpstr>
      <vt:lpstr>Rodzaje czynnej służby wojskowej :</vt:lpstr>
      <vt:lpstr>DOBROWOLNA ZASADNICZA SŁUŻBA WOJSKOWA</vt:lpstr>
      <vt:lpstr>Dobrowolna Zasadnicza Służba Wojskowa</vt:lpstr>
      <vt:lpstr>Dobrowolna Zasadnicza Służba Wojskowa</vt:lpstr>
      <vt:lpstr>Prezentacja programu PowerPoint</vt:lpstr>
      <vt:lpstr> Terytorialna Służba Wojskowa</vt:lpstr>
      <vt:lpstr>ZOSTAŃ OFICEREM</vt:lpstr>
      <vt:lpstr>Prezentacja programu PowerPoint</vt:lpstr>
      <vt:lpstr>Na studia wojskowe może być przyjęta osoba, która: </vt:lpstr>
      <vt:lpstr>Prezentacja programu PowerPoint</vt:lpstr>
      <vt:lpstr>Etapy rekrutacji na studia wojskowe:</vt:lpstr>
      <vt:lpstr>Prezentacja programu PowerPoint</vt:lpstr>
      <vt:lpstr>Badania dla kandydatów na żołnierzy zawodowych</vt:lpstr>
      <vt:lpstr>Prezentacja programu PowerPoint</vt:lpstr>
      <vt:lpstr>Prezentacja programu PowerPoint</vt:lpstr>
      <vt:lpstr>Prezentacja programu PowerPoint</vt:lpstr>
      <vt:lpstr>Prezentacja programu PowerPoint</vt:lpstr>
      <vt:lpstr>Po ukończeniu Akademii Wojskowej</vt:lpstr>
      <vt:lpstr>ZOSTAŃ PODOFICEREM</vt:lpstr>
      <vt:lpstr>Prezentacja programu PowerPoint</vt:lpstr>
      <vt:lpstr>Prezentacja programu PowerPoint</vt:lpstr>
      <vt:lpstr>Prezentacja programu PowerPoint</vt:lpstr>
      <vt:lpstr>Po ukończeniu Szkoły Podoficerskiej</vt:lpstr>
      <vt:lpstr>ZOSTAŃ SZEREGOWYM ZAWODOWYM </vt:lpstr>
      <vt:lpstr>Prezentacja programu PowerPoint</vt:lpstr>
      <vt:lpstr>Po ukończeniu Centrum Szkolenia</vt:lpstr>
      <vt:lpstr>Jeśli zostaniesz żołnierzem zawodowym, zyskasz:</vt:lpstr>
      <vt:lpstr>Prezentacja programu PowerPoint</vt:lpstr>
      <vt:lpstr>Legia Akademicka</vt:lpstr>
      <vt:lpstr>Prezentacja programu PowerPoint</vt:lpstr>
      <vt:lpstr>Chcesz wiedzieć więcej?  Skontaktuj się z nami!</vt:lpstr>
    </vt:vector>
  </TitlesOfParts>
  <Company>Resort Obrony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Możliwości kształcenia absolwentów szkół średnich w wojsku</dc:title>
  <dc:creator>Pietrzak Piotr</dc:creator>
  <cp:lastModifiedBy>Ferdyn Andrzej</cp:lastModifiedBy>
  <cp:revision>136</cp:revision>
  <cp:lastPrinted>2022-03-14T12:54:59Z</cp:lastPrinted>
  <dcterms:created xsi:type="dcterms:W3CDTF">2020-11-25T12:40:28Z</dcterms:created>
  <dcterms:modified xsi:type="dcterms:W3CDTF">2022-10-07T08:19:15Z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180b9ce2-7029-47a5-95f0-5fea8b12e4c3</vt:lpwstr>
  </property>
  <property fmtid="{D5CDD505-2E9C-101B-9397-08002B2CF9AE}" pid="3" name="bjClsUserRVM">
    <vt:lpwstr>[]</vt:lpwstr>
  </property>
  <property fmtid="{D5CDD505-2E9C-101B-9397-08002B2CF9AE}" pid="4" name="bjSaver">
    <vt:lpwstr>iNSgpNfeN4y26MZSECzb6FunHfFqA9t2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policy="8417b2fb-54a7-4fbc-b023-b6b37b7a623f" origin="userSelected" xmlns="http://www.boldonj</vt:lpwstr>
  </property>
  <property fmtid="{D5CDD505-2E9C-101B-9397-08002B2CF9AE}" pid="6" name="bjDocumentLabelXML-0">
    <vt:lpwstr>ames.com/2008/01/sie/internal/label"&gt;&lt;element uid="d7220eed-17a6-431d-810c-83a0ddfed893" value="" /&gt;&lt;/sisl&gt;</vt:lpwstr>
  </property>
  <property fmtid="{D5CDD505-2E9C-101B-9397-08002B2CF9AE}" pid="7" name="bjDocumentSecurityLabel">
    <vt:lpwstr>[d7220eed-17a6-431d-810c-83a0ddfed893]</vt:lpwstr>
  </property>
  <property fmtid="{D5CDD505-2E9C-101B-9397-08002B2CF9AE}" pid="8" name="bjPortionMark">
    <vt:lpwstr>[JAW]</vt:lpwstr>
  </property>
</Properties>
</file>