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9" r:id="rId10"/>
    <p:sldId id="264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Klepnutím lze upravit styly předlohy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Třetí úroveň</a:t>
            </a:r>
          </a:p>
          <a:p>
            <a:pPr lvl="3"/>
            <a:r>
              <a:rPr lang="sk-SK" noProof="0" smtClean="0"/>
              <a:t>Čtvrtá úroveň</a:t>
            </a:r>
          </a:p>
          <a:p>
            <a:pPr lvl="4"/>
            <a:r>
              <a:rPr lang="sk-SK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A2149DD-0A9C-460E-978E-BF342AB308FF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95735-331F-4D45-9D67-DA750755FE92}" type="slidenum">
              <a:rPr lang="sk-SK"/>
              <a:pPr/>
              <a:t>1</a:t>
            </a:fld>
            <a:endParaRPr lang="sk-SK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7FA05-9538-4CF3-ABEE-52F808AB1E63}" type="slidenum">
              <a:rPr lang="sk-SK"/>
              <a:pPr/>
              <a:t>9</a:t>
            </a:fld>
            <a:endParaRPr lang="sk-SK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96953-D4D4-44D9-86BA-2D0F5A6410B4}" type="slidenum">
              <a:rPr lang="sk-SK"/>
              <a:pPr/>
              <a:t>10</a:t>
            </a:fld>
            <a:endParaRPr lang="sk-SK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74594415 w 8042"/>
              <a:gd name="T1" fmla="*/ 61003910 h 10000"/>
              <a:gd name="T2" fmla="*/ 179471940 w 8042"/>
              <a:gd name="T3" fmla="*/ 60271832 h 10000"/>
              <a:gd name="T4" fmla="*/ 180284861 w 8042"/>
              <a:gd name="T5" fmla="*/ 59905832 h 10000"/>
              <a:gd name="T6" fmla="*/ 242126018 w 8042"/>
              <a:gd name="T7" fmla="*/ 32088033 h 10000"/>
              <a:gd name="T8" fmla="*/ 242126018 w 8042"/>
              <a:gd name="T9" fmla="*/ 28799969 h 10000"/>
              <a:gd name="T10" fmla="*/ 180284861 w 8042"/>
              <a:gd name="T11" fmla="*/ 1348170 h 10000"/>
              <a:gd name="T12" fmla="*/ 179471940 w 8042"/>
              <a:gd name="T13" fmla="*/ 976078 h 10000"/>
              <a:gd name="T14" fmla="*/ 174594415 w 8042"/>
              <a:gd name="T15" fmla="*/ 250092 h 10000"/>
              <a:gd name="T16" fmla="*/ 541889 w 8042"/>
              <a:gd name="T17" fmla="*/ 0 h 10000"/>
              <a:gd name="T18" fmla="*/ 0 w 8042"/>
              <a:gd name="T19" fmla="*/ 60949002 h 10000"/>
              <a:gd name="T20" fmla="*/ 174594415 w 8042"/>
              <a:gd name="T21" fmla="*/ 6100391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FC919AB7-6BFF-495F-A843-28803F5176E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FED8803-B493-44E3-ABAB-9E6E2DB3D5F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D8B1A1B6-4399-4042-8222-3B67EEF8E2E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B296AF5-2B07-4530-9D71-29FEF867286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0AE7473-9DCB-40F4-AD61-512DCDC1E3B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669BE66-746C-4A38-AD21-ED15288F8E2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431F9-73BC-4A20-9042-48BF55644BD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8721-5D18-4C0E-BB73-206239AC6F4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A256-0A14-43F0-A898-869EEE3D8F9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68E116D-4CF2-4678-BEAE-C8A5E25CF44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6F37-735E-4522-BBF5-494D4E5017A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F8023-FE1F-4E76-9C02-FE172980C2A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F9962-D04C-4B0F-A78C-754745C1726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94AD-F095-48FE-AB45-8957D79E892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DFC08-D54E-4517-B65F-EB139ECC0EF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33511534 w 7908"/>
              <a:gd name="T1" fmla="*/ 12113514 h 10000"/>
              <a:gd name="T2" fmla="*/ 194150002 w 7908"/>
              <a:gd name="T3" fmla="*/ 485140 h 10000"/>
              <a:gd name="T4" fmla="*/ 193293730 w 7908"/>
              <a:gd name="T5" fmla="*/ 242570 h 10000"/>
              <a:gd name="T6" fmla="*/ 190842796 w 7908"/>
              <a:gd name="T7" fmla="*/ 0 h 10000"/>
              <a:gd name="T8" fmla="*/ 175251704 w 7908"/>
              <a:gd name="T9" fmla="*/ 0 h 10000"/>
              <a:gd name="T10" fmla="*/ 0 w 7908"/>
              <a:gd name="T11" fmla="*/ 160020 h 10000"/>
              <a:gd name="T12" fmla="*/ 0 w 7908"/>
              <a:gd name="T13" fmla="*/ 25806400 h 10000"/>
              <a:gd name="T14" fmla="*/ 175251704 w 7908"/>
              <a:gd name="T15" fmla="*/ 25682550 h 10000"/>
              <a:gd name="T16" fmla="*/ 190842796 w 7908"/>
              <a:gd name="T17" fmla="*/ 25682550 h 10000"/>
              <a:gd name="T18" fmla="*/ 193293730 w 7908"/>
              <a:gd name="T19" fmla="*/ 25442520 h 10000"/>
              <a:gd name="T20" fmla="*/ 194150002 w 7908"/>
              <a:gd name="T21" fmla="*/ 25197359 h 10000"/>
              <a:gd name="T22" fmla="*/ 233511534 w 7908"/>
              <a:gd name="T23" fmla="*/ 13568985 h 10000"/>
              <a:gd name="T24" fmla="*/ 233511534 w 7908"/>
              <a:gd name="T25" fmla="*/ 1211351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6B7F060-1958-42AD-B3F8-B944EE8740A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EAEC555-D9FF-4CF8-BEF1-F5FBD283BE1F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 spd="med">
    <p:dissolve/>
    <p:sndAc>
      <p:stSnd>
        <p:snd r:embed="rId18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1125538"/>
            <a:ext cx="6599238" cy="1223962"/>
          </a:xfrm>
        </p:spPr>
        <p:txBody>
          <a:bodyPr/>
          <a:lstStyle/>
          <a:p>
            <a:pPr eaLnBrk="1" hangingPunct="1"/>
            <a:r>
              <a:rPr lang="sk-SK" sz="2800" b="1" smtClean="0">
                <a:solidFill>
                  <a:srgbClr val="00B050"/>
                </a:solidFill>
                <a:latin typeface="Comic Sans MS" pitchFamily="66" charset="0"/>
              </a:rPr>
              <a:t>Špeciálna základná škola s VJM, Hviezdoslavova 24, Rimavská Sobota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100" y="3500438"/>
            <a:ext cx="6599238" cy="2403475"/>
          </a:xfrm>
        </p:spPr>
        <p:txBody>
          <a:bodyPr/>
          <a:lstStyle/>
          <a:p>
            <a:pPr algn="ctr" eaLnBrk="1" hangingPunct="1"/>
            <a:r>
              <a:rPr lang="sk-SK" b="1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sk-SK" sz="4400" b="1" smtClean="0">
                <a:solidFill>
                  <a:srgbClr val="00B050"/>
                </a:solidFill>
                <a:latin typeface="Comic Sans MS" pitchFamily="66" charset="0"/>
              </a:rPr>
              <a:t>Rovarok a kertekben, gyümölcsösökben </a:t>
            </a:r>
          </a:p>
          <a:p>
            <a:pPr algn="r" eaLnBrk="1" hangingPunct="1"/>
            <a:endParaRPr lang="sk-SK" b="1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r" eaLnBrk="1" hangingPunct="1"/>
            <a:r>
              <a:rPr lang="sk-SK" b="1" smtClean="0">
                <a:solidFill>
                  <a:srgbClr val="00B050"/>
                </a:solidFill>
                <a:latin typeface="Comic Sans MS" pitchFamily="66" charset="0"/>
              </a:rPr>
              <a:t>Biológia – 7. osztály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292725" y="537368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k-SK"/>
              <a:t> </a:t>
            </a:r>
          </a:p>
        </p:txBody>
      </p: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C000"/>
                </a:solidFill>
              </a:rPr>
              <a:t>Keresztespók</a:t>
            </a:r>
          </a:p>
        </p:txBody>
      </p:sp>
      <p:sp>
        <p:nvSpPr>
          <p:cNvPr id="32771" name="Zástupný symbol obsahu 2"/>
          <p:cNvSpPr>
            <a:spLocks noGrp="1"/>
          </p:cNvSpPr>
          <p:nvPr>
            <p:ph idx="1"/>
          </p:nvPr>
        </p:nvSpPr>
        <p:spPr>
          <a:xfrm>
            <a:off x="1943100" y="1643050"/>
            <a:ext cx="6591300" cy="4268800"/>
          </a:xfrm>
        </p:spPr>
        <p:txBody>
          <a:bodyPr/>
          <a:lstStyle/>
          <a:p>
            <a:pPr eaLnBrk="1" hangingPunct="1"/>
            <a:r>
              <a:rPr lang="sk-SK" b="1" dirty="0" err="1" smtClean="0">
                <a:solidFill>
                  <a:schemeClr val="tx1"/>
                </a:solidFill>
              </a:rPr>
              <a:t>hálójába</a:t>
            </a:r>
            <a:r>
              <a:rPr lang="sk-SK" b="1" dirty="0" smtClean="0">
                <a:solidFill>
                  <a:schemeClr val="tx1"/>
                </a:solidFill>
              </a:rPr>
              <a:t> sok </a:t>
            </a:r>
            <a:r>
              <a:rPr lang="sk-SK" b="1" dirty="0" err="1" smtClean="0">
                <a:solidFill>
                  <a:schemeClr val="tx1"/>
                </a:solidFill>
              </a:rPr>
              <a:t>kártékony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rovart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legyet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szúnyogot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fog</a:t>
            </a:r>
            <a:endParaRPr lang="sk-SK" b="1" dirty="0" smtClean="0">
              <a:solidFill>
                <a:schemeClr val="tx1"/>
              </a:solidFill>
            </a:endParaRPr>
          </a:p>
        </p:txBody>
      </p:sp>
      <p:pic>
        <p:nvPicPr>
          <p:cNvPr id="32772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285992"/>
            <a:ext cx="5156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/>
            <a:r>
              <a:rPr lang="sk-SK" b="1" dirty="0" err="1" smtClean="0">
                <a:solidFill>
                  <a:srgbClr val="00B050"/>
                </a:solidFill>
              </a:rPr>
              <a:t>További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rovarok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és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gerinctelenek</a:t>
            </a:r>
            <a:endParaRPr lang="sk-SK" b="1" dirty="0" smtClean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b="1" dirty="0" err="1" smtClean="0">
                <a:solidFill>
                  <a:srgbClr val="FFC000"/>
                </a:solidFill>
              </a:rPr>
              <a:t>Májusi</a:t>
            </a:r>
            <a:r>
              <a:rPr lang="sk-SK" b="1" dirty="0" smtClean="0">
                <a:solidFill>
                  <a:srgbClr val="FFC000"/>
                </a:solidFill>
              </a:rPr>
              <a:t> </a:t>
            </a:r>
            <a:r>
              <a:rPr lang="sk-SK" b="1" dirty="0" err="1" smtClean="0">
                <a:solidFill>
                  <a:srgbClr val="FFC000"/>
                </a:solidFill>
              </a:rPr>
              <a:t>cserebogát</a:t>
            </a:r>
            <a:r>
              <a:rPr lang="sk-SK" b="1" dirty="0" smtClean="0">
                <a:solidFill>
                  <a:srgbClr val="FFC000"/>
                </a:solidFill>
              </a:rPr>
              <a:t> – </a:t>
            </a:r>
            <a:r>
              <a:rPr lang="sk-SK" b="1" dirty="0" smtClean="0">
                <a:solidFill>
                  <a:schemeClr val="tx1"/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kifejlett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rovar</a:t>
            </a:r>
            <a:r>
              <a:rPr lang="sk-SK" b="1" dirty="0" smtClean="0">
                <a:solidFill>
                  <a:schemeClr val="tx1"/>
                </a:solidFill>
              </a:rPr>
              <a:t> a </a:t>
            </a:r>
            <a:r>
              <a:rPr lang="sk-SK" b="1" dirty="0" err="1" smtClean="0">
                <a:solidFill>
                  <a:schemeClr val="tx1"/>
                </a:solidFill>
              </a:rPr>
              <a:t>faleveleket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rágja</a:t>
            </a:r>
            <a:r>
              <a:rPr lang="sk-SK" b="1" dirty="0" smtClean="0">
                <a:solidFill>
                  <a:schemeClr val="tx1"/>
                </a:solidFill>
              </a:rPr>
              <a:t>. </a:t>
            </a:r>
            <a:r>
              <a:rPr lang="sk-SK" b="1" dirty="0" err="1" smtClean="0">
                <a:solidFill>
                  <a:schemeClr val="tx1"/>
                </a:solidFill>
              </a:rPr>
              <a:t>Pajorja</a:t>
            </a:r>
            <a:r>
              <a:rPr lang="sk-SK" b="1" dirty="0" smtClean="0">
                <a:solidFill>
                  <a:schemeClr val="tx1"/>
                </a:solidFill>
              </a:rPr>
              <a:t> a </a:t>
            </a:r>
            <a:r>
              <a:rPr lang="sk-SK" b="1" dirty="0" err="1" smtClean="0">
                <a:solidFill>
                  <a:schemeClr val="tx1"/>
                </a:solidFill>
              </a:rPr>
              <a:t>növények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gyökerét</a:t>
            </a:r>
            <a:r>
              <a:rPr lang="sk-SK" b="1" dirty="0" smtClean="0">
                <a:solidFill>
                  <a:schemeClr val="tx1"/>
                </a:solidFill>
              </a:rPr>
              <a:t>, </a:t>
            </a:r>
            <a:r>
              <a:rPr lang="sk-SK" b="1" dirty="0" err="1" smtClean="0">
                <a:solidFill>
                  <a:schemeClr val="tx1"/>
                </a:solidFill>
              </a:rPr>
              <a:t>amivel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nagy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károkat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okoz</a:t>
            </a:r>
            <a:r>
              <a:rPr lang="sk-SK" b="1" dirty="0" smtClean="0">
                <a:solidFill>
                  <a:schemeClr val="tx1"/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i="1" dirty="0" smtClean="0">
                <a:solidFill>
                  <a:schemeClr val="tx1"/>
                </a:solidFill>
              </a:rPr>
              <a:t>báb</a:t>
            </a:r>
            <a:r>
              <a:rPr lang="sk-SK" b="1" dirty="0" smtClean="0">
                <a:solidFill>
                  <a:schemeClr val="tx1"/>
                </a:solidFill>
              </a:rPr>
              <a:t>                              </a:t>
            </a:r>
            <a:r>
              <a:rPr lang="sk-SK" b="1" dirty="0" err="1" smtClean="0">
                <a:solidFill>
                  <a:schemeClr val="tx1"/>
                </a:solidFill>
              </a:rPr>
              <a:t>pajor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33796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3789363"/>
            <a:ext cx="31861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ovná spojovacia šípka 5"/>
          <p:cNvCxnSpPr/>
          <p:nvPr/>
        </p:nvCxnSpPr>
        <p:spPr>
          <a:xfrm>
            <a:off x="2195513" y="3429000"/>
            <a:ext cx="576262" cy="360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Obrázo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0988" y="3789363"/>
            <a:ext cx="306546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ovná spojovacia šípka 8"/>
          <p:cNvCxnSpPr/>
          <p:nvPr/>
        </p:nvCxnSpPr>
        <p:spPr>
          <a:xfrm>
            <a:off x="5003800" y="3284538"/>
            <a:ext cx="1081088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C000"/>
                </a:solidFill>
              </a:rPr>
              <a:t>Kifejlett cserebogár</a:t>
            </a:r>
          </a:p>
        </p:txBody>
      </p:sp>
      <p:pic>
        <p:nvPicPr>
          <p:cNvPr id="34819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2420938"/>
            <a:ext cx="5710237" cy="3338512"/>
          </a:xfrm>
        </p:spPr>
      </p:pic>
      <p:cxnSp>
        <p:nvCxnSpPr>
          <p:cNvPr id="8" name="Rovná spojovacia šípka 7"/>
          <p:cNvCxnSpPr>
            <a:endCxn id="0" idx="0"/>
          </p:cNvCxnSpPr>
          <p:nvPr/>
        </p:nvCxnSpPr>
        <p:spPr>
          <a:xfrm>
            <a:off x="4284663" y="1268413"/>
            <a:ext cx="838200" cy="115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12875"/>
            <a:ext cx="76342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Zástupný symbol obsahu 2"/>
          <p:cNvSpPr>
            <a:spLocks noGrp="1"/>
          </p:cNvSpPr>
          <p:nvPr>
            <p:ph idx="1"/>
          </p:nvPr>
        </p:nvSpPr>
        <p:spPr>
          <a:xfrm>
            <a:off x="1571604" y="623888"/>
            <a:ext cx="6962796" cy="52879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sk-SK" sz="3200" b="1" smtClean="0">
                <a:solidFill>
                  <a:srgbClr val="FFC000"/>
                </a:solidFill>
              </a:rPr>
              <a:t>Almamoly </a:t>
            </a: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>
          <a:xfrm>
            <a:off x="2000232" y="857232"/>
            <a:ext cx="6591300" cy="4786312"/>
          </a:xfrm>
        </p:spPr>
        <p:txBody>
          <a:bodyPr/>
          <a:lstStyle/>
          <a:p>
            <a:pPr eaLnBrk="1" hangingPunct="1">
              <a:defRPr/>
            </a:pPr>
            <a:r>
              <a:rPr lang="sk-SK" sz="2000" b="1" dirty="0" err="1" smtClean="0">
                <a:solidFill>
                  <a:srgbClr val="FFC000"/>
                </a:solidFill>
              </a:rPr>
              <a:t>Káposzgtalepke</a:t>
            </a:r>
            <a:r>
              <a:rPr lang="sk-SK" sz="2000" b="1" dirty="0" smtClean="0">
                <a:solidFill>
                  <a:srgbClr val="FFC000"/>
                </a:solidFill>
              </a:rPr>
              <a:t> </a:t>
            </a:r>
            <a:r>
              <a:rPr lang="sk-SK" sz="2000" b="1" dirty="0" smtClean="0">
                <a:solidFill>
                  <a:schemeClr val="tx1"/>
                </a:solidFill>
              </a:rPr>
              <a:t>– sok </a:t>
            </a:r>
            <a:r>
              <a:rPr lang="sk-SK" sz="2000" b="1" dirty="0" err="1" smtClean="0">
                <a:solidFill>
                  <a:schemeClr val="tx1"/>
                </a:solidFill>
              </a:rPr>
              <a:t>petét</a:t>
            </a:r>
            <a:r>
              <a:rPr lang="sk-SK" sz="2000" b="1" dirty="0" smtClean="0">
                <a:solidFill>
                  <a:schemeClr val="tx1"/>
                </a:solidFill>
              </a:rPr>
              <a:t> rak. A </a:t>
            </a:r>
            <a:r>
              <a:rPr lang="sk-SK" sz="2000" b="1" dirty="0" err="1" smtClean="0">
                <a:solidFill>
                  <a:schemeClr val="tx1"/>
                </a:solidFill>
              </a:rPr>
              <a:t>belőlük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kkikelőhernyók</a:t>
            </a:r>
            <a:r>
              <a:rPr lang="sk-SK" sz="2000" b="1" dirty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megrágják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káposztaleveleket</a:t>
            </a:r>
            <a:r>
              <a:rPr lang="sk-SK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sk-SK" dirty="0" smtClean="0"/>
          </a:p>
          <a:p>
            <a:pPr eaLnBrk="1" hangingPunct="1">
              <a:defRPr/>
            </a:pPr>
            <a:endParaRPr lang="sk-SK" dirty="0" smtClean="0"/>
          </a:p>
        </p:txBody>
      </p:sp>
      <p:sp>
        <p:nvSpPr>
          <p:cNvPr id="36868" name="AutoShape 2" descr="C:\Users\skolka\Pictures\BzTEs1OcWyG2cUWKrgBK7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869" name="AutoShape 4" descr="C:\Users\skolka\Pictures\BzTEs1OcWyG2cUWKrgBK7g.webp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36870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85926"/>
            <a:ext cx="24320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43100" y="1125538"/>
            <a:ext cx="65913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000" b="1" dirty="0" err="1" smtClean="0">
                <a:solidFill>
                  <a:srgbClr val="FFC000"/>
                </a:solidFill>
              </a:rPr>
              <a:t>Galagonyalepke</a:t>
            </a:r>
            <a:r>
              <a:rPr lang="sk-SK" sz="2000" b="1" dirty="0" smtClean="0">
                <a:solidFill>
                  <a:srgbClr val="FFC000"/>
                </a:solidFill>
              </a:rPr>
              <a:t> </a:t>
            </a:r>
            <a:r>
              <a:rPr lang="sk-SK" sz="2000" b="1" dirty="0" smtClean="0">
                <a:solidFill>
                  <a:schemeClr val="tx1"/>
                </a:solidFill>
              </a:rPr>
              <a:t>– a </a:t>
            </a:r>
            <a:r>
              <a:rPr lang="sk-SK" sz="2000" b="1" dirty="0" err="1" smtClean="0">
                <a:solidFill>
                  <a:schemeClr val="tx1"/>
                </a:solidFill>
              </a:rPr>
              <a:t>gyümölcsösökben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okoz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károkat</a:t>
            </a:r>
            <a:r>
              <a:rPr lang="sk-SK" sz="2000" b="1" dirty="0" smtClean="0">
                <a:solidFill>
                  <a:schemeClr val="tx1"/>
                </a:solidFill>
              </a:rPr>
              <a:t>. Ha </a:t>
            </a:r>
            <a:r>
              <a:rPr lang="sk-SK" sz="2000" b="1" dirty="0" err="1" smtClean="0">
                <a:solidFill>
                  <a:schemeClr val="tx1"/>
                </a:solidFill>
              </a:rPr>
              <a:t>elszaporodik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hernyói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kopaszra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rágják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fákat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2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963" y="2352675"/>
            <a:ext cx="35115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93888" y="911225"/>
            <a:ext cx="6591300" cy="45704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000" b="1" dirty="0" err="1" smtClean="0">
                <a:solidFill>
                  <a:srgbClr val="FFC000"/>
                </a:solidFill>
              </a:rPr>
              <a:t>Kerti</a:t>
            </a:r>
            <a:r>
              <a:rPr lang="sk-SK" sz="2000" b="1" dirty="0" smtClean="0">
                <a:solidFill>
                  <a:srgbClr val="FFC000"/>
                </a:solidFill>
              </a:rPr>
              <a:t> </a:t>
            </a:r>
            <a:r>
              <a:rPr lang="sk-SK" sz="2000" b="1" dirty="0" err="1" smtClean="0">
                <a:solidFill>
                  <a:srgbClr val="FFC000"/>
                </a:solidFill>
              </a:rPr>
              <a:t>csiga</a:t>
            </a:r>
            <a:r>
              <a:rPr lang="sk-SK" sz="2000" b="1" dirty="0" smtClean="0">
                <a:solidFill>
                  <a:srgbClr val="FFC000"/>
                </a:solidFill>
              </a:rPr>
              <a:t> - </a:t>
            </a:r>
            <a:r>
              <a:rPr lang="sk-SK" sz="2000" b="1" dirty="0" err="1" smtClean="0">
                <a:solidFill>
                  <a:schemeClr val="tx1"/>
                </a:solidFill>
              </a:rPr>
              <a:t>Növényi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eredet</a:t>
            </a:r>
            <a:r>
              <a:rPr lang="hu-HU" sz="2000" b="1" dirty="0" smtClean="0">
                <a:solidFill>
                  <a:schemeClr val="tx1"/>
                </a:solidFill>
              </a:rPr>
              <a:t>ű  </a:t>
            </a:r>
            <a:r>
              <a:rPr lang="hu-HU" sz="2000" b="1" dirty="0" smtClean="0">
                <a:solidFill>
                  <a:schemeClr val="tx1"/>
                </a:solidFill>
              </a:rPr>
              <a:t>táplálékot fogyaszt</a:t>
            </a:r>
            <a:r>
              <a:rPr lang="sk-SK" sz="2000" b="1" dirty="0" smtClean="0">
                <a:solidFill>
                  <a:schemeClr val="tx1"/>
                </a:solidFill>
              </a:rPr>
              <a:t>  </a:t>
            </a:r>
            <a:r>
              <a:rPr lang="sk-SK" sz="2000" b="1" dirty="0" err="1" smtClean="0">
                <a:solidFill>
                  <a:schemeClr val="tx1"/>
                </a:solidFill>
              </a:rPr>
              <a:t>izmos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haslába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segítségével</a:t>
            </a:r>
            <a:r>
              <a:rPr lang="sk-SK" sz="2000" b="1" dirty="0" smtClean="0">
                <a:solidFill>
                  <a:schemeClr val="tx1"/>
                </a:solidFill>
              </a:rPr>
              <a:t> mozog. </a:t>
            </a:r>
            <a:r>
              <a:rPr lang="sk-SK" sz="2000" b="1" dirty="0" err="1" smtClean="0">
                <a:solidFill>
                  <a:schemeClr val="tx1"/>
                </a:solidFill>
              </a:rPr>
              <a:t>Megrágja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gyümölcsöt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zöldséget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000" b="1" dirty="0">
                <a:solidFill>
                  <a:srgbClr val="FFC000"/>
                </a:solidFill>
              </a:rPr>
              <a:t> </a:t>
            </a:r>
            <a:r>
              <a:rPr lang="sk-SK" sz="2000" b="1" dirty="0" smtClean="0">
                <a:solidFill>
                  <a:srgbClr val="FFC000"/>
                </a:solidFill>
              </a:rPr>
              <a:t>                                                    </a:t>
            </a:r>
            <a:r>
              <a:rPr lang="sk-SK" sz="2000" b="1" dirty="0" err="1" smtClean="0">
                <a:solidFill>
                  <a:srgbClr val="FFC000"/>
                </a:solidFill>
              </a:rPr>
              <a:t>meztelen</a:t>
            </a:r>
            <a:r>
              <a:rPr lang="sk-SK" sz="2000" b="1" dirty="0" smtClean="0">
                <a:solidFill>
                  <a:srgbClr val="FFC000"/>
                </a:solidFill>
              </a:rPr>
              <a:t> </a:t>
            </a:r>
            <a:r>
              <a:rPr lang="sk-SK" sz="2000" b="1" dirty="0" err="1" smtClean="0">
                <a:solidFill>
                  <a:srgbClr val="FFC000"/>
                </a:solidFill>
              </a:rPr>
              <a:t>csiga</a:t>
            </a:r>
            <a:r>
              <a:rPr lang="sk-SK" sz="2000" b="1" dirty="0" smtClean="0">
                <a:solidFill>
                  <a:srgbClr val="FFC000"/>
                </a:solidFill>
              </a:rPr>
              <a:t>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sk-SK" sz="2000" b="1" dirty="0">
              <a:solidFill>
                <a:srgbClr val="FFC000"/>
              </a:solidFill>
            </a:endParaRPr>
          </a:p>
        </p:txBody>
      </p:sp>
      <p:pic>
        <p:nvPicPr>
          <p:cNvPr id="38916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29000"/>
            <a:ext cx="403225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Obrázo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860800"/>
            <a:ext cx="4037013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ovná spojovacia šípka 4"/>
          <p:cNvCxnSpPr/>
          <p:nvPr/>
        </p:nvCxnSpPr>
        <p:spPr>
          <a:xfrm rot="5400000">
            <a:off x="5756279" y="2973377"/>
            <a:ext cx="1503371" cy="1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1692275" y="1196975"/>
            <a:ext cx="358775" cy="324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1000100" y="714356"/>
            <a:ext cx="8143900" cy="47863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k-SK" sz="2000" b="1" dirty="0" smtClean="0">
                <a:solidFill>
                  <a:schemeClr val="tx1"/>
                </a:solidFill>
              </a:rPr>
              <a:t>Ha </a:t>
            </a:r>
            <a:r>
              <a:rPr lang="sk-SK" sz="2000" b="1" dirty="0" err="1" smtClean="0">
                <a:solidFill>
                  <a:schemeClr val="tx1"/>
                </a:solidFill>
              </a:rPr>
              <a:t>figyelmesen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szétnézünk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kertben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rengeteg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kisebb</a:t>
            </a:r>
            <a:r>
              <a:rPr lang="sk-SK" sz="2000" b="1" dirty="0" smtClean="0">
                <a:solidFill>
                  <a:schemeClr val="tx1"/>
                </a:solidFill>
              </a:rPr>
              <a:t> - </a:t>
            </a:r>
            <a:r>
              <a:rPr lang="sk-SK" sz="2000" b="1" dirty="0" err="1" smtClean="0">
                <a:solidFill>
                  <a:schemeClr val="tx1"/>
                </a:solidFill>
              </a:rPr>
              <a:t>nagyobb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rovart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figyelhetünk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meg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  <a:r>
              <a:rPr lang="sk-SK" sz="2000" b="1" dirty="0" err="1" smtClean="0">
                <a:solidFill>
                  <a:schemeClr val="tx1"/>
                </a:solidFill>
              </a:rPr>
              <a:t>Egyesek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nagyon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fontosak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virágok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fák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számára</a:t>
            </a:r>
            <a:r>
              <a:rPr lang="sk-SK" sz="2000" b="1" dirty="0" smtClean="0">
                <a:solidFill>
                  <a:schemeClr val="tx1"/>
                </a:solidFill>
              </a:rPr>
              <a:t>, </a:t>
            </a:r>
            <a:r>
              <a:rPr lang="sk-SK" sz="2000" b="1" dirty="0" err="1" smtClean="0">
                <a:solidFill>
                  <a:schemeClr val="tx1"/>
                </a:solidFill>
              </a:rPr>
              <a:t>de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vannak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köztük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kártevők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is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  <a:r>
              <a:rPr lang="sk-SK" sz="2000" b="1" dirty="0" smtClean="0">
                <a:solidFill>
                  <a:schemeClr val="tx1"/>
                </a:solidFill>
              </a:rPr>
              <a:t>A </a:t>
            </a:r>
            <a:r>
              <a:rPr lang="sk-SK" sz="2000" b="1" dirty="0" err="1" smtClean="0">
                <a:solidFill>
                  <a:schemeClr val="tx1"/>
                </a:solidFill>
              </a:rPr>
              <a:t>legfontosabbak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a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méhek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a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poszméhek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  <a:r>
              <a:rPr lang="sk-SK" sz="2000" b="1" dirty="0" err="1" smtClean="0">
                <a:solidFill>
                  <a:schemeClr val="tx1"/>
                </a:solidFill>
              </a:rPr>
              <a:t>Részt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vesznek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beporzásban</a:t>
            </a:r>
            <a:r>
              <a:rPr lang="sk-SK" sz="2000" b="1" dirty="0" smtClean="0">
                <a:solidFill>
                  <a:schemeClr val="tx1"/>
                </a:solidFill>
              </a:rPr>
              <a:t> .</a:t>
            </a:r>
            <a:endParaRPr lang="sk-SK" sz="2000" b="1" dirty="0" smtClean="0">
              <a:solidFill>
                <a:schemeClr val="tx1"/>
              </a:solidFill>
            </a:endParaRPr>
          </a:p>
        </p:txBody>
      </p:sp>
      <p:pic>
        <p:nvPicPr>
          <p:cNvPr id="21508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644900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ázo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644900"/>
            <a:ext cx="4162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algn="ctr" eaLnBrk="1" hangingPunct="1"/>
            <a:r>
              <a:rPr lang="sk-SK" b="1" smtClean="0">
                <a:solidFill>
                  <a:srgbClr val="00B050"/>
                </a:solidFill>
              </a:rPr>
              <a:t>Hasznos rovarok</a:t>
            </a:r>
          </a:p>
        </p:txBody>
      </p:sp>
      <p:sp>
        <p:nvSpPr>
          <p:cNvPr id="22531" name="Zástupný symbol obsahu 2"/>
          <p:cNvSpPr>
            <a:spLocks noGrp="1"/>
          </p:cNvSpPr>
          <p:nvPr>
            <p:ph idx="1"/>
          </p:nvPr>
        </p:nvSpPr>
        <p:spPr>
          <a:xfrm>
            <a:off x="785787" y="1285860"/>
            <a:ext cx="8358214" cy="5327650"/>
          </a:xfrm>
        </p:spPr>
        <p:txBody>
          <a:bodyPr/>
          <a:lstStyle/>
          <a:p>
            <a:pPr eaLnBrk="1" hangingPunct="1"/>
            <a:r>
              <a:rPr lang="sk-SK" sz="2000" b="1" dirty="0" err="1" smtClean="0">
                <a:solidFill>
                  <a:srgbClr val="FFC000"/>
                </a:solidFill>
              </a:rPr>
              <a:t>Mézelő</a:t>
            </a:r>
            <a:r>
              <a:rPr lang="sk-SK" sz="2000" b="1" dirty="0" smtClean="0">
                <a:solidFill>
                  <a:srgbClr val="FFC000"/>
                </a:solidFill>
              </a:rPr>
              <a:t> </a:t>
            </a:r>
            <a:r>
              <a:rPr lang="sk-SK" sz="2000" b="1" dirty="0" err="1" smtClean="0">
                <a:solidFill>
                  <a:srgbClr val="FFC000"/>
                </a:solidFill>
              </a:rPr>
              <a:t>méh</a:t>
            </a:r>
            <a:r>
              <a:rPr lang="sk-SK" sz="2000" b="1" dirty="0" smtClean="0">
                <a:solidFill>
                  <a:srgbClr val="FFC000"/>
                </a:solidFill>
              </a:rPr>
              <a:t> – </a:t>
            </a:r>
            <a:r>
              <a:rPr lang="sk-SK" sz="2000" b="1" dirty="0" err="1" smtClean="0">
                <a:solidFill>
                  <a:schemeClr val="tx1"/>
                </a:solidFill>
              </a:rPr>
              <a:t>vadon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él</a:t>
            </a:r>
            <a:r>
              <a:rPr lang="sk-SK" sz="2000" b="1" dirty="0" smtClean="0">
                <a:solidFill>
                  <a:schemeClr val="tx1"/>
                </a:solidFill>
              </a:rPr>
              <a:t>. A </a:t>
            </a:r>
            <a:r>
              <a:rPr lang="sk-SK" sz="2000" b="1" dirty="0" err="1" smtClean="0">
                <a:solidFill>
                  <a:schemeClr val="tx1"/>
                </a:solidFill>
              </a:rPr>
              <a:t>szelíd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méhaket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az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ember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kaptárakban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tenyészti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</a:p>
          <a:p>
            <a:pPr eaLnBrk="1" hangingPunct="1">
              <a:buNone/>
            </a:pP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smtClean="0">
                <a:solidFill>
                  <a:schemeClr val="tx1"/>
                </a:solidFill>
              </a:rPr>
              <a:t>    </a:t>
            </a:r>
            <a:r>
              <a:rPr lang="sk-SK" sz="2000" b="1" dirty="0" err="1" smtClean="0">
                <a:solidFill>
                  <a:schemeClr val="tx1"/>
                </a:solidFill>
              </a:rPr>
              <a:t>Részt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vesznek</a:t>
            </a:r>
            <a:r>
              <a:rPr lang="sk-SK" sz="2000" b="1" dirty="0" smtClean="0">
                <a:solidFill>
                  <a:schemeClr val="tx1"/>
                </a:solidFill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</a:rPr>
              <a:t>virágok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beporzásában</a:t>
            </a:r>
            <a:r>
              <a:rPr lang="sk-SK" sz="2000" b="1" dirty="0" smtClean="0">
                <a:solidFill>
                  <a:schemeClr val="tx1"/>
                </a:solidFill>
              </a:rPr>
              <a:t>, </a:t>
            </a:r>
            <a:r>
              <a:rPr lang="sk-SK" sz="2000" b="1" dirty="0" err="1" smtClean="0">
                <a:solidFill>
                  <a:schemeClr val="tx1"/>
                </a:solidFill>
              </a:rPr>
              <a:t>mézet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viaszt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állítanak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elő</a:t>
            </a:r>
            <a:r>
              <a:rPr lang="sk-SK" sz="20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sk-SK" sz="2000" b="1" dirty="0" smtClean="0">
              <a:solidFill>
                <a:srgbClr val="FFC000"/>
              </a:solidFill>
            </a:endParaRPr>
          </a:p>
        </p:txBody>
      </p:sp>
      <p:pic>
        <p:nvPicPr>
          <p:cNvPr id="22532" name="Obrázo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65413"/>
            <a:ext cx="27368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ázo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357563"/>
            <a:ext cx="45751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766763"/>
            <a:ext cx="4435475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23212" cy="1281112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00B050"/>
                </a:solidFill>
              </a:rPr>
              <a:t>A </a:t>
            </a:r>
            <a:r>
              <a:rPr lang="sk-SK" b="1" dirty="0" err="1" smtClean="0">
                <a:solidFill>
                  <a:srgbClr val="00B050"/>
                </a:solidFill>
              </a:rPr>
              <a:t>kaptárakban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háromféle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méhet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figyelhetünk</a:t>
            </a:r>
            <a:r>
              <a:rPr lang="sk-SK" b="1" dirty="0" smtClean="0">
                <a:solidFill>
                  <a:srgbClr val="00B050"/>
                </a:solidFill>
              </a:rPr>
              <a:t> </a:t>
            </a:r>
            <a:r>
              <a:rPr lang="sk-SK" b="1" dirty="0" err="1" smtClean="0">
                <a:solidFill>
                  <a:srgbClr val="00B050"/>
                </a:solidFill>
              </a:rPr>
              <a:t>meg</a:t>
            </a:r>
            <a:endParaRPr lang="sk-SK" b="1" dirty="0" smtClean="0">
              <a:solidFill>
                <a:srgbClr val="00B050"/>
              </a:solidFill>
            </a:endParaRPr>
          </a:p>
        </p:txBody>
      </p:sp>
      <p:sp>
        <p:nvSpPr>
          <p:cNvPr id="23556" name="Zástupný symbol obsahu 5"/>
          <p:cNvSpPr>
            <a:spLocks noGrp="1"/>
          </p:cNvSpPr>
          <p:nvPr>
            <p:ph idx="1"/>
          </p:nvPr>
        </p:nvSpPr>
        <p:spPr>
          <a:xfrm>
            <a:off x="827088" y="2133600"/>
            <a:ext cx="7707312" cy="44640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err="1" smtClean="0">
                <a:solidFill>
                  <a:schemeClr val="tx1"/>
                </a:solidFill>
              </a:rPr>
              <a:t>Terméketlen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nőstény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méh</a:t>
            </a:r>
            <a:r>
              <a:rPr lang="sk-SK" b="1" dirty="0" smtClean="0">
                <a:solidFill>
                  <a:schemeClr val="tx1"/>
                </a:solidFill>
              </a:rPr>
              <a:t>,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smtClean="0">
                <a:solidFill>
                  <a:schemeClr val="tx1"/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kaptárban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több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ezer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található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belőlük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err="1" smtClean="0">
                <a:solidFill>
                  <a:schemeClr val="tx1"/>
                </a:solidFill>
              </a:rPr>
              <a:t>Anya</a:t>
            </a:r>
            <a:r>
              <a:rPr lang="sk-SK" b="1" dirty="0" smtClean="0">
                <a:solidFill>
                  <a:schemeClr val="tx1"/>
                </a:solidFill>
              </a:rPr>
              <a:t> -a </a:t>
            </a:r>
            <a:r>
              <a:rPr lang="sk-SK" b="1" dirty="0" err="1" smtClean="0">
                <a:solidFill>
                  <a:schemeClr val="tx1"/>
                </a:solidFill>
              </a:rPr>
              <a:t>kaptárban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csak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egy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királynő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van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err="1" smtClean="0">
                <a:solidFill>
                  <a:schemeClr val="tx1"/>
                </a:solidFill>
              </a:rPr>
              <a:t>Feladata</a:t>
            </a:r>
            <a:r>
              <a:rPr lang="sk-SK" b="1" dirty="0" smtClean="0">
                <a:solidFill>
                  <a:schemeClr val="tx1"/>
                </a:solidFill>
              </a:rPr>
              <a:t> a </a:t>
            </a:r>
            <a:r>
              <a:rPr lang="sk-SK" b="1" dirty="0" err="1" smtClean="0">
                <a:solidFill>
                  <a:schemeClr val="tx1"/>
                </a:solidFill>
              </a:rPr>
              <a:t>petézés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err="1" smtClean="0">
                <a:solidFill>
                  <a:schemeClr val="tx1"/>
                </a:solidFill>
              </a:rPr>
              <a:t>Néhány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száz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él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egy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kaptárban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sk-SK" b="1" dirty="0" err="1" smtClean="0">
                <a:solidFill>
                  <a:schemeClr val="tx1"/>
                </a:solidFill>
              </a:rPr>
              <a:t>Feladatuk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az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anya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megtermékenyítése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4067175" y="1905000"/>
            <a:ext cx="1081088" cy="515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3419475" y="3716338"/>
            <a:ext cx="1439863" cy="433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3708400" y="5589588"/>
            <a:ext cx="1150938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Zástupný symbol obsahu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18" y="857232"/>
            <a:ext cx="6816725" cy="4608513"/>
          </a:xfrm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428728" y="714356"/>
            <a:ext cx="7286676" cy="521497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sz="2400" b="1" dirty="0" smtClean="0">
                <a:solidFill>
                  <a:srgbClr val="FFC000"/>
                </a:solidFill>
              </a:rPr>
              <a:t>A </a:t>
            </a:r>
            <a:r>
              <a:rPr lang="sk-SK" sz="2400" b="1" dirty="0" err="1" smtClean="0">
                <a:solidFill>
                  <a:srgbClr val="FFC000"/>
                </a:solidFill>
              </a:rPr>
              <a:t>dolgozók</a:t>
            </a:r>
            <a:r>
              <a:rPr lang="sk-SK" sz="2400" b="1" dirty="0" smtClean="0">
                <a:solidFill>
                  <a:srgbClr val="FFC000"/>
                </a:solidFill>
              </a:rPr>
              <a:t> </a:t>
            </a:r>
            <a:r>
              <a:rPr lang="sk-SK" sz="2400" b="1" dirty="0" err="1" smtClean="0">
                <a:solidFill>
                  <a:srgbClr val="FFC000"/>
                </a:solidFill>
              </a:rPr>
              <a:t>végzik</a:t>
            </a:r>
            <a:r>
              <a:rPr lang="sk-SK" sz="2400" b="1" dirty="0" smtClean="0">
                <a:solidFill>
                  <a:srgbClr val="FFC000"/>
                </a:solidFill>
              </a:rPr>
              <a:t> </a:t>
            </a:r>
            <a:r>
              <a:rPr lang="sk-SK" sz="2400" b="1" dirty="0" err="1" smtClean="0">
                <a:solidFill>
                  <a:srgbClr val="FFC000"/>
                </a:solidFill>
              </a:rPr>
              <a:t>azt</a:t>
            </a:r>
            <a:r>
              <a:rPr lang="sk-SK" sz="2400" b="1" dirty="0" smtClean="0">
                <a:solidFill>
                  <a:srgbClr val="FFC000"/>
                </a:solidFill>
              </a:rPr>
              <a:t> </a:t>
            </a:r>
            <a:r>
              <a:rPr lang="sk-SK" sz="2400" b="1" dirty="0" err="1" smtClean="0">
                <a:solidFill>
                  <a:srgbClr val="FFC000"/>
                </a:solidFill>
              </a:rPr>
              <a:t>összes</a:t>
            </a:r>
            <a:r>
              <a:rPr lang="sk-SK" sz="2400" b="1" dirty="0" smtClean="0">
                <a:solidFill>
                  <a:srgbClr val="FFC000"/>
                </a:solidFill>
              </a:rPr>
              <a:t> </a:t>
            </a:r>
            <a:r>
              <a:rPr lang="sk-SK" sz="2400" b="1" dirty="0" err="1" smtClean="0">
                <a:solidFill>
                  <a:srgbClr val="FFC000"/>
                </a:solidFill>
              </a:rPr>
              <a:t>munkát</a:t>
            </a:r>
            <a:r>
              <a:rPr lang="sk-SK" sz="2400" b="1" dirty="0" smtClean="0">
                <a:solidFill>
                  <a:srgbClr val="FFC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sk-SK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viaszból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sejteket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építenek</a:t>
            </a:r>
            <a:r>
              <a:rPr lang="sk-SK" sz="2000" b="1" dirty="0" smtClean="0">
                <a:solidFill>
                  <a:schemeClr val="tx1"/>
                </a:solidFill>
              </a:rPr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2000" b="1" dirty="0" err="1">
                <a:solidFill>
                  <a:schemeClr val="tx1"/>
                </a:solidFill>
              </a:rPr>
              <a:t>v</a:t>
            </a:r>
            <a:r>
              <a:rPr lang="sk-SK" sz="2000" b="1" dirty="0" err="1" smtClean="0">
                <a:solidFill>
                  <a:schemeClr val="tx1"/>
                </a:solidFill>
              </a:rPr>
              <a:t>irágport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gy</a:t>
            </a:r>
            <a:r>
              <a:rPr lang="hu-HU" sz="2000" b="1" dirty="0" err="1" smtClean="0">
                <a:solidFill>
                  <a:schemeClr val="tx1"/>
                </a:solidFill>
              </a:rPr>
              <a:t>űjtenek</a:t>
            </a:r>
            <a:r>
              <a:rPr lang="hu-HU" sz="2000" b="1" dirty="0" smtClean="0">
                <a:solidFill>
                  <a:schemeClr val="tx1"/>
                </a:solidFill>
              </a:rPr>
              <a:t> és a kaptárba szállítják,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b="1" dirty="0">
                <a:solidFill>
                  <a:schemeClr val="tx1"/>
                </a:solidFill>
              </a:rPr>
              <a:t>a</a:t>
            </a:r>
            <a:r>
              <a:rPr lang="hu-HU" sz="2000" b="1" dirty="0" smtClean="0">
                <a:solidFill>
                  <a:schemeClr val="tx1"/>
                </a:solidFill>
              </a:rPr>
              <a:t>z anyát mézpempővel etetik,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b="1" dirty="0">
                <a:solidFill>
                  <a:schemeClr val="tx1"/>
                </a:solidFill>
              </a:rPr>
              <a:t>a</a:t>
            </a:r>
            <a:r>
              <a:rPr lang="hu-HU" sz="2000" b="1" dirty="0" smtClean="0">
                <a:solidFill>
                  <a:schemeClr val="tx1"/>
                </a:solidFill>
              </a:rPr>
              <a:t> lárvákat mézzel etetik.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20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20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20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2000" b="1" dirty="0" smtClean="0">
                <a:solidFill>
                  <a:schemeClr val="tx1"/>
                </a:solidFill>
              </a:rPr>
              <a:t>Ha új anya születik, az öreg méhek egy részével elhagyja a kaptárt. </a:t>
            </a:r>
            <a:endParaRPr lang="hu-HU" sz="20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hu-HU" sz="2000" b="1" dirty="0" smtClean="0">
                <a:solidFill>
                  <a:schemeClr val="tx1"/>
                </a:solidFill>
              </a:rPr>
              <a:t>Ezt </a:t>
            </a:r>
            <a:r>
              <a:rPr lang="hu-HU" sz="2000" b="1" dirty="0" smtClean="0">
                <a:solidFill>
                  <a:schemeClr val="tx1"/>
                </a:solidFill>
              </a:rPr>
              <a:t>mondják méhrajzásnak. </a:t>
            </a:r>
            <a:r>
              <a:rPr lang="hu-HU" sz="2000" b="1" dirty="0" smtClean="0">
                <a:solidFill>
                  <a:schemeClr val="tx1"/>
                </a:solidFill>
              </a:rPr>
              <a:t>A méhraj új kaptárban telepszik meg.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 ezt tanultam!: A földi poszméh - Bombus terrest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05038"/>
            <a:ext cx="47164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166" y="623888"/>
            <a:ext cx="7215238" cy="1281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i="1" dirty="0" smtClean="0">
                <a:solidFill>
                  <a:srgbClr val="FF0000"/>
                </a:solidFill>
              </a:rPr>
              <a:t>A </a:t>
            </a:r>
            <a:r>
              <a:rPr lang="sk-SK" b="1" i="1" dirty="0" err="1" smtClean="0">
                <a:solidFill>
                  <a:srgbClr val="FF0000"/>
                </a:solidFill>
              </a:rPr>
              <a:t>méheknek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fullánkjuk</a:t>
            </a:r>
            <a:r>
              <a:rPr lang="sk-SK" b="1" i="1" dirty="0" smtClean="0">
                <a:solidFill>
                  <a:srgbClr val="FF0000"/>
                </a:solidFill>
              </a:rPr>
              <a:t> van</a:t>
            </a:r>
            <a:r>
              <a:rPr lang="sk-SK" b="1" i="1" dirty="0" smtClean="0">
                <a:solidFill>
                  <a:srgbClr val="FF0000"/>
                </a:solidFill>
              </a:rPr>
              <a:t>. </a:t>
            </a:r>
            <a:r>
              <a:rPr lang="sk-SK" b="1" i="1" dirty="0" smtClean="0">
                <a:solidFill>
                  <a:srgbClr val="FF0000"/>
                </a:solidFill>
              </a:rPr>
              <a:t>   A </a:t>
            </a:r>
            <a:r>
              <a:rPr lang="sk-SK" b="1" i="1" dirty="0" err="1" smtClean="0">
                <a:solidFill>
                  <a:srgbClr val="FF0000"/>
                </a:solidFill>
              </a:rPr>
              <a:t>fullánkszúrás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fájdalmas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lehet</a:t>
            </a:r>
            <a:r>
              <a:rPr lang="sk-SK" b="1" i="1" dirty="0" smtClean="0">
                <a:solidFill>
                  <a:srgbClr val="FF0000"/>
                </a:solidFill>
              </a:rPr>
              <a:t>.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905000"/>
            <a:ext cx="5900766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méhek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tánccal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jelzik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egymásnak</a:t>
            </a:r>
            <a:r>
              <a:rPr lang="sk-SK" b="1" dirty="0" smtClean="0">
                <a:solidFill>
                  <a:schemeClr val="tx1"/>
                </a:solidFill>
              </a:rPr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dirty="0" smtClean="0">
                <a:solidFill>
                  <a:schemeClr val="tx1"/>
                </a:solidFill>
              </a:rPr>
              <a:t> ha </a:t>
            </a:r>
            <a:r>
              <a:rPr lang="sk-SK" b="1" dirty="0" err="1" smtClean="0">
                <a:solidFill>
                  <a:schemeClr val="tx1"/>
                </a:solidFill>
              </a:rPr>
              <a:t>nektárforrást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találtak</a:t>
            </a:r>
            <a:r>
              <a:rPr lang="sk-SK" b="1" dirty="0" smtClean="0">
                <a:solidFill>
                  <a:schemeClr val="tx1"/>
                </a:solidFill>
              </a:rPr>
              <a:t>. A </a:t>
            </a:r>
            <a:r>
              <a:rPr lang="sk-SK" b="1" dirty="0" err="1" smtClean="0">
                <a:solidFill>
                  <a:schemeClr val="tx1"/>
                </a:solidFill>
              </a:rPr>
              <a:t>tánc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élénkségével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dirty="0" smtClean="0">
                <a:solidFill>
                  <a:schemeClr val="tx1"/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nektárforrás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gazdagságát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fejezik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ki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sk-SK" b="1" dirty="0" smtClean="0">
                <a:solidFill>
                  <a:schemeClr val="tx1"/>
                </a:solidFill>
              </a:rPr>
              <a:t>A </a:t>
            </a:r>
            <a:r>
              <a:rPr lang="sk-SK" b="1" dirty="0" err="1" smtClean="0">
                <a:solidFill>
                  <a:schemeClr val="tx1"/>
                </a:solidFill>
              </a:rPr>
              <a:t>poszméh</a:t>
            </a:r>
            <a:r>
              <a:rPr lang="sk-SK" b="1" dirty="0" smtClean="0">
                <a:solidFill>
                  <a:schemeClr val="tx1"/>
                </a:solidFill>
              </a:rPr>
              <a:t> – </a:t>
            </a:r>
            <a:r>
              <a:rPr lang="sk-SK" b="1" dirty="0" err="1" smtClean="0">
                <a:solidFill>
                  <a:schemeClr val="tx1"/>
                </a:solidFill>
              </a:rPr>
              <a:t>családokban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él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dirty="0" err="1" smtClean="0">
                <a:solidFill>
                  <a:schemeClr val="tx1"/>
                </a:solidFill>
              </a:rPr>
              <a:t>Föld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alatt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vagy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va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üregeiben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fészkel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dirty="0" err="1" smtClean="0">
                <a:solidFill>
                  <a:schemeClr val="tx1"/>
                </a:solidFill>
              </a:rPr>
              <a:t>Hosszú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szívókájával</a:t>
            </a:r>
            <a:r>
              <a:rPr lang="sk-SK" b="1" dirty="0" smtClean="0">
                <a:solidFill>
                  <a:schemeClr val="tx1"/>
                </a:solidFill>
              </a:rPr>
              <a:t> a </a:t>
            </a:r>
            <a:r>
              <a:rPr lang="sk-SK" b="1" dirty="0" err="1" smtClean="0">
                <a:solidFill>
                  <a:schemeClr val="tx1"/>
                </a:solidFill>
              </a:rPr>
              <a:t>növényeket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is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beporozza</a:t>
            </a:r>
            <a:r>
              <a:rPr lang="sk-SK" b="1" dirty="0" smtClean="0">
                <a:solidFill>
                  <a:schemeClr val="tx1"/>
                </a:solidFill>
              </a:rPr>
              <a:t>, de </a:t>
            </a:r>
            <a:r>
              <a:rPr lang="sk-SK" b="1" dirty="0" err="1" smtClean="0">
                <a:solidFill>
                  <a:schemeClr val="tx1"/>
                </a:solidFill>
              </a:rPr>
              <a:t>nem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termel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mézet</a:t>
            </a:r>
            <a:r>
              <a:rPr lang="sk-SK" b="1" dirty="0" smtClean="0">
                <a:solidFill>
                  <a:schemeClr val="tx1"/>
                </a:solidFill>
              </a:rPr>
              <a:t>.</a:t>
            </a:r>
            <a:endParaRPr lang="sk-SK" b="1" dirty="0">
              <a:solidFill>
                <a:schemeClr val="tx1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2339975" y="3573463"/>
            <a:ext cx="3671888" cy="719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>
          <a:xfrm>
            <a:off x="1357290" y="857232"/>
            <a:ext cx="7429552" cy="4570412"/>
          </a:xfrm>
        </p:spPr>
        <p:txBody>
          <a:bodyPr/>
          <a:lstStyle/>
          <a:p>
            <a:pPr eaLnBrk="1" hangingPunct="1"/>
            <a:r>
              <a:rPr lang="sk-SK" sz="2000" b="1" dirty="0" smtClean="0">
                <a:solidFill>
                  <a:srgbClr val="FFC000"/>
                </a:solidFill>
              </a:rPr>
              <a:t>A </a:t>
            </a:r>
            <a:r>
              <a:rPr lang="sk-SK" sz="2000" b="1" dirty="0" err="1" smtClean="0">
                <a:solidFill>
                  <a:srgbClr val="FFC000"/>
                </a:solidFill>
              </a:rPr>
              <a:t>darázs</a:t>
            </a:r>
            <a:r>
              <a:rPr lang="sk-SK" sz="2000" b="1" dirty="0" smtClean="0">
                <a:solidFill>
                  <a:srgbClr val="FFC000"/>
                </a:solidFill>
              </a:rPr>
              <a:t> – </a:t>
            </a:r>
            <a:r>
              <a:rPr lang="sk-SK" sz="2000" b="1" dirty="0" err="1" smtClean="0">
                <a:solidFill>
                  <a:schemeClr val="tx1"/>
                </a:solidFill>
              </a:rPr>
              <a:t>családokban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él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  <a:r>
              <a:rPr lang="sk-SK" sz="2000" b="1" dirty="0" err="1" smtClean="0">
                <a:solidFill>
                  <a:schemeClr val="tx1"/>
                </a:solidFill>
              </a:rPr>
              <a:t>Ereszek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alá</a:t>
            </a:r>
            <a:r>
              <a:rPr lang="sk-SK" sz="2000" b="1" dirty="0" smtClean="0">
                <a:solidFill>
                  <a:schemeClr val="tx1"/>
                </a:solidFill>
              </a:rPr>
              <a:t>, </a:t>
            </a:r>
            <a:r>
              <a:rPr lang="sk-SK" sz="2000" b="1" dirty="0" err="1" smtClean="0">
                <a:solidFill>
                  <a:schemeClr val="tx1"/>
                </a:solidFill>
              </a:rPr>
              <a:t>fák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ágaira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és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odvaiba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készítik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fészküket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  <a:r>
              <a:rPr lang="sk-SK" sz="2000" b="1" dirty="0" err="1" smtClean="0">
                <a:solidFill>
                  <a:schemeClr val="tx1"/>
                </a:solidFill>
              </a:rPr>
              <a:t>Gyümölcsök</a:t>
            </a:r>
            <a:r>
              <a:rPr lang="sk-SK" sz="2000" b="1" dirty="0" smtClean="0">
                <a:solidFill>
                  <a:schemeClr val="tx1"/>
                </a:solidFill>
              </a:rPr>
              <a:t>  </a:t>
            </a:r>
            <a:r>
              <a:rPr lang="sk-SK" sz="2000" b="1" dirty="0" err="1" smtClean="0">
                <a:solidFill>
                  <a:schemeClr val="tx1"/>
                </a:solidFill>
              </a:rPr>
              <a:t>és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virágok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nedvével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táplálkoznak</a:t>
            </a:r>
            <a:r>
              <a:rPr lang="sk-SK" sz="2000" b="1" dirty="0" smtClean="0">
                <a:solidFill>
                  <a:schemeClr val="tx1"/>
                </a:solidFill>
              </a:rPr>
              <a:t>. </a:t>
            </a:r>
            <a:r>
              <a:rPr lang="sk-SK" sz="2000" b="1" dirty="0" err="1" smtClean="0">
                <a:solidFill>
                  <a:schemeClr val="tx1"/>
                </a:solidFill>
              </a:rPr>
              <a:t>Károkat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okoznak</a:t>
            </a:r>
            <a:r>
              <a:rPr lang="sk-SK" sz="2000" b="1" dirty="0" smtClean="0">
                <a:solidFill>
                  <a:schemeClr val="tx1"/>
                </a:solidFill>
              </a:rPr>
              <a:t>  </a:t>
            </a:r>
            <a:r>
              <a:rPr lang="sk-SK" sz="2000" b="1" dirty="0" smtClean="0">
                <a:solidFill>
                  <a:schemeClr val="tx1"/>
                </a:solidFill>
              </a:rPr>
              <a:t>                          a </a:t>
            </a:r>
            <a:r>
              <a:rPr lang="sk-SK" sz="2000" b="1" dirty="0" err="1" smtClean="0">
                <a:solidFill>
                  <a:schemeClr val="tx1"/>
                </a:solidFill>
              </a:rPr>
              <a:t>gyümölcsökben</a:t>
            </a:r>
            <a:r>
              <a:rPr lang="sk-SK" sz="2000" b="1" dirty="0" smtClean="0">
                <a:solidFill>
                  <a:schemeClr val="tx1"/>
                </a:solidFill>
              </a:rPr>
              <a:t>, </a:t>
            </a:r>
            <a:r>
              <a:rPr lang="sk-SK" sz="2000" b="1" dirty="0" err="1" smtClean="0">
                <a:solidFill>
                  <a:schemeClr val="tx1"/>
                </a:solidFill>
              </a:rPr>
              <a:t>mert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az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általuk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megrágott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gyümölcs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</a:rPr>
              <a:t>tönkremegy</a:t>
            </a:r>
            <a:r>
              <a:rPr lang="sk-SK" sz="20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None/>
            </a:pPr>
            <a:endParaRPr lang="sk-SK" sz="20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i="1" dirty="0" smtClean="0">
                <a:solidFill>
                  <a:srgbClr val="FF0000"/>
                </a:solidFill>
              </a:rPr>
              <a:t>Légy </a:t>
            </a:r>
            <a:r>
              <a:rPr lang="sk-SK" sz="2000" b="1" i="1" dirty="0" err="1" smtClean="0">
                <a:solidFill>
                  <a:srgbClr val="FF0000"/>
                </a:solidFill>
              </a:rPr>
              <a:t>óvatos</a:t>
            </a:r>
            <a:r>
              <a:rPr lang="sk-SK" sz="2000" b="1" i="1" dirty="0" smtClean="0">
                <a:solidFill>
                  <a:srgbClr val="FF0000"/>
                </a:solidFill>
              </a:rPr>
              <a:t> </a:t>
            </a:r>
            <a:r>
              <a:rPr lang="sk-SK" sz="2000" b="1" i="1" dirty="0" err="1" smtClean="0">
                <a:solidFill>
                  <a:srgbClr val="FF0000"/>
                </a:solidFill>
              </a:rPr>
              <a:t>darázsfészek</a:t>
            </a:r>
            <a:r>
              <a:rPr lang="sk-SK" sz="2000" b="1" i="1" dirty="0" smtClean="0">
                <a:solidFill>
                  <a:srgbClr val="FF0000"/>
                </a:solidFill>
              </a:rPr>
              <a:t> </a:t>
            </a:r>
            <a:r>
              <a:rPr lang="sk-SK" sz="2000" b="1" i="1" dirty="0" err="1" smtClean="0">
                <a:solidFill>
                  <a:srgbClr val="FF0000"/>
                </a:solidFill>
              </a:rPr>
              <a:t>közelében</a:t>
            </a:r>
            <a:r>
              <a:rPr lang="sk-SK" sz="2000" b="1" i="1" dirty="0" smtClean="0">
                <a:solidFill>
                  <a:srgbClr val="FF0000"/>
                </a:solidFill>
              </a:rPr>
              <a:t>! </a:t>
            </a:r>
            <a:endParaRPr lang="sk-SK" sz="2000" b="1" i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sk-SK" sz="2000" b="1" i="1" dirty="0" smtClean="0">
                <a:solidFill>
                  <a:srgbClr val="FF0000"/>
                </a:solidFill>
              </a:rPr>
              <a:t> </a:t>
            </a:r>
            <a:r>
              <a:rPr lang="sk-SK" sz="2000" b="1" i="1" dirty="0" smtClean="0">
                <a:solidFill>
                  <a:srgbClr val="FF0000"/>
                </a:solidFill>
              </a:rPr>
              <a:t>     A </a:t>
            </a:r>
            <a:r>
              <a:rPr lang="sk-SK" sz="2000" b="1" i="1" dirty="0" err="1" smtClean="0">
                <a:solidFill>
                  <a:srgbClr val="FF0000"/>
                </a:solidFill>
              </a:rPr>
              <a:t>darázscsípís</a:t>
            </a:r>
            <a:r>
              <a:rPr lang="sk-SK" sz="2000" b="1" i="1" dirty="0" smtClean="0">
                <a:solidFill>
                  <a:srgbClr val="FF0000"/>
                </a:solidFill>
              </a:rPr>
              <a:t> </a:t>
            </a:r>
            <a:r>
              <a:rPr lang="sk-SK" sz="2000" b="1" i="1" dirty="0" err="1" smtClean="0">
                <a:solidFill>
                  <a:srgbClr val="FF0000"/>
                </a:solidFill>
              </a:rPr>
              <a:t>fájdalmas</a:t>
            </a:r>
            <a:r>
              <a:rPr lang="sk-SK" sz="2000" b="1" i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652" name="AutoShape 4" descr="Darázs - Even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27653" name="Obrázo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789363"/>
            <a:ext cx="4967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428604"/>
            <a:ext cx="5956317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 err="1" smtClean="0">
                <a:solidFill>
                  <a:srgbClr val="FFC000"/>
                </a:solidFill>
              </a:rPr>
              <a:t>Hétpettyes</a:t>
            </a:r>
            <a:r>
              <a:rPr lang="sk-SK" sz="4000" b="1" dirty="0" smtClean="0">
                <a:solidFill>
                  <a:srgbClr val="FFC000"/>
                </a:solidFill>
              </a:rPr>
              <a:t> </a:t>
            </a:r>
            <a:r>
              <a:rPr lang="sk-SK" sz="4000" b="1" dirty="0" err="1" smtClean="0">
                <a:solidFill>
                  <a:srgbClr val="FFC000"/>
                </a:solidFill>
              </a:rPr>
              <a:t>katicabogár</a:t>
            </a:r>
            <a:endParaRPr lang="sk-SK" sz="4000" b="1" dirty="0" smtClean="0">
              <a:solidFill>
                <a:srgbClr val="FFC000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2030413"/>
            <a:ext cx="4046538" cy="4133850"/>
          </a:xfrm>
          <a:noFill/>
          <a:ln>
            <a:solidFill>
              <a:schemeClr val="accent1"/>
            </a:solidFill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28662" y="1285860"/>
            <a:ext cx="777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Nagyon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hasznos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rovar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. A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kifeljett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rovar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és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lárvája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egyaránt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tetveket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chemeClr val="tx1"/>
                </a:solidFill>
                <a:latin typeface="+mn-lt"/>
              </a:rPr>
              <a:t>pusztítja</a:t>
            </a:r>
            <a:r>
              <a:rPr lang="sk-SK" sz="2000" b="1" dirty="0" smtClean="0">
                <a:solidFill>
                  <a:schemeClr val="tx1"/>
                </a:solidFill>
                <a:latin typeface="+mn-lt"/>
              </a:rPr>
              <a:t>. 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42988" y="6381750"/>
            <a:ext cx="447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sk-SK">
              <a:solidFill>
                <a:srgbClr val="336600"/>
              </a:solidFill>
              <a:latin typeface="Comic Sans MS" pitchFamily="66" charset="0"/>
            </a:endParaRPr>
          </a:p>
          <a:p>
            <a:pPr eaLnBrk="1" hangingPunct="1"/>
            <a:endParaRPr lang="sk-SK">
              <a:solidFill>
                <a:srgbClr val="33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 animBg="1"/>
    </p:bld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513</TotalTime>
  <Words>399</Words>
  <Application>Microsoft Office PowerPoint</Application>
  <PresentationFormat>Prezentácia na obrazovke (4:3)</PresentationFormat>
  <Paragraphs>65</Paragraphs>
  <Slides>17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 3</vt:lpstr>
      <vt:lpstr>Comic Sans MS</vt:lpstr>
      <vt:lpstr>Dym</vt:lpstr>
      <vt:lpstr>Špeciálna základná škola s VJM, Hviezdoslavova 24, Rimavská Sobota</vt:lpstr>
      <vt:lpstr>Snímka 2</vt:lpstr>
      <vt:lpstr>Hasznos rovarok</vt:lpstr>
      <vt:lpstr>A kaptárakban háromféle méhet figyelhetünk meg</vt:lpstr>
      <vt:lpstr>Snímka 5</vt:lpstr>
      <vt:lpstr>Snímka 6</vt:lpstr>
      <vt:lpstr>A méheknek fullánkjuk van.    A fullánkszúrás fájdalmas lehet.</vt:lpstr>
      <vt:lpstr>Snímka 8</vt:lpstr>
      <vt:lpstr>Hétpettyes katicabogár</vt:lpstr>
      <vt:lpstr>Snímka 10</vt:lpstr>
      <vt:lpstr>Keresztespók</vt:lpstr>
      <vt:lpstr>További rovarok és gerinctelenek</vt:lpstr>
      <vt:lpstr>Kifejlett cserebogár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našej prírody</dc:title>
  <dc:creator>wkpg</dc:creator>
  <cp:lastModifiedBy>pc</cp:lastModifiedBy>
  <cp:revision>25</cp:revision>
  <dcterms:created xsi:type="dcterms:W3CDTF">2011-02-20T19:06:19Z</dcterms:created>
  <dcterms:modified xsi:type="dcterms:W3CDTF">2020-06-17T11:06:56Z</dcterms:modified>
</cp:coreProperties>
</file>