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activeX/activeX1.xml" ContentType="application/vnd.ms-office.activeX+xml"/>
  <Override PartName="/ppt/notesSlides/notesSlide1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8" r:id="rId2"/>
    <p:sldId id="282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1" r:id="rId22"/>
  </p:sldIdLst>
  <p:sldSz cx="7620000" cy="5962650"/>
  <p:notesSz cx="6858000" cy="9144000"/>
  <p:embeddedFontLst>
    <p:embeddedFont>
      <p:font typeface="Verdana" pitchFamily="34" charset="0"/>
      <p:regular r:id="rId24"/>
      <p:bold r:id="rId25"/>
      <p:italic r:id="rId26"/>
      <p:boldItalic r:id="rId27"/>
    </p:embeddedFont>
    <p:embeddedFont>
      <p:font typeface="Arial Black" pitchFamily="34" charset="0"/>
      <p:bold r:id="rId28"/>
    </p:embeddedFont>
    <p:embeddedFont>
      <p:font typeface="Arial Unicode MS" pitchFamily="34" charset="-128"/>
      <p:regular r:id="rId29"/>
    </p:embeddedFont>
  </p:embeddedFontLst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FF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296" y="240"/>
      </p:cViewPr>
      <p:guideLst>
        <p:guide orient="horz" pos="1878"/>
        <p:guide pos="24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8250" y="685800"/>
            <a:ext cx="4381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5E908BF-833A-46D6-B1F7-6AF1C4E8C7E0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68582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7CF737-C7DF-4F3A-8864-C5B98D67E18F}" type="slidenum">
              <a:rPr lang="hu-HU"/>
              <a:pPr/>
              <a:t>1</a:t>
            </a:fld>
            <a:endParaRPr lang="hu-HU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2B2A57-BA8F-4870-A218-5E3960CFC28E}" type="slidenum">
              <a:rPr lang="hu-HU"/>
              <a:pPr/>
              <a:t>11</a:t>
            </a:fld>
            <a:endParaRPr lang="hu-HU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2CDA3-0E6F-4F30-BCD8-CD79EDA8084C}" type="slidenum">
              <a:rPr lang="hu-HU"/>
              <a:pPr/>
              <a:t>12</a:t>
            </a:fld>
            <a:endParaRPr lang="hu-H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689509-8A2F-43C1-AF91-383AF04FAE2D}" type="slidenum">
              <a:rPr lang="hu-HU"/>
              <a:pPr/>
              <a:t>13</a:t>
            </a:fld>
            <a:endParaRPr lang="hu-HU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0CEE1C-A7DB-40BC-8AF2-505A53FBD99D}" type="slidenum">
              <a:rPr lang="hu-HU"/>
              <a:pPr/>
              <a:t>14</a:t>
            </a:fld>
            <a:endParaRPr lang="hu-HU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0E916-1F74-4FB0-AF61-825286BC098D}" type="slidenum">
              <a:rPr lang="hu-HU"/>
              <a:pPr/>
              <a:t>15</a:t>
            </a:fld>
            <a:endParaRPr lang="hu-H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85526-32D2-4FA3-88B4-4E130578B9D5}" type="slidenum">
              <a:rPr lang="hu-HU"/>
              <a:pPr/>
              <a:t>16</a:t>
            </a:fld>
            <a:endParaRPr lang="hu-HU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13502A-1FB0-4402-9761-4443CB198475}" type="slidenum">
              <a:rPr lang="hu-HU"/>
              <a:pPr/>
              <a:t>17</a:t>
            </a:fld>
            <a:endParaRPr lang="hu-HU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0D14D3-C78C-4225-8DA6-C76DDD43CC15}" type="slidenum">
              <a:rPr lang="hu-HU"/>
              <a:pPr/>
              <a:t>18</a:t>
            </a:fld>
            <a:endParaRPr lang="hu-HU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BB3E5-CFE3-4BE7-A805-B5B115537808}" type="slidenum">
              <a:rPr lang="hu-HU"/>
              <a:pPr/>
              <a:t>19</a:t>
            </a:fld>
            <a:endParaRPr lang="hu-HU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2C10A-910E-4FE9-B092-2DBD43651AEF}" type="slidenum">
              <a:rPr lang="hu-HU"/>
              <a:pPr/>
              <a:t>20</a:t>
            </a:fld>
            <a:endParaRPr lang="hu-HU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75DDD5-7430-4F8D-92B2-9CCC5E2FFC4A}" type="slidenum">
              <a:rPr lang="hu-HU"/>
              <a:pPr/>
              <a:t>3</a:t>
            </a:fld>
            <a:endParaRPr lang="hu-HU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0B72F5-4003-462C-AC0D-07DEC201CA69}" type="slidenum">
              <a:rPr lang="hu-HU"/>
              <a:pPr/>
              <a:t>21</a:t>
            </a:fld>
            <a:endParaRPr lang="hu-HU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6EF99-9317-41E7-9616-D6F973A18681}" type="slidenum">
              <a:rPr lang="hu-HU"/>
              <a:pPr/>
              <a:t>4</a:t>
            </a:fld>
            <a:endParaRPr lang="hu-HU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130C7E-5191-40A4-A2A5-1B462A87B082}" type="slidenum">
              <a:rPr lang="hu-HU"/>
              <a:pPr/>
              <a:t>5</a:t>
            </a:fld>
            <a:endParaRPr lang="hu-HU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AC0BC-2426-4048-A446-B9F8F416E765}" type="slidenum">
              <a:rPr lang="hu-HU"/>
              <a:pPr/>
              <a:t>6</a:t>
            </a:fld>
            <a:endParaRPr lang="hu-H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37D353-8109-4BD9-9FC2-07A641DC3677}" type="slidenum">
              <a:rPr lang="hu-HU"/>
              <a:pPr/>
              <a:t>7</a:t>
            </a:fld>
            <a:endParaRPr lang="hu-HU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D2EC2A-9509-4EFF-A595-729F41986978}" type="slidenum">
              <a:rPr lang="hu-HU"/>
              <a:pPr/>
              <a:t>8</a:t>
            </a:fld>
            <a:endParaRPr lang="hu-HU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0E562-CBFE-4D54-8123-AFB77FF723A5}" type="slidenum">
              <a:rPr lang="hu-HU"/>
              <a:pPr/>
              <a:t>9</a:t>
            </a:fld>
            <a:endParaRPr lang="hu-H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D8177B-6D51-4BF0-AE61-72F73548F6AF}" type="slidenum">
              <a:rPr lang="hu-HU"/>
              <a:pPr/>
              <a:t>10</a:t>
            </a:fld>
            <a:endParaRPr lang="hu-HU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500" y="1852613"/>
            <a:ext cx="6477000" cy="1277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378200"/>
            <a:ext cx="5334000" cy="15240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132A45-4347-43C3-B4AD-CB65AAB4A54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25705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56D80-AF4A-49EC-8F9C-268FFF54FE69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2441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5524500" y="238125"/>
            <a:ext cx="1714500" cy="50879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81000" y="238125"/>
            <a:ext cx="4991100" cy="50879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F74D-03F2-41B6-9802-E8A38B18926E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4009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5CB3D-E3E3-462D-9F0F-0EFF22378E9C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4894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1663" y="3832225"/>
            <a:ext cx="6477000" cy="1184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1663" y="2527300"/>
            <a:ext cx="6477000" cy="13049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2AE9B-09D9-4C3D-A11A-15F5ABD1FB23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16666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81000" y="1390650"/>
            <a:ext cx="3352800" cy="3935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886200" y="1390650"/>
            <a:ext cx="3352800" cy="3935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F40B0-C342-4ADB-8139-324C93ABD58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8281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335088"/>
            <a:ext cx="3367088" cy="555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81000" y="1890713"/>
            <a:ext cx="3367088" cy="3435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70325" y="1335088"/>
            <a:ext cx="3368675" cy="555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3870325" y="1890713"/>
            <a:ext cx="3368675" cy="3435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4FB8D-8994-4793-8CA2-44689A82565D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4007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188DF-24D8-43B8-884A-0783D5B34121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9089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56C01-1D55-4F7E-99CC-DDC8A5CE799F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9094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38125"/>
            <a:ext cx="2506663" cy="1009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79738" y="238125"/>
            <a:ext cx="4259262" cy="50879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1247775"/>
            <a:ext cx="2506663" cy="40782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175AA6-4434-44EB-975E-F4D137EB0735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495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93838" y="4173538"/>
            <a:ext cx="4572000" cy="4937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493838" y="533400"/>
            <a:ext cx="4572000" cy="35766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93838" y="4667250"/>
            <a:ext cx="4572000" cy="698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7BB92-BD97-424B-BC86-984489E6C44A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5889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38125"/>
            <a:ext cx="68580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90650"/>
            <a:ext cx="6858000" cy="393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429250"/>
            <a:ext cx="17780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03500" y="5429250"/>
            <a:ext cx="24130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461000" y="5429250"/>
            <a:ext cx="1778000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D1CFE7-2AA4-4D58-A364-4B2CD1D5CDCE}" type="slidenum">
              <a:rPr lang="hu-HU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lipboard(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6213" y="38100"/>
            <a:ext cx="9056688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-400844" y="3341365"/>
            <a:ext cx="696595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4000" b="1" dirty="0" smtClean="0">
                <a:solidFill>
                  <a:srgbClr val="FFFFFF"/>
                </a:solidFill>
                <a:latin typeface="Verdana" pitchFamily="34" charset="0"/>
              </a:rPr>
              <a:t>HÁLÓZATOK</a:t>
            </a:r>
          </a:p>
          <a:p>
            <a:pPr algn="ctr"/>
            <a:r>
              <a:rPr lang="hu-HU" sz="4000" b="1" dirty="0" smtClean="0">
                <a:solidFill>
                  <a:srgbClr val="FFFFFF"/>
                </a:solidFill>
                <a:latin typeface="Verdana" pitchFamily="34" charset="0"/>
              </a:rPr>
              <a:t>Informatika</a:t>
            </a:r>
          </a:p>
          <a:p>
            <a:pPr algn="ctr"/>
            <a:r>
              <a:rPr lang="hu-HU" sz="4000" b="1" dirty="0" smtClean="0">
                <a:solidFill>
                  <a:srgbClr val="FFFFFF"/>
                </a:solidFill>
                <a:latin typeface="Verdana" pitchFamily="34" charset="0"/>
              </a:rPr>
              <a:t>Praktická škola</a:t>
            </a:r>
          </a:p>
          <a:p>
            <a:pPr algn="ctr"/>
            <a:r>
              <a:rPr lang="hu-HU" sz="4000" b="1" dirty="0" smtClean="0">
                <a:solidFill>
                  <a:srgbClr val="FFFFFF"/>
                </a:solidFill>
                <a:latin typeface="Verdana" pitchFamily="34" charset="0"/>
              </a:rPr>
              <a:t>2019/2020</a:t>
            </a:r>
            <a:endParaRPr lang="hu-HU" sz="4000" dirty="0"/>
          </a:p>
        </p:txBody>
      </p:sp>
      <p:sp>
        <p:nvSpPr>
          <p:cNvPr id="2" name="Obdélník 1"/>
          <p:cNvSpPr/>
          <p:nvPr/>
        </p:nvSpPr>
        <p:spPr>
          <a:xfrm>
            <a:off x="-870520" y="605061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Špeciálna základná škola s VJM, Hviezdoslavova 24, Rimavská Sobota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 err="1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Magyar</a:t>
            </a:r>
            <a:r>
              <a:rPr lang="sk-SK" sz="3200" b="1" dirty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sk-SK" sz="3200" b="1" dirty="0" err="1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Tannyelv</a:t>
            </a:r>
            <a:r>
              <a:rPr lang="hu-HU" sz="3200" b="1" dirty="0">
                <a:solidFill>
                  <a:schemeClr val="accent3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ű Speciális Alapiskola Rimaszombat</a:t>
            </a:r>
            <a:endParaRPr lang="sk-SK" sz="3200" b="1" dirty="0">
              <a:solidFill>
                <a:schemeClr val="accent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2250" y="241300"/>
            <a:ext cx="68707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500" b="1">
                <a:solidFill>
                  <a:srgbClr val="0000FF"/>
                </a:solidFill>
                <a:latin typeface="Times New Roman" pitchFamily="18" charset="0"/>
              </a:rPr>
              <a:t>Hálózatok osztályozása kiterjedtségük szerint</a:t>
            </a:r>
            <a:endParaRPr lang="hu-HU" sz="250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12725" y="3175"/>
            <a:ext cx="16510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300" b="1" u="sng">
                <a:solidFill>
                  <a:srgbClr val="000000"/>
                </a:solidFill>
                <a:latin typeface="Times New Roman" pitchFamily="18" charset="0"/>
              </a:rPr>
              <a:t>Hálózatok méretei</a:t>
            </a:r>
            <a:endParaRPr lang="hu-HU" sz="130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79400" y="2327275"/>
            <a:ext cx="72517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300" b="1">
                <a:solidFill>
                  <a:srgbClr val="000000"/>
                </a:solidFill>
                <a:latin typeface="Times New Roman" pitchFamily="18" charset="0"/>
              </a:rPr>
              <a:t>Helyi hálózatok,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más néven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LAN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L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ocal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A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rea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N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etwork)</a:t>
            </a:r>
          </a:p>
          <a:p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- Pl. iroda, számítógépterem</a:t>
            </a:r>
            <a:endParaRPr lang="hu-HU" sz="2300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60350" y="3260725"/>
            <a:ext cx="738505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Városi hálózatok,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 vagy 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MAN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M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etropolitan 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A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rea 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N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etwork)</a:t>
            </a:r>
          </a:p>
          <a:p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 - Pl: Városi kábeltévé</a:t>
            </a:r>
            <a:endParaRPr lang="hu-HU" sz="220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79400" y="4194175"/>
            <a:ext cx="6832600" cy="75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Kiterjedt hálózatok,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 vagy 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WAN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W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ide 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A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rea </a:t>
            </a:r>
            <a:r>
              <a:rPr lang="hu-HU" sz="2200" b="1">
                <a:solidFill>
                  <a:srgbClr val="009300"/>
                </a:solidFill>
                <a:latin typeface="Times New Roman" pitchFamily="18" charset="0"/>
              </a:rPr>
              <a:t>N</a:t>
            </a:r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etwork)</a:t>
            </a:r>
          </a:p>
          <a:p>
            <a:r>
              <a:rPr lang="hu-HU" sz="2200">
                <a:solidFill>
                  <a:srgbClr val="000000"/>
                </a:solidFill>
                <a:latin typeface="Times New Roman" pitchFamily="18" charset="0"/>
              </a:rPr>
              <a:t> - Pl: Internet</a:t>
            </a:r>
            <a:endParaRPr lang="hu-HU" sz="2200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55600" y="1136650"/>
            <a:ext cx="73660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300" b="1">
                <a:solidFill>
                  <a:srgbClr val="000000"/>
                </a:solidFill>
                <a:latin typeface="Times New Roman" pitchFamily="18" charset="0"/>
              </a:rPr>
              <a:t>Személyi hálózatok,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más néven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PAN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P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ersonal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A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rea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N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etwork)</a:t>
            </a:r>
          </a:p>
          <a:p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- Pl. mobiltelefon-számítógép(laptop) összekapcsolása</a:t>
            </a:r>
            <a:endParaRPr lang="hu-HU" sz="2300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54013" y="1109663"/>
            <a:ext cx="2447925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280988" y="2333625"/>
            <a:ext cx="2016125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54013" y="3222625"/>
            <a:ext cx="2016125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354013" y="4205288"/>
            <a:ext cx="2303462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5" grpId="0" animBg="1"/>
      <p:bldP spid="14346" grpId="0" animBg="1"/>
      <p:bldP spid="14347" grpId="0" animBg="1"/>
      <p:bldP spid="14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lipboard(3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" y="2543175"/>
            <a:ext cx="291306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lipboard(3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57150"/>
            <a:ext cx="2565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lipboard(25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204913"/>
            <a:ext cx="9239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 descr="clipboard(35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23825"/>
            <a:ext cx="3314700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clipboard(36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0988" y="2871788"/>
            <a:ext cx="3419475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938338" y="317500"/>
            <a:ext cx="9842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200" b="1">
                <a:solidFill>
                  <a:srgbClr val="0000FF"/>
                </a:solidFill>
                <a:latin typeface="Times New Roman" pitchFamily="18" charset="0"/>
              </a:rPr>
              <a:t>PAN</a:t>
            </a:r>
            <a:endParaRPr lang="hu-HU" sz="2200"/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69913" y="2333625"/>
            <a:ext cx="1003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200" b="1">
                <a:solidFill>
                  <a:srgbClr val="0000FF"/>
                </a:solidFill>
                <a:latin typeface="Times New Roman" pitchFamily="18" charset="0"/>
              </a:rPr>
              <a:t>LAN</a:t>
            </a:r>
            <a:endParaRPr lang="hu-HU" sz="2200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279775" y="1181100"/>
            <a:ext cx="10795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 b="1">
                <a:solidFill>
                  <a:srgbClr val="0000FF"/>
                </a:solidFill>
                <a:latin typeface="Times New Roman" pitchFamily="18" charset="0"/>
              </a:rPr>
              <a:t>MAN</a:t>
            </a:r>
            <a:endParaRPr lang="hu-HU" sz="2100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3738563" y="2476500"/>
            <a:ext cx="10795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 b="1">
                <a:solidFill>
                  <a:srgbClr val="0000FF"/>
                </a:solidFill>
                <a:latin typeface="Times New Roman" pitchFamily="18" charset="0"/>
              </a:rPr>
              <a:t>WAN</a:t>
            </a:r>
            <a:endParaRPr lang="hu-HU" sz="2100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1938338" y="317500"/>
            <a:ext cx="792162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3305175" y="1181100"/>
            <a:ext cx="792163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641350" y="2333625"/>
            <a:ext cx="792163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3810000" y="2476500"/>
            <a:ext cx="792163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1" grpId="0" animBg="1"/>
      <p:bldP spid="15372" grpId="0" animBg="1"/>
      <p:bldP spid="15373" grpId="0" animBg="1"/>
      <p:bldP spid="153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lipboard(3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0" y="66675"/>
            <a:ext cx="6856413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lipboard(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62200"/>
            <a:ext cx="4179888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1275" y="1079500"/>
            <a:ext cx="780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000000"/>
                </a:solidFill>
                <a:latin typeface="Times New Roman" pitchFamily="18" charset="0"/>
              </a:rPr>
              <a:t>A hálózat felépítését, topológiáját a kábelek elrendeződése, a csomópontok fizikai elhelyezkedése határozza meg. Ez a "hálózat alakja".</a:t>
            </a:r>
            <a:endParaRPr lang="hu-HU" sz="150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700" y="50800"/>
            <a:ext cx="40513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 b="1">
                <a:solidFill>
                  <a:srgbClr val="0000FF"/>
                </a:solidFill>
                <a:latin typeface="Times New Roman" pitchFamily="18" charset="0"/>
              </a:rPr>
              <a:t>Hálózati topológia</a:t>
            </a:r>
            <a:endParaRPr lang="hu-HU" sz="3200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1275" y="1612900"/>
            <a:ext cx="321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>
                <a:solidFill>
                  <a:srgbClr val="0000FF"/>
                </a:solidFill>
                <a:latin typeface="Times New Roman" pitchFamily="18" charset="0"/>
              </a:rPr>
              <a:t>Legelterjedtebb topológiák:</a:t>
            </a:r>
            <a:endParaRPr lang="hu-HU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1333500" y="2305050"/>
            <a:ext cx="1476375" cy="42068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879475" y="2212975"/>
            <a:ext cx="7556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700" b="1">
                <a:solidFill>
                  <a:srgbClr val="0000FF"/>
                </a:solidFill>
              </a:rPr>
              <a:t>1.</a:t>
            </a:r>
            <a:endParaRPr lang="hu-HU" sz="2700"/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4184650" y="2870200"/>
            <a:ext cx="353695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A rendszer a karácsonyfaizzókhoz hasonlóan működik. Kábelszakadáskor az egész hálózat működésképtelenné válik.</a:t>
            </a:r>
            <a:endParaRPr lang="hu-HU" sz="1600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0800" y="622300"/>
            <a:ext cx="6527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számítógépek fizikai összekötésének rendszerét </a:t>
            </a:r>
            <a:r>
              <a:rPr lang="hu-HU" sz="1400" b="1">
                <a:solidFill>
                  <a:srgbClr val="0000FF"/>
                </a:solidFill>
                <a:latin typeface="Times New Roman" pitchFamily="18" charset="0"/>
              </a:rPr>
              <a:t>hálózati topológiá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nak</a:t>
            </a:r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 nevezzük</a:t>
            </a:r>
            <a:endParaRPr lang="hu-HU" sz="1400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1217613" y="2189163"/>
            <a:ext cx="1728787" cy="5762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lipboard(7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" y="2000250"/>
            <a:ext cx="4200525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8425" y="50800"/>
            <a:ext cx="40513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 b="1">
                <a:solidFill>
                  <a:srgbClr val="0000FF"/>
                </a:solidFill>
                <a:latin typeface="Times New Roman" pitchFamily="18" charset="0"/>
              </a:rPr>
              <a:t>Hálózati topológia</a:t>
            </a:r>
            <a:endParaRPr lang="hu-HU" sz="3200"/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1057275" y="1905000"/>
            <a:ext cx="1606550" cy="57785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31825" y="1917700"/>
            <a:ext cx="755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700" b="1">
                <a:solidFill>
                  <a:srgbClr val="0000FF"/>
                </a:solidFill>
              </a:rPr>
              <a:t>2.</a:t>
            </a:r>
            <a:endParaRPr lang="hu-HU" sz="2700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432175" y="2289175"/>
            <a:ext cx="372745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A csomópontok zárt láncot alkotnak.</a:t>
            </a:r>
          </a:p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Az adatok csak egy irányba mehetnek.</a:t>
            </a:r>
            <a:endParaRPr lang="hu-HU"/>
          </a:p>
        </p:txBody>
      </p:sp>
      <p:pic>
        <p:nvPicPr>
          <p:cNvPr id="18439" name="Picture 7" descr="MSOffice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8738" y="3081338"/>
            <a:ext cx="70008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74625" y="527050"/>
            <a:ext cx="6527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számítógépek fizikai összekötésének rendszerét </a:t>
            </a:r>
            <a:r>
              <a:rPr lang="hu-HU" sz="1400" b="1">
                <a:solidFill>
                  <a:srgbClr val="0000FF"/>
                </a:solidFill>
                <a:latin typeface="Times New Roman" pitchFamily="18" charset="0"/>
              </a:rPr>
              <a:t>hálózati topológiá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nak</a:t>
            </a:r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 nevezzük</a:t>
            </a:r>
            <a:endParaRPr lang="hu-HU" sz="1400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65100" y="1517650"/>
            <a:ext cx="321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>
                <a:solidFill>
                  <a:srgbClr val="0000FF"/>
                </a:solidFill>
                <a:latin typeface="Times New Roman" pitchFamily="18" charset="0"/>
              </a:rPr>
              <a:t>Legelterjedtebb topológiák:</a:t>
            </a:r>
            <a:endParaRPr lang="hu-HU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46050" y="1003300"/>
            <a:ext cx="780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000000"/>
                </a:solidFill>
                <a:latin typeface="Times New Roman" pitchFamily="18" charset="0"/>
              </a:rPr>
              <a:t>A hálózat felépítését, topológiáját a kábelek elrendeződése, a csomópontok fizikai elhelyezkedése határozza meg. Ez a "hálózat alakja".</a:t>
            </a:r>
            <a:endParaRPr lang="hu-HU" sz="1500"/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1009650" y="1828800"/>
            <a:ext cx="1944688" cy="674688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ipboard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37734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07950" y="50800"/>
            <a:ext cx="40513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 b="1">
                <a:solidFill>
                  <a:srgbClr val="0000FF"/>
                </a:solidFill>
                <a:latin typeface="Times New Roman" pitchFamily="18" charset="0"/>
              </a:rPr>
              <a:t>Hálózati topológia</a:t>
            </a:r>
            <a:endParaRPr lang="hu-HU" sz="320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1152525" y="2124075"/>
            <a:ext cx="1730375" cy="49053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5650" y="2060575"/>
            <a:ext cx="755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700" b="1">
                <a:solidFill>
                  <a:srgbClr val="0000FF"/>
                </a:solidFill>
              </a:rPr>
              <a:t>3.</a:t>
            </a:r>
            <a:endParaRPr lang="hu-HU" sz="270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3689350" y="2498725"/>
            <a:ext cx="35941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Biztosabb, de drágább megoldás. </a:t>
            </a:r>
          </a:p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Kábelszakadásnál csak 1 gép áll le.</a:t>
            </a:r>
            <a:endParaRPr lang="hu-HU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07950" y="641350"/>
            <a:ext cx="6527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számítógépek fizikai összekötésének rendszerét </a:t>
            </a:r>
            <a:r>
              <a:rPr lang="hu-HU" sz="1400" b="1">
                <a:solidFill>
                  <a:srgbClr val="0000FF"/>
                </a:solidFill>
                <a:latin typeface="Times New Roman" pitchFamily="18" charset="0"/>
              </a:rPr>
              <a:t>hálózati topológiá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nak</a:t>
            </a:r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 nevezzük</a:t>
            </a:r>
            <a:endParaRPr lang="hu-HU" sz="1400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98425" y="1631950"/>
            <a:ext cx="321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>
                <a:solidFill>
                  <a:srgbClr val="0000FF"/>
                </a:solidFill>
                <a:latin typeface="Times New Roman" pitchFamily="18" charset="0"/>
              </a:rPr>
              <a:t>Legelterjedtebb topológiák:</a:t>
            </a:r>
            <a:endParaRPr lang="hu-HU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07950" y="1089025"/>
            <a:ext cx="780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000000"/>
                </a:solidFill>
                <a:latin typeface="Times New Roman" pitchFamily="18" charset="0"/>
              </a:rPr>
              <a:t>A hálózat felépítését, topológiáját a kábelek elrendeződése, a csomópontok fizikai elhelyezkedése határozza meg. Ez a "hálózat alakja".</a:t>
            </a:r>
            <a:endParaRPr lang="hu-HU" sz="1500"/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1073150" y="2066925"/>
            <a:ext cx="1944688" cy="5762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lipboard(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14550"/>
            <a:ext cx="3627437" cy="27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5575" y="50800"/>
            <a:ext cx="405130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 b="1">
                <a:solidFill>
                  <a:srgbClr val="0000FF"/>
                </a:solidFill>
                <a:latin typeface="Times New Roman" pitchFamily="18" charset="0"/>
              </a:rPr>
              <a:t>Hálózati topológia</a:t>
            </a:r>
            <a:endParaRPr lang="hu-HU" sz="3200"/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1181100" y="1981200"/>
            <a:ext cx="1730375" cy="490538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1974850"/>
            <a:ext cx="7556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700" b="1">
                <a:solidFill>
                  <a:srgbClr val="0000FF"/>
                </a:solidFill>
              </a:rPr>
              <a:t>4.</a:t>
            </a:r>
            <a:endParaRPr lang="hu-HU" sz="2700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946525" y="1946275"/>
            <a:ext cx="376555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900">
                <a:solidFill>
                  <a:srgbClr val="000000"/>
                </a:solidFill>
                <a:latin typeface="Times New Roman" pitchFamily="18" charset="0"/>
              </a:rPr>
              <a:t>Minden számítógép csak egy útvonalon érhető el.</a:t>
            </a:r>
          </a:p>
          <a:p>
            <a:r>
              <a:rPr lang="hu-HU" sz="1900">
                <a:solidFill>
                  <a:srgbClr val="000000"/>
                </a:solidFill>
                <a:latin typeface="Times New Roman" pitchFamily="18" charset="0"/>
              </a:rPr>
              <a:t>A kábelszakadás egy egész alhálózatot tönkretehet.</a:t>
            </a:r>
            <a:endParaRPr lang="hu-HU" sz="1900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74625" y="555625"/>
            <a:ext cx="6527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számítógépek fizikai összekötésének rendszerét </a:t>
            </a:r>
            <a:r>
              <a:rPr lang="hu-HU" sz="1400" b="1">
                <a:solidFill>
                  <a:srgbClr val="0000FF"/>
                </a:solidFill>
                <a:latin typeface="Times New Roman" pitchFamily="18" charset="0"/>
              </a:rPr>
              <a:t>hálózati topológiá</a:t>
            </a:r>
            <a:r>
              <a:rPr lang="hu-HU" sz="1400" b="1">
                <a:solidFill>
                  <a:srgbClr val="000000"/>
                </a:solidFill>
                <a:latin typeface="Times New Roman" pitchFamily="18" charset="0"/>
              </a:rPr>
              <a:t>nak</a:t>
            </a:r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 nevezzük</a:t>
            </a:r>
            <a:endParaRPr lang="hu-HU" sz="1400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65100" y="1546225"/>
            <a:ext cx="3213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>
                <a:solidFill>
                  <a:srgbClr val="0000FF"/>
                </a:solidFill>
                <a:latin typeface="Times New Roman" pitchFamily="18" charset="0"/>
              </a:rPr>
              <a:t>Legelterjedtebb topológiák:</a:t>
            </a:r>
            <a:endParaRPr lang="hu-HU"/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203200" y="993775"/>
            <a:ext cx="7804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000000"/>
                </a:solidFill>
                <a:latin typeface="Times New Roman" pitchFamily="18" charset="0"/>
              </a:rPr>
              <a:t>A hálózat felépítését, topológiáját a kábelek elrendeződése, a csomópontok fizikai elhelyezkedése határozza meg. Ez a "hálózat alakja".</a:t>
            </a:r>
            <a:endParaRPr lang="hu-HU" sz="1500"/>
          </a:p>
        </p:txBody>
      </p:sp>
      <p:sp>
        <p:nvSpPr>
          <p:cNvPr id="20492" name="Oval 12"/>
          <p:cNvSpPr>
            <a:spLocks noChangeArrowheads="1"/>
          </p:cNvSpPr>
          <p:nvPr/>
        </p:nvSpPr>
        <p:spPr bwMode="auto">
          <a:xfrm>
            <a:off x="1073150" y="1927225"/>
            <a:ext cx="1944688" cy="5762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22534" name="ShockwaveFlash1" r:id="rId2" imgW="1828571" imgH="1828571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55650" y="136525"/>
            <a:ext cx="54229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600" b="1">
                <a:solidFill>
                  <a:srgbClr val="0000FF"/>
                </a:solidFill>
                <a:latin typeface="Times New Roman" pitchFamily="18" charset="0"/>
              </a:rPr>
              <a:t>Hálózatok osztályozása </a:t>
            </a:r>
          </a:p>
          <a:p>
            <a:pPr algn="ctr"/>
            <a:r>
              <a:rPr lang="hu-HU" sz="2600" b="1">
                <a:solidFill>
                  <a:srgbClr val="0000FF"/>
                </a:solidFill>
                <a:latin typeface="Times New Roman" pitchFamily="18" charset="0"/>
              </a:rPr>
              <a:t>az átviteli közeg típusa szerint:</a:t>
            </a:r>
            <a:endParaRPr lang="hu-HU" sz="2600"/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1750" y="1355725"/>
            <a:ext cx="27368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400" b="1">
                <a:solidFill>
                  <a:srgbClr val="009300"/>
                </a:solidFill>
                <a:latin typeface="Times New Roman" pitchFamily="18" charset="0"/>
              </a:rPr>
              <a:t>vezetékes hálózat</a:t>
            </a:r>
            <a:endParaRPr lang="hu-HU" sz="240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3927475" y="1374775"/>
            <a:ext cx="334645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vezeték nélküli hálózat</a:t>
            </a:r>
            <a:endParaRPr lang="hu-HU" sz="2300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289425" y="1717675"/>
            <a:ext cx="2889250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000" b="1">
                <a:solidFill>
                  <a:srgbClr val="000000"/>
                </a:solidFill>
                <a:latin typeface="Times New Roman" pitchFamily="18" charset="0"/>
              </a:rPr>
              <a:t>WLAN</a:t>
            </a:r>
            <a:r>
              <a:rPr lang="hu-HU" sz="200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hu-HU" sz="2000" i="1">
                <a:solidFill>
                  <a:srgbClr val="000000"/>
                </a:solidFill>
                <a:latin typeface="Times New Roman" pitchFamily="18" charset="0"/>
              </a:rPr>
              <a:t>wireless LAN)</a:t>
            </a:r>
          </a:p>
          <a:p>
            <a:r>
              <a:rPr lang="hu-HU" sz="2000">
                <a:solidFill>
                  <a:srgbClr val="000000"/>
                </a:solidFill>
                <a:latin typeface="Times New Roman" pitchFamily="18" charset="0"/>
              </a:rPr>
              <a:t>rádióhullámot használ </a:t>
            </a:r>
            <a:endParaRPr lang="hu-HU" sz="2000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117975" y="2403475"/>
            <a:ext cx="32702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A legnépszerűbb WLAN szabványcsalád a </a:t>
            </a:r>
            <a:r>
              <a:rPr lang="hu-HU" sz="1200" b="1">
                <a:solidFill>
                  <a:srgbClr val="000000"/>
                </a:solidFill>
                <a:latin typeface="Times New Roman" pitchFamily="18" charset="0"/>
              </a:rPr>
              <a:t>WiFi</a:t>
            </a:r>
            <a:endParaRPr lang="hu-HU" sz="12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H="1">
            <a:off x="2095500" y="962025"/>
            <a:ext cx="466725" cy="3524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048125" y="942975"/>
            <a:ext cx="409575" cy="3905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0" y="1397000"/>
            <a:ext cx="2441575" cy="360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954463" y="1397000"/>
            <a:ext cx="3024187" cy="3603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 animBg="1"/>
      <p:bldP spid="235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700" y="41275"/>
            <a:ext cx="31369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400" b="1" u="sng">
                <a:solidFill>
                  <a:srgbClr val="0000FF"/>
                </a:solidFill>
                <a:latin typeface="Times New Roman" pitchFamily="18" charset="0"/>
              </a:rPr>
              <a:t>Hálózati modellek</a:t>
            </a:r>
            <a:endParaRPr lang="hu-HU" sz="240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1275" y="1317625"/>
            <a:ext cx="719455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400" b="1">
                <a:solidFill>
                  <a:srgbClr val="009300"/>
                </a:solidFill>
                <a:latin typeface="Times New Roman" pitchFamily="18" charset="0"/>
              </a:rPr>
              <a:t>KLIENS-SZERVER MODELL </a:t>
            </a:r>
            <a:r>
              <a:rPr lang="hu-HU" sz="2400" b="1">
                <a:solidFill>
                  <a:srgbClr val="FF6820"/>
                </a:solidFill>
                <a:latin typeface="Times New Roman" pitchFamily="18" charset="0"/>
              </a:rPr>
              <a:t>Ügyfél-Kiszolgáló</a:t>
            </a:r>
            <a:r>
              <a:rPr lang="hu-HU" sz="2400" b="1">
                <a:solidFill>
                  <a:srgbClr val="009300"/>
                </a:solidFill>
                <a:latin typeface="Times New Roman" pitchFamily="18" charset="0"/>
              </a:rPr>
              <a:t>	</a:t>
            </a:r>
            <a:endParaRPr lang="hu-HU" sz="240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0325" y="1689100"/>
            <a:ext cx="71183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A szolgáltatást kérő programot </a:t>
            </a:r>
            <a:r>
              <a:rPr lang="hu-HU" sz="1200" b="1">
                <a:solidFill>
                  <a:srgbClr val="000000"/>
                </a:solidFill>
                <a:latin typeface="Times New Roman" pitchFamily="18" charset="0"/>
              </a:rPr>
              <a:t>kliensnek</a:t>
            </a:r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 nevezzük, azt a programot pedig, amelyik a szolgáltatást nyújtja </a:t>
            </a:r>
            <a:r>
              <a:rPr lang="hu-HU" sz="1200" b="1">
                <a:solidFill>
                  <a:srgbClr val="000000"/>
                </a:solidFill>
                <a:latin typeface="Times New Roman" pitchFamily="18" charset="0"/>
              </a:rPr>
              <a:t>szervernek</a:t>
            </a:r>
            <a:endParaRPr lang="hu-HU" sz="120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38113" y="2189163"/>
            <a:ext cx="721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Pl. egy böngészőt tekinthetünk kliens programnak, amely szolgáltatásokat kér egy másik számítógépen futó webszervertől</a:t>
            </a:r>
            <a:endParaRPr lang="hu-HU" sz="120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1275" y="2797175"/>
            <a:ext cx="719455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HOST-TERMINAL MODELL</a:t>
            </a:r>
            <a:r>
              <a:rPr lang="hu-HU" sz="23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u-HU" sz="2300" b="1">
                <a:solidFill>
                  <a:srgbClr val="FF6820"/>
                </a:solidFill>
                <a:latin typeface="Times New Roman" pitchFamily="18" charset="0"/>
              </a:rPr>
              <a:t>Vendéglátó</a:t>
            </a:r>
            <a:r>
              <a:rPr lang="hu-HU" sz="2300" b="1">
                <a:solidFill>
                  <a:srgbClr val="FF6820"/>
                </a:solidFill>
                <a:latin typeface="Arial Unicode MS" pitchFamily="34" charset="-128"/>
              </a:rPr>
              <a:t>-</a:t>
            </a:r>
            <a:r>
              <a:rPr lang="hu-HU" sz="2300" b="1">
                <a:solidFill>
                  <a:srgbClr val="FF6820"/>
                </a:solidFill>
                <a:latin typeface="Times New Roman" pitchFamily="18" charset="0"/>
              </a:rPr>
              <a:t>Terminál</a:t>
            </a:r>
            <a:endParaRPr lang="hu-HU" sz="2300"/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50800" y="3321050"/>
            <a:ext cx="7461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Azt a számítógépet, amely az elérhető adatokat tárolja </a:t>
            </a:r>
            <a:r>
              <a:rPr lang="hu-HU" sz="1200" b="1">
                <a:solidFill>
                  <a:srgbClr val="000000"/>
                </a:solidFill>
                <a:latin typeface="Times New Roman" pitchFamily="18" charset="0"/>
              </a:rPr>
              <a:t>hostnak</a:t>
            </a:r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, míg az információt lekérő gépet távoli </a:t>
            </a:r>
            <a:r>
              <a:rPr lang="hu-HU" sz="1200" b="1">
                <a:solidFill>
                  <a:srgbClr val="000000"/>
                </a:solidFill>
                <a:latin typeface="Times New Roman" pitchFamily="18" charset="0"/>
              </a:rPr>
              <a:t>terminál</a:t>
            </a:r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nak nevezzük</a:t>
            </a:r>
            <a:endParaRPr lang="hu-HU" sz="1200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930275" y="3570288"/>
            <a:ext cx="237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Pl. Érintőképernyős Internet terminál</a:t>
            </a:r>
            <a:endParaRPr lang="hu-HU" sz="1200"/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41275" y="3930650"/>
            <a:ext cx="4470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700" b="1">
                <a:solidFill>
                  <a:srgbClr val="009300"/>
                </a:solidFill>
                <a:latin typeface="Times New Roman" pitchFamily="18" charset="0"/>
              </a:rPr>
              <a:t>PEER TO PEER MODELL</a:t>
            </a:r>
            <a:endParaRPr lang="hu-HU" sz="2700"/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4203700" y="3536950"/>
            <a:ext cx="3041650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300" b="1">
                <a:solidFill>
                  <a:srgbClr val="FF6820"/>
                </a:solidFill>
                <a:latin typeface="Times New Roman" pitchFamily="18" charset="0"/>
              </a:rPr>
              <a:t>A hálózatot egyforma gépek alkotják.</a:t>
            </a:r>
            <a:endParaRPr lang="hu-HU" sz="1300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0325" y="4397375"/>
            <a:ext cx="66802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Mindenki szerver és munkaállomás egyszerre, az egyes perifériák minden felhasználó számára hozzáférhetőek.</a:t>
            </a:r>
          </a:p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Az adatok több helyen tárolhatóak.</a:t>
            </a:r>
            <a:endParaRPr lang="hu-HU" sz="1200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138113" y="5083175"/>
            <a:ext cx="1308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>
                <a:solidFill>
                  <a:srgbClr val="000000"/>
                </a:solidFill>
                <a:latin typeface="Times New Roman" pitchFamily="18" charset="0"/>
              </a:rPr>
              <a:t>Pl: Windows XP </a:t>
            </a:r>
            <a:endParaRPr lang="hu-HU" sz="1200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800" y="479425"/>
            <a:ext cx="7385050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A hálózati modelleket a hardver- és szoftverelemek együttesen határozzák meg. </a:t>
            </a:r>
          </a:p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A három legjelentősebb modell:.</a:t>
            </a:r>
            <a:endParaRPr lang="hu-HU"/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0" y="1325563"/>
            <a:ext cx="4241800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4591" name="Rectangle 15"/>
          <p:cNvSpPr>
            <a:spLocks noChangeArrowheads="1"/>
          </p:cNvSpPr>
          <p:nvPr/>
        </p:nvSpPr>
        <p:spPr bwMode="auto">
          <a:xfrm>
            <a:off x="0" y="2836863"/>
            <a:ext cx="4025900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4592" name="Rectangle 16"/>
          <p:cNvSpPr>
            <a:spLocks noChangeArrowheads="1"/>
          </p:cNvSpPr>
          <p:nvPr/>
        </p:nvSpPr>
        <p:spPr bwMode="auto">
          <a:xfrm>
            <a:off x="0" y="3989388"/>
            <a:ext cx="4241800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0" grpId="0" animBg="1"/>
      <p:bldP spid="24591" grpId="0" animBg="1"/>
      <p:bldP spid="245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19403" y="461045"/>
            <a:ext cx="64087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Špeciálna základná škola s VJM, </a:t>
            </a:r>
            <a:r>
              <a:rPr lang="hu-HU" sz="2400" b="1" dirty="0"/>
              <a:t>Hviezdoslavova 24, </a:t>
            </a:r>
            <a:r>
              <a:rPr lang="hu-HU" sz="2400" b="1" dirty="0" err="1"/>
              <a:t>Rimavská</a:t>
            </a:r>
            <a:r>
              <a:rPr lang="hu-HU" sz="2400" b="1" dirty="0"/>
              <a:t> </a:t>
            </a:r>
            <a:r>
              <a:rPr lang="hu-HU" sz="2400" b="1" dirty="0" err="1" smtClean="0"/>
              <a:t>Sobota</a:t>
            </a:r>
            <a:endParaRPr lang="hu-HU" sz="2400" b="1" dirty="0" smtClean="0"/>
          </a:p>
          <a:p>
            <a:pPr algn="ctr"/>
            <a:endParaRPr lang="hu-HU" sz="2400" b="1" dirty="0" smtClean="0"/>
          </a:p>
          <a:p>
            <a:pPr algn="ctr"/>
            <a:r>
              <a:rPr lang="hu-HU" sz="2400" b="1" dirty="0" smtClean="0"/>
              <a:t>Magyar Tannyelvű </a:t>
            </a:r>
            <a:r>
              <a:rPr lang="hu-HU" sz="2400" b="1" dirty="0"/>
              <a:t>Speciális Alapiskola</a:t>
            </a:r>
            <a:r>
              <a:rPr lang="hu-HU" sz="2800" b="1" dirty="0"/>
              <a:t> </a:t>
            </a:r>
            <a:r>
              <a:rPr lang="hu-HU" sz="2400" b="1" dirty="0" smtClean="0"/>
              <a:t>Rimaszombat</a:t>
            </a:r>
            <a:endParaRPr lang="hu-HU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281608" y="2549277"/>
            <a:ext cx="69127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k-SK" sz="2800" b="1" dirty="0" smtClean="0"/>
          </a:p>
          <a:p>
            <a:pPr algn="ctr"/>
            <a:r>
              <a:rPr lang="sk-SK" sz="2800" b="1" dirty="0" smtClean="0"/>
              <a:t>HÁLÓZATOK</a:t>
            </a:r>
          </a:p>
          <a:p>
            <a:pPr algn="ctr"/>
            <a:endParaRPr lang="sk-SK" b="1" dirty="0"/>
          </a:p>
          <a:p>
            <a:pPr algn="ctr"/>
            <a:r>
              <a:rPr lang="sk-SK" sz="2800" b="1" dirty="0" smtClean="0"/>
              <a:t>Informatika</a:t>
            </a:r>
          </a:p>
          <a:p>
            <a:pPr algn="ctr"/>
            <a:endParaRPr lang="sk-SK" sz="1600" b="1" dirty="0"/>
          </a:p>
          <a:p>
            <a:pPr algn="ctr"/>
            <a:r>
              <a:rPr lang="sk-SK" sz="2400" b="1" dirty="0"/>
              <a:t>Praktická </a:t>
            </a:r>
            <a:r>
              <a:rPr lang="sk-SK" sz="2400" b="1" dirty="0" smtClean="0"/>
              <a:t>škola – </a:t>
            </a:r>
            <a:r>
              <a:rPr lang="sk-SK" sz="2400" b="1" dirty="0" err="1" smtClean="0"/>
              <a:t>Készségfejleszt</a:t>
            </a:r>
            <a:r>
              <a:rPr lang="hu-HU" sz="2400" b="1" dirty="0" smtClean="0"/>
              <a:t>ő Szakiskola</a:t>
            </a:r>
            <a:endParaRPr lang="sk-SK" sz="2400" b="1" dirty="0"/>
          </a:p>
          <a:p>
            <a:pPr algn="ctr"/>
            <a:endParaRPr lang="sk-SK" sz="2800" b="1" dirty="0" smtClean="0"/>
          </a:p>
          <a:p>
            <a:pPr algn="ctr"/>
            <a:r>
              <a:rPr lang="sk-SK" sz="2800" b="1" dirty="0" smtClean="0"/>
              <a:t>2019/2020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xmlns="" val="1907393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2546350" y="184150"/>
            <a:ext cx="2736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>
                <a:solidFill>
                  <a:srgbClr val="282828"/>
                </a:solidFill>
                <a:latin typeface="Arial Black" pitchFamily="34" charset="0"/>
              </a:rPr>
              <a:t>HÁLÓZAT</a:t>
            </a:r>
            <a:endParaRPr lang="hu-HU" sz="320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22275" y="1279525"/>
            <a:ext cx="262255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3200" b="1">
                <a:solidFill>
                  <a:srgbClr val="000000"/>
                </a:solidFill>
                <a:latin typeface="Times New Roman" pitchFamily="18" charset="0"/>
              </a:rPr>
              <a:t>egyenrangú hálózat</a:t>
            </a:r>
            <a:endParaRPr lang="hu-HU" sz="320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98900" y="1355725"/>
            <a:ext cx="32893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nem egyenrangú hálózat</a:t>
            </a:r>
            <a:endParaRPr lang="hu-HU" sz="30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2305050" y="819150"/>
            <a:ext cx="790575" cy="504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4352925" y="790575"/>
            <a:ext cx="742950" cy="5619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0" y="2393950"/>
            <a:ext cx="37465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Minden kapcsolódó gép ugyanolyan jogosultságokkal rendelkezik</a:t>
            </a:r>
            <a:endParaRPr lang="hu-HU" sz="1700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784600" y="2374900"/>
            <a:ext cx="370840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A kapcsolódó gépek között van olyan, amelyik kitűntetett jogosultságokkal rendelkezik </a:t>
            </a:r>
            <a:endParaRPr lang="hu-HU" sz="1700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7000" y="4670425"/>
            <a:ext cx="4978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000" b="1">
                <a:solidFill>
                  <a:srgbClr val="000000"/>
                </a:solidFill>
                <a:latin typeface="Times New Roman" pitchFamily="18" charset="0"/>
              </a:rPr>
              <a:t>A Windows XP egyenrangú hálózat kialakítására alkalmas</a:t>
            </a:r>
            <a:endParaRPr lang="hu-HU" sz="1000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4289425" y="3441700"/>
            <a:ext cx="28130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009300"/>
                </a:solidFill>
                <a:latin typeface="Times New Roman" pitchFamily="18" charset="0"/>
              </a:rPr>
              <a:t>KLIENS-SZERVER MODELL</a:t>
            </a:r>
            <a:endParaRPr lang="hu-HU" sz="1500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479925" y="3889375"/>
            <a:ext cx="2279650" cy="22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 b="1">
                <a:solidFill>
                  <a:srgbClr val="009300"/>
                </a:solidFill>
                <a:latin typeface="Times New Roman" pitchFamily="18" charset="0"/>
              </a:rPr>
              <a:t>HOST-TERMINAL MODELL</a:t>
            </a:r>
            <a:endParaRPr lang="hu-HU" sz="1200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660400" y="3365500"/>
            <a:ext cx="20510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200" b="1">
                <a:solidFill>
                  <a:srgbClr val="009300"/>
                </a:solidFill>
                <a:latin typeface="Times New Roman" pitchFamily="18" charset="0"/>
              </a:rPr>
              <a:t>PEER TO PEER MODELL</a:t>
            </a:r>
            <a:endParaRPr lang="hu-HU" sz="1200"/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209550" y="3268663"/>
            <a:ext cx="2952750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4097338" y="3341688"/>
            <a:ext cx="2952750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4097338" y="3844925"/>
            <a:ext cx="2952750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3" grpId="0" animBg="1"/>
      <p:bldP spid="25614" grpId="0" animBg="1"/>
      <p:bldP spid="256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27325" y="4051300"/>
            <a:ext cx="17081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PEER TO PEER</a:t>
            </a:r>
            <a:endParaRPr lang="hu-HU" sz="1500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622550" y="3670300"/>
            <a:ext cx="19748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HOST-TERMINÁL</a:t>
            </a:r>
            <a:endParaRPr lang="hu-HU" sz="150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651125" y="4432300"/>
            <a:ext cx="193675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KLIENS-SZERVER</a:t>
            </a:r>
            <a:endParaRPr lang="hu-HU" sz="1500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0800" y="2613025"/>
            <a:ext cx="21653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VEZETÉK NÉLKÜLI</a:t>
            </a:r>
            <a:endParaRPr lang="hu-HU" sz="1500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46075" y="3051175"/>
            <a:ext cx="14033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VEZETÉKES</a:t>
            </a:r>
            <a:endParaRPr lang="hu-HU" sz="1500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5546725" y="3289300"/>
            <a:ext cx="11557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>
                <a:solidFill>
                  <a:srgbClr val="000000"/>
                </a:solidFill>
                <a:latin typeface="Times New Roman" pitchFamily="18" charset="0"/>
              </a:rPr>
              <a:t>GYŰRŰ</a:t>
            </a:r>
            <a:endParaRPr lang="hu-HU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5327650" y="2470150"/>
            <a:ext cx="13652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900">
                <a:solidFill>
                  <a:srgbClr val="000000"/>
                </a:solidFill>
                <a:latin typeface="Times New Roman" pitchFamily="18" charset="0"/>
              </a:rPr>
              <a:t>CSILLAG</a:t>
            </a:r>
            <a:endParaRPr lang="hu-HU" sz="1900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5670550" y="2860675"/>
            <a:ext cx="7937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000">
                <a:solidFill>
                  <a:srgbClr val="000000"/>
                </a:solidFill>
                <a:latin typeface="Times New Roman" pitchFamily="18" charset="0"/>
              </a:rPr>
              <a:t>SÍN</a:t>
            </a:r>
            <a:endParaRPr lang="hu-HU" sz="2000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5737225" y="3613150"/>
            <a:ext cx="7366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FA</a:t>
            </a:r>
            <a:endParaRPr lang="hu-HU" sz="2100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078163" y="1612900"/>
            <a:ext cx="1041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WAN</a:t>
            </a:r>
            <a:endParaRPr lang="hu-HU" sz="2100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3089275" y="1325563"/>
            <a:ext cx="10223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MAN</a:t>
            </a:r>
            <a:endParaRPr lang="hu-HU" sz="2100"/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3136900" y="660400"/>
            <a:ext cx="908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PAN</a:t>
            </a:r>
            <a:endParaRPr lang="hu-HU" sz="2100"/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2051050" y="2984500"/>
            <a:ext cx="3079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FF6820"/>
                </a:solidFill>
                <a:latin typeface="Times New Roman" pitchFamily="18" charset="0"/>
              </a:rPr>
              <a:t>HÁLÓZATI MODELLEK SZERINT</a:t>
            </a:r>
            <a:endParaRPr lang="hu-HU"/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4537075" y="1765300"/>
            <a:ext cx="3079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FF6820"/>
                </a:solidFill>
                <a:latin typeface="Times New Roman" pitchFamily="18" charset="0"/>
              </a:rPr>
              <a:t>HÁLÓZATI TOPOLÓGIA SZERINT</a:t>
            </a:r>
            <a:endParaRPr lang="hu-HU"/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0" y="1793875"/>
            <a:ext cx="3079750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FF6820"/>
                </a:solidFill>
                <a:latin typeface="Times New Roman" pitchFamily="18" charset="0"/>
              </a:rPr>
              <a:t>ÁTVITELI KÖZEG SZERINT</a:t>
            </a:r>
            <a:endParaRPr lang="hu-HU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1506538" y="0"/>
            <a:ext cx="416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FF6820"/>
                </a:solidFill>
                <a:latin typeface="Times New Roman" pitchFamily="18" charset="0"/>
              </a:rPr>
              <a:t>HÁLÓZAT MÉRETEI </a:t>
            </a:r>
          </a:p>
          <a:p>
            <a:pPr algn="ctr"/>
            <a:r>
              <a:rPr lang="hu-HU" b="1">
                <a:solidFill>
                  <a:srgbClr val="FF6820"/>
                </a:solidFill>
                <a:latin typeface="Times New Roman" pitchFamily="18" charset="0"/>
              </a:rPr>
              <a:t>SZERINT</a:t>
            </a:r>
            <a:endParaRPr lang="hu-HU"/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2873375" y="749300"/>
            <a:ext cx="1511300" cy="1295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0" y="2549525"/>
            <a:ext cx="2009775" cy="10810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7672" name="Rectangle 24"/>
          <p:cNvSpPr>
            <a:spLocks noChangeArrowheads="1"/>
          </p:cNvSpPr>
          <p:nvPr/>
        </p:nvSpPr>
        <p:spPr bwMode="auto">
          <a:xfrm>
            <a:off x="5033963" y="2476500"/>
            <a:ext cx="2009775" cy="15128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2586038" y="3702050"/>
            <a:ext cx="2009775" cy="15128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3117850" y="965200"/>
            <a:ext cx="9080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LAN</a:t>
            </a:r>
            <a:endParaRPr lang="hu-HU" sz="2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 animBg="1"/>
      <p:bldP spid="27671" grpId="0" animBg="1"/>
      <p:bldP spid="27672" grpId="0" animBg="1"/>
      <p:bldP spid="276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97632" y="3702050"/>
            <a:ext cx="665723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sz="2900" b="1" dirty="0">
                <a:solidFill>
                  <a:srgbClr val="000000"/>
                </a:solidFill>
                <a:latin typeface="Times New Roman" pitchFamily="18" charset="0"/>
              </a:rPr>
              <a:t>Az egymással összekötött számítógépek között </a:t>
            </a:r>
            <a:r>
              <a:rPr lang="hu-HU" sz="2900" b="1" dirty="0">
                <a:solidFill>
                  <a:srgbClr val="000000"/>
                </a:solidFill>
              </a:rPr>
              <a:t>……………… </a:t>
            </a:r>
            <a:r>
              <a:rPr lang="hu-HU" sz="2900" b="1" dirty="0">
                <a:solidFill>
                  <a:srgbClr val="000000"/>
                </a:solidFill>
                <a:latin typeface="Times New Roman" pitchFamily="18" charset="0"/>
              </a:rPr>
              <a:t>van.</a:t>
            </a:r>
            <a:endParaRPr lang="hu-HU" sz="2900" dirty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97632" y="965102"/>
            <a:ext cx="694933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hu-HU" sz="3000" b="1" dirty="0">
                <a:solidFill>
                  <a:srgbClr val="0000FF"/>
                </a:solidFill>
                <a:latin typeface="Times New Roman" pitchFamily="18" charset="0"/>
              </a:rPr>
              <a:t>Mi a hálózat</a:t>
            </a:r>
            <a:r>
              <a:rPr lang="hu-HU" sz="3000" b="1" dirty="0" smtClean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  <a:p>
            <a:endParaRPr lang="hu-HU" sz="3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hu-HU" sz="3000" b="1" dirty="0">
                <a:solidFill>
                  <a:srgbClr val="000000"/>
                </a:solidFill>
                <a:latin typeface="Times New Roman" pitchFamily="18" charset="0"/>
              </a:rPr>
              <a:t>kettő vagy több egymással  összekapcsolt</a:t>
            </a:r>
            <a:r>
              <a:rPr lang="hu-HU" sz="3000" b="1" dirty="0">
                <a:solidFill>
                  <a:srgbClr val="000000"/>
                </a:solidFill>
              </a:rPr>
              <a:t> </a:t>
            </a:r>
            <a:r>
              <a:rPr lang="hu-HU" sz="3000" b="1" dirty="0">
                <a:solidFill>
                  <a:srgbClr val="000000"/>
                </a:solidFill>
                <a:latin typeface="Times New Roman" pitchFamily="18" charset="0"/>
              </a:rPr>
              <a:t>számítógép</a:t>
            </a:r>
            <a:endParaRPr lang="hu-HU" sz="3000" dirty="0"/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793875" y="4205288"/>
            <a:ext cx="1944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b="1">
                <a:solidFill>
                  <a:srgbClr val="009300"/>
                </a:solidFill>
              </a:rPr>
              <a:t>adatforgalom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  <p:bldP spid="51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07950" y="584200"/>
            <a:ext cx="75755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Char char="·"/>
            </a:pPr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 fájlok megosztása </a:t>
            </a:r>
            <a:r>
              <a:rPr lang="hu-HU" sz="2400">
                <a:solidFill>
                  <a:srgbClr val="000000"/>
                </a:solidFill>
                <a:latin typeface="Times New Roman" pitchFamily="18" charset="0"/>
              </a:rPr>
              <a:t>(dokumentumok, képek...)</a:t>
            </a:r>
          </a:p>
          <a:p>
            <a:pPr>
              <a:buFont typeface="Symbol" pitchFamily="18" charset="2"/>
              <a:buChar char="·"/>
            </a:pPr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 perifériák megosztása </a:t>
            </a:r>
            <a:r>
              <a:rPr lang="hu-HU" sz="2400">
                <a:solidFill>
                  <a:srgbClr val="000000"/>
                </a:solidFill>
                <a:latin typeface="Times New Roman" pitchFamily="18" charset="0"/>
              </a:rPr>
              <a:t>(nyomtatók, szkennerek...)</a:t>
            </a:r>
          </a:p>
          <a:p>
            <a:pPr>
              <a:buFont typeface="Symbol" pitchFamily="18" charset="2"/>
              <a:buChar char="·"/>
            </a:pPr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internet megosztása</a:t>
            </a:r>
          </a:p>
          <a:p>
            <a:pPr>
              <a:buFont typeface="Symbol" pitchFamily="18" charset="2"/>
              <a:buChar char="·"/>
            </a:pPr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megbízhatóság növelése </a:t>
            </a:r>
          </a:p>
          <a:p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hu-HU" sz="2400">
                <a:solidFill>
                  <a:srgbClr val="000000"/>
                </a:solidFill>
                <a:latin typeface="Times New Roman" pitchFamily="18" charset="0"/>
              </a:rPr>
              <a:t>(rendszergazda-felhasználók jogosultsága)</a:t>
            </a:r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sz="300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325" y="50800"/>
            <a:ext cx="5842000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300" b="1">
                <a:solidFill>
                  <a:srgbClr val="0000FF"/>
                </a:solidFill>
                <a:latin typeface="Times New Roman" pitchFamily="18" charset="0"/>
              </a:rPr>
              <a:t>Miért van szükség hálózatra?</a:t>
            </a:r>
            <a:endParaRPr lang="hu-HU" sz="330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5575" y="3517900"/>
            <a:ext cx="584200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Char char="·"/>
            </a:pPr>
            <a:r>
              <a:rPr lang="hu-HU" sz="2400" b="1" dirty="0">
                <a:solidFill>
                  <a:srgbClr val="000000"/>
                </a:solidFill>
                <a:latin typeface="Times New Roman" pitchFamily="18" charset="0"/>
              </a:rPr>
              <a:t>munkahelyeknek, iskoláknak, irodáknak</a:t>
            </a:r>
          </a:p>
          <a:p>
            <a:pPr>
              <a:buFont typeface="Symbol" pitchFamily="18" charset="2"/>
              <a:buChar char="·"/>
            </a:pPr>
            <a:r>
              <a:rPr lang="hu-HU" sz="2400" b="1" dirty="0">
                <a:solidFill>
                  <a:srgbClr val="000000"/>
                </a:solidFill>
                <a:latin typeface="Times New Roman" pitchFamily="18" charset="0"/>
              </a:rPr>
              <a:t>kereskedéseknek, áruházaknak</a:t>
            </a:r>
          </a:p>
          <a:p>
            <a:pPr>
              <a:buFont typeface="Symbol" pitchFamily="18" charset="2"/>
              <a:buChar char="·"/>
            </a:pPr>
            <a:r>
              <a:rPr lang="hu-HU" sz="2400" b="1" dirty="0">
                <a:solidFill>
                  <a:srgbClr val="000000"/>
                </a:solidFill>
                <a:latin typeface="Times New Roman" pitchFamily="18" charset="0"/>
              </a:rPr>
              <a:t>családoknak (ahol több számítógép van)</a:t>
            </a:r>
            <a:endParaRPr lang="hu-HU" sz="2400" dirty="0"/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9375" y="3060700"/>
            <a:ext cx="5099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700" b="1">
                <a:solidFill>
                  <a:srgbClr val="0000FF"/>
                </a:solidFill>
                <a:latin typeface="Times New Roman" pitchFamily="18" charset="0"/>
              </a:rPr>
              <a:t>Kinek van szüksége hálózatra?</a:t>
            </a:r>
            <a:endParaRPr lang="hu-HU" sz="27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lipboard(19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6388" y="3914775"/>
            <a:ext cx="21336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lipboard(14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924050"/>
            <a:ext cx="1811338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clipboard(18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086100"/>
            <a:ext cx="16764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74625" y="3727450"/>
            <a:ext cx="696595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hu-HU" sz="1200" b="1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buFont typeface="Symbol" pitchFamily="18" charset="2"/>
              <a:buChar char="·"/>
            </a:pPr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A jelek erősítésére, a különböző hálózatok illesztésére</a:t>
            </a:r>
          </a:p>
          <a:p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   alkalmas berendezésekre </a:t>
            </a:r>
            <a:endParaRPr lang="hu-HU" sz="220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1750" y="3175"/>
            <a:ext cx="593725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800" b="1">
                <a:solidFill>
                  <a:srgbClr val="0000FF"/>
                </a:solidFill>
                <a:latin typeface="Times New Roman" pitchFamily="18" charset="0"/>
              </a:rPr>
              <a:t>A hálózatok megvalósításához, </a:t>
            </a:r>
          </a:p>
          <a:p>
            <a:r>
              <a:rPr lang="hu-HU" sz="2800" b="1">
                <a:solidFill>
                  <a:srgbClr val="0000FF"/>
                </a:solidFill>
                <a:latin typeface="Times New Roman" pitchFamily="18" charset="0"/>
              </a:rPr>
              <a:t>a számítógépeken kívül szükség van:</a:t>
            </a:r>
            <a:endParaRPr lang="hu-HU" sz="2800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107950" y="1098550"/>
            <a:ext cx="620395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Char char="·"/>
            </a:pPr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A hálózatot kezelni tudó operációs rendszerre</a:t>
            </a:r>
            <a:endParaRPr lang="hu-HU" sz="2200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98500" y="1536700"/>
            <a:ext cx="70231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800080"/>
                </a:solidFill>
                <a:latin typeface="Times New Roman" pitchFamily="18" charset="0"/>
              </a:rPr>
              <a:t>Pl: Novell NetWare, Windows NT, Windows Server 2003, UNIX és Linux </a:t>
            </a:r>
            <a:endParaRPr lang="hu-HU" sz="1600"/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46050" y="1860550"/>
            <a:ext cx="5899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Char char="·"/>
            </a:pPr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A számítógépekhez a hálózaton érkező jelek</a:t>
            </a:r>
            <a:r>
              <a:rPr lang="hu-HU" sz="2200" b="1">
                <a:solidFill>
                  <a:srgbClr val="000000"/>
                </a:solidFill>
              </a:rPr>
              <a:t> </a:t>
            </a:r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   fogadására alkalmas berendezésre</a:t>
            </a:r>
            <a:endParaRPr lang="hu-HU" sz="2200"/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669925" y="2689225"/>
            <a:ext cx="30607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800080"/>
                </a:solidFill>
                <a:latin typeface="Times New Roman" pitchFamily="18" charset="0"/>
              </a:rPr>
              <a:t>Pl: hálózati kártya, hálókártya</a:t>
            </a:r>
            <a:endParaRPr lang="hu-HU" sz="1500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79375" y="3060700"/>
            <a:ext cx="74422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Symbol" pitchFamily="18" charset="2"/>
              <a:buChar char="·"/>
            </a:pPr>
            <a:r>
              <a:rPr lang="hu-HU" sz="2200" b="1">
                <a:solidFill>
                  <a:srgbClr val="000000"/>
                </a:solidFill>
                <a:latin typeface="Times New Roman" pitchFamily="18" charset="0"/>
              </a:rPr>
              <a:t>A hálózati jelek továbbítására alkalmas átviteli közegre </a:t>
            </a:r>
            <a:endParaRPr lang="hu-HU" sz="2200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669925" y="3517900"/>
            <a:ext cx="43561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800080"/>
                </a:solidFill>
                <a:latin typeface="Times New Roman" pitchFamily="18" charset="0"/>
              </a:rPr>
              <a:t>Pl: kábel, rádiófrekvencia, mikrohullám, stb.</a:t>
            </a:r>
            <a:endParaRPr lang="hu-HU" sz="1500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660400" y="4660900"/>
            <a:ext cx="410845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 b="1">
                <a:solidFill>
                  <a:srgbClr val="800080"/>
                </a:solidFill>
                <a:latin typeface="Times New Roman" pitchFamily="18" charset="0"/>
              </a:rPr>
              <a:t>Pl: kapcsoló elemek  (</a:t>
            </a:r>
            <a:r>
              <a:rPr lang="hu-HU" sz="1500">
                <a:solidFill>
                  <a:srgbClr val="800080"/>
                </a:solidFill>
                <a:latin typeface="Times New Roman" pitchFamily="18" charset="0"/>
              </a:rPr>
              <a:t>Hub,  Switch, Router)</a:t>
            </a:r>
            <a:endParaRPr lang="hu-HU" sz="1500"/>
          </a:p>
        </p:txBody>
      </p:sp>
      <p:pic>
        <p:nvPicPr>
          <p:cNvPr id="9230" name="Picture 14" descr="clipboard(2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33350"/>
            <a:ext cx="11144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3233738" y="1181100"/>
            <a:ext cx="2305050" cy="287338"/>
          </a:xfrm>
          <a:prstGeom prst="rect">
            <a:avLst/>
          </a:prstGeom>
          <a:solidFill>
            <a:schemeClr val="folHlink">
              <a:alpha val="39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1001713" y="2693988"/>
            <a:ext cx="1295400" cy="287337"/>
          </a:xfrm>
          <a:prstGeom prst="rect">
            <a:avLst/>
          </a:prstGeom>
          <a:solidFill>
            <a:schemeClr val="folHlink">
              <a:alpha val="39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5033963" y="3125788"/>
            <a:ext cx="1655762" cy="287337"/>
          </a:xfrm>
          <a:prstGeom prst="rect">
            <a:avLst/>
          </a:prstGeom>
          <a:solidFill>
            <a:schemeClr val="folHlink">
              <a:alpha val="39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1001713" y="4710113"/>
            <a:ext cx="1439862" cy="215900"/>
          </a:xfrm>
          <a:prstGeom prst="rect">
            <a:avLst/>
          </a:prstGeom>
          <a:solidFill>
            <a:schemeClr val="folHlink">
              <a:alpha val="39000"/>
            </a:schemeClr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3" grpId="0" build="allAtOnce"/>
      <p:bldP spid="9224" grpId="0"/>
      <p:bldP spid="9226" grpId="0" build="allAtOnce"/>
      <p:bldP spid="9227" grpId="0" build="allAtOnce"/>
      <p:bldP spid="9228" grpId="0"/>
      <p:bldP spid="9229" grpId="0" build="allAtOnce"/>
      <p:bldP spid="9231" grpId="0" animBg="1"/>
      <p:bldP spid="9232" grpId="0" animBg="1"/>
      <p:bldP spid="9233" grpId="0" animBg="1"/>
      <p:bldP spid="92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46350" y="184150"/>
            <a:ext cx="27368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3200">
                <a:solidFill>
                  <a:srgbClr val="282828"/>
                </a:solidFill>
                <a:latin typeface="Arial Black" pitchFamily="34" charset="0"/>
              </a:rPr>
              <a:t>HÁLÓZAT</a:t>
            </a:r>
            <a:endParaRPr lang="hu-HU" sz="3200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22275" y="1279525"/>
            <a:ext cx="2622550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3200" b="1">
                <a:solidFill>
                  <a:srgbClr val="000000"/>
                </a:solidFill>
                <a:latin typeface="Times New Roman" pitchFamily="18" charset="0"/>
              </a:rPr>
              <a:t>egyenrangú hálózat</a:t>
            </a:r>
            <a:endParaRPr lang="hu-HU" sz="32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898900" y="1355725"/>
            <a:ext cx="32893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3000" b="1">
                <a:solidFill>
                  <a:srgbClr val="000000"/>
                </a:solidFill>
                <a:latin typeface="Times New Roman" pitchFamily="18" charset="0"/>
              </a:rPr>
              <a:t>nem egyenrangú hálózat</a:t>
            </a:r>
            <a:endParaRPr lang="hu-HU" sz="3000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2305050" y="819150"/>
            <a:ext cx="790575" cy="504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352925" y="790575"/>
            <a:ext cx="742950" cy="5619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0" y="2393950"/>
            <a:ext cx="37465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Minden kapcsolódó gép </a:t>
            </a:r>
            <a:r>
              <a:rPr lang="hu-HU" sz="1700" b="1">
                <a:solidFill>
                  <a:schemeClr val="hlink"/>
                </a:solidFill>
                <a:latin typeface="Times New Roman" pitchFamily="18" charset="0"/>
              </a:rPr>
              <a:t>ugyanolyan</a:t>
            </a:r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u-HU" sz="1700" b="1">
                <a:solidFill>
                  <a:schemeClr val="hlink"/>
                </a:solidFill>
                <a:latin typeface="Times New Roman" pitchFamily="18" charset="0"/>
              </a:rPr>
              <a:t>jogosultság</a:t>
            </a:r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okkal rendelkezik</a:t>
            </a:r>
            <a:endParaRPr lang="hu-HU" sz="1700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784600" y="2374900"/>
            <a:ext cx="3708400" cy="83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A kapcsolódó gépek között van olyan, amelyik kitűntetett jogosultságokkal rendelkezik </a:t>
            </a:r>
            <a:endParaRPr lang="hu-HU" sz="170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27000" y="4670425"/>
            <a:ext cx="5554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000" b="1">
                <a:solidFill>
                  <a:srgbClr val="000000"/>
                </a:solidFill>
                <a:latin typeface="Times New Roman" pitchFamily="18" charset="0"/>
              </a:rPr>
              <a:t>A Windows XP egyenrangú hálózat kialakítására alkalmas</a:t>
            </a:r>
            <a:endParaRPr lang="hu-HU" sz="1000"/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565150" y="3641725"/>
            <a:ext cx="63373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700" b="1">
                <a:solidFill>
                  <a:srgbClr val="000000"/>
                </a:solidFill>
                <a:latin typeface="Times New Roman" pitchFamily="18" charset="0"/>
              </a:rPr>
              <a:t>A hálózatban összekötött számítógépeket </a:t>
            </a:r>
            <a:r>
              <a:rPr lang="hu-HU" sz="1700" b="1" dirty="0" err="1">
                <a:solidFill>
                  <a:srgbClr val="000000"/>
                </a:solidFill>
                <a:latin typeface="Times New Roman" pitchFamily="18" charset="0"/>
              </a:rPr>
              <a:t>HOSToknak</a:t>
            </a:r>
            <a:r>
              <a:rPr lang="hu-HU" sz="1700" b="1" dirty="0">
                <a:solidFill>
                  <a:srgbClr val="000000"/>
                </a:solidFill>
                <a:latin typeface="Times New Roman" pitchFamily="18" charset="0"/>
              </a:rPr>
              <a:t> nevezzük.</a:t>
            </a:r>
            <a:endParaRPr lang="hu-HU" sz="1700" dirty="0"/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641350" y="1397000"/>
            <a:ext cx="2160588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4097338" y="1468438"/>
            <a:ext cx="2881312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lipboard(1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52675"/>
            <a:ext cx="3754438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812800"/>
            <a:ext cx="77470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700" b="1">
                <a:solidFill>
                  <a:srgbClr val="000000"/>
                </a:solidFill>
                <a:latin typeface="Times New Roman" pitchFamily="18" charset="0"/>
              </a:rPr>
              <a:t>A</a:t>
            </a:r>
            <a:r>
              <a:rPr lang="hu-HU" sz="27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u-HU" sz="2700" b="1">
                <a:solidFill>
                  <a:srgbClr val="FF6820"/>
                </a:solidFill>
                <a:latin typeface="Times New Roman" pitchFamily="18" charset="0"/>
              </a:rPr>
              <a:t>hálózat</a:t>
            </a:r>
            <a:r>
              <a:rPr lang="hu-HU" sz="2700">
                <a:solidFill>
                  <a:srgbClr val="000000"/>
                </a:solidFill>
                <a:latin typeface="Times New Roman" pitchFamily="18" charset="0"/>
              </a:rPr>
              <a:t> legtöbbször </a:t>
            </a:r>
            <a:r>
              <a:rPr lang="hu-HU" sz="2700" b="1">
                <a:solidFill>
                  <a:srgbClr val="000000"/>
                </a:solidFill>
                <a:latin typeface="Times New Roman" pitchFamily="18" charset="0"/>
              </a:rPr>
              <a:t>egy</a:t>
            </a:r>
            <a:r>
              <a:rPr lang="hu-HU" sz="27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u-HU" sz="2700" b="1">
                <a:solidFill>
                  <a:srgbClr val="009300"/>
                </a:solidFill>
                <a:latin typeface="Times New Roman" pitchFamily="18" charset="0"/>
              </a:rPr>
              <a:t>központi számítógép</a:t>
            </a:r>
            <a:r>
              <a:rPr lang="hu-HU" sz="2700" b="1">
                <a:solidFill>
                  <a:srgbClr val="000000"/>
                </a:solidFill>
                <a:latin typeface="Times New Roman" pitchFamily="18" charset="0"/>
              </a:rPr>
              <a:t>ből és a hozzá kapcsolódó </a:t>
            </a:r>
            <a:r>
              <a:rPr lang="hu-HU" sz="2700" b="1">
                <a:solidFill>
                  <a:srgbClr val="009300"/>
                </a:solidFill>
                <a:latin typeface="Times New Roman" pitchFamily="18" charset="0"/>
              </a:rPr>
              <a:t>munkaállomás</a:t>
            </a:r>
            <a:r>
              <a:rPr lang="hu-HU" sz="2700" b="1">
                <a:solidFill>
                  <a:srgbClr val="000000"/>
                </a:solidFill>
                <a:latin typeface="Times New Roman" pitchFamily="18" charset="0"/>
              </a:rPr>
              <a:t>okból</a:t>
            </a:r>
            <a:r>
              <a:rPr lang="hu-HU" sz="27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hu-HU" sz="2700" b="1">
                <a:solidFill>
                  <a:srgbClr val="000000"/>
                </a:solidFill>
                <a:latin typeface="Times New Roman" pitchFamily="18" charset="0"/>
              </a:rPr>
              <a:t>áll</a:t>
            </a:r>
            <a:r>
              <a:rPr lang="hu-HU" sz="27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hu-HU" sz="270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1275" y="1936750"/>
            <a:ext cx="4508500" cy="82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5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hu-HU" sz="2500" b="1">
                <a:solidFill>
                  <a:srgbClr val="000000"/>
                </a:solidFill>
                <a:latin typeface="Times New Roman" pitchFamily="18" charset="0"/>
              </a:rPr>
              <a:t>központi számítógép</a:t>
            </a:r>
            <a:r>
              <a:rPr lang="hu-HU" sz="2500">
                <a:solidFill>
                  <a:srgbClr val="000000"/>
                </a:solidFill>
                <a:latin typeface="Times New Roman" pitchFamily="18" charset="0"/>
              </a:rPr>
              <a:t>et </a:t>
            </a:r>
            <a:r>
              <a:rPr lang="hu-HU" sz="2500" b="1">
                <a:solidFill>
                  <a:srgbClr val="000000"/>
                </a:solidFill>
                <a:latin typeface="Times New Roman" pitchFamily="18" charset="0"/>
              </a:rPr>
              <a:t>szerver</a:t>
            </a:r>
            <a:r>
              <a:rPr lang="hu-HU" sz="2500">
                <a:solidFill>
                  <a:srgbClr val="000000"/>
                </a:solidFill>
                <a:latin typeface="Times New Roman" pitchFamily="18" charset="0"/>
              </a:rPr>
              <a:t>nek nevezzük.</a:t>
            </a:r>
            <a:endParaRPr lang="hu-HU" sz="250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0325" y="3432175"/>
            <a:ext cx="3898900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60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hu-HU" sz="2600" b="1">
                <a:solidFill>
                  <a:srgbClr val="000000"/>
                </a:solidFill>
                <a:latin typeface="Times New Roman" pitchFamily="18" charset="0"/>
              </a:rPr>
              <a:t>munkaállomás</a:t>
            </a:r>
            <a:r>
              <a:rPr lang="hu-HU" sz="260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hu-HU" sz="2600" b="1">
                <a:solidFill>
                  <a:srgbClr val="000000"/>
                </a:solidFill>
                <a:latin typeface="Times New Roman" pitchFamily="18" charset="0"/>
              </a:rPr>
              <a:t>kliens</a:t>
            </a:r>
            <a:r>
              <a:rPr lang="hu-HU" sz="2600">
                <a:solidFill>
                  <a:srgbClr val="000000"/>
                </a:solidFill>
                <a:latin typeface="Times New Roman" pitchFamily="18" charset="0"/>
              </a:rPr>
              <a:t>nek nevezzük. </a:t>
            </a:r>
            <a:endParaRPr lang="hu-HU" sz="2600"/>
          </a:p>
        </p:txBody>
      </p:sp>
      <p:sp>
        <p:nvSpPr>
          <p:cNvPr id="11270" name="Freeform 6"/>
          <p:cNvSpPr>
            <a:spLocks/>
          </p:cNvSpPr>
          <p:nvPr/>
        </p:nvSpPr>
        <p:spPr bwMode="auto">
          <a:xfrm>
            <a:off x="85725" y="2371725"/>
            <a:ext cx="1049338" cy="373063"/>
          </a:xfrm>
          <a:custGeom>
            <a:avLst/>
            <a:gdLst>
              <a:gd name="T0" fmla="*/ 0 w 661"/>
              <a:gd name="T1" fmla="*/ 0 h 235"/>
              <a:gd name="T2" fmla="*/ 660 w 661"/>
              <a:gd name="T3" fmla="*/ 0 h 235"/>
              <a:gd name="T4" fmla="*/ 660 w 661"/>
              <a:gd name="T5" fmla="*/ 234 h 235"/>
              <a:gd name="T6" fmla="*/ 0 w 661"/>
              <a:gd name="T7" fmla="*/ 234 h 235"/>
              <a:gd name="T8" fmla="*/ 0 w 661"/>
              <a:gd name="T9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1" h="235">
                <a:moveTo>
                  <a:pt x="0" y="0"/>
                </a:moveTo>
                <a:lnTo>
                  <a:pt x="660" y="0"/>
                </a:lnTo>
                <a:lnTo>
                  <a:pt x="660" y="234"/>
                </a:lnTo>
                <a:lnTo>
                  <a:pt x="0" y="234"/>
                </a:lnTo>
                <a:lnTo>
                  <a:pt x="0" y="0"/>
                </a:lnTo>
                <a:close/>
              </a:path>
            </a:pathLst>
          </a:custGeom>
          <a:solidFill>
            <a:srgbClr val="98FB98"/>
          </a:solidFill>
          <a:ln w="38100" cap="flat">
            <a:solidFill>
              <a:srgbClr val="98FB98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1271" name="Freeform 7"/>
          <p:cNvSpPr>
            <a:spLocks/>
          </p:cNvSpPr>
          <p:nvPr/>
        </p:nvSpPr>
        <p:spPr bwMode="auto">
          <a:xfrm>
            <a:off x="133350" y="3933825"/>
            <a:ext cx="820738" cy="334963"/>
          </a:xfrm>
          <a:custGeom>
            <a:avLst/>
            <a:gdLst>
              <a:gd name="T0" fmla="*/ 0 w 517"/>
              <a:gd name="T1" fmla="*/ 0 h 211"/>
              <a:gd name="T2" fmla="*/ 516 w 517"/>
              <a:gd name="T3" fmla="*/ 0 h 211"/>
              <a:gd name="T4" fmla="*/ 516 w 517"/>
              <a:gd name="T5" fmla="*/ 210 h 211"/>
              <a:gd name="T6" fmla="*/ 0 w 517"/>
              <a:gd name="T7" fmla="*/ 210 h 211"/>
              <a:gd name="T8" fmla="*/ 0 w 517"/>
              <a:gd name="T9" fmla="*/ 0 h 2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7" h="211">
                <a:moveTo>
                  <a:pt x="0" y="0"/>
                </a:moveTo>
                <a:lnTo>
                  <a:pt x="516" y="0"/>
                </a:lnTo>
                <a:lnTo>
                  <a:pt x="516" y="210"/>
                </a:lnTo>
                <a:lnTo>
                  <a:pt x="0" y="210"/>
                </a:lnTo>
                <a:lnTo>
                  <a:pt x="0" y="0"/>
                </a:lnTo>
                <a:close/>
              </a:path>
            </a:pathLst>
          </a:custGeom>
          <a:solidFill>
            <a:srgbClr val="98FB98"/>
          </a:solidFill>
          <a:ln w="38100" cap="flat">
            <a:solidFill>
              <a:srgbClr val="98FB98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0" y="0"/>
            <a:ext cx="79184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A számítógépeket összekötjük, így az információ továbbítása </a:t>
            </a:r>
          </a:p>
          <a:p>
            <a:pPr algn="ctr"/>
            <a:r>
              <a:rPr lang="hu-HU" sz="2100" b="1">
                <a:solidFill>
                  <a:srgbClr val="000000"/>
                </a:solidFill>
                <a:latin typeface="Times New Roman" pitchFamily="18" charset="0"/>
              </a:rPr>
              <a:t>számítógép-hálózat</a:t>
            </a:r>
            <a:r>
              <a:rPr lang="hu-HU" sz="2100">
                <a:solidFill>
                  <a:srgbClr val="000000"/>
                </a:solidFill>
                <a:latin typeface="Times New Roman" pitchFamily="18" charset="0"/>
              </a:rPr>
              <a:t>okon keresztül zajlik.</a:t>
            </a:r>
            <a:endParaRPr lang="hu-HU" sz="2100"/>
          </a:p>
        </p:txBody>
      </p:sp>
      <p:sp>
        <p:nvSpPr>
          <p:cNvPr id="11273" name="Freeform 9"/>
          <p:cNvSpPr>
            <a:spLocks/>
          </p:cNvSpPr>
          <p:nvPr/>
        </p:nvSpPr>
        <p:spPr bwMode="auto">
          <a:xfrm>
            <a:off x="3954463" y="893763"/>
            <a:ext cx="3024187" cy="373062"/>
          </a:xfrm>
          <a:custGeom>
            <a:avLst/>
            <a:gdLst>
              <a:gd name="T0" fmla="*/ 0 w 661"/>
              <a:gd name="T1" fmla="*/ 0 h 235"/>
              <a:gd name="T2" fmla="*/ 660 w 661"/>
              <a:gd name="T3" fmla="*/ 0 h 235"/>
              <a:gd name="T4" fmla="*/ 660 w 661"/>
              <a:gd name="T5" fmla="*/ 234 h 235"/>
              <a:gd name="T6" fmla="*/ 0 w 661"/>
              <a:gd name="T7" fmla="*/ 234 h 235"/>
              <a:gd name="T8" fmla="*/ 0 w 661"/>
              <a:gd name="T9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1" h="235">
                <a:moveTo>
                  <a:pt x="0" y="0"/>
                </a:moveTo>
                <a:lnTo>
                  <a:pt x="660" y="0"/>
                </a:lnTo>
                <a:lnTo>
                  <a:pt x="660" y="234"/>
                </a:lnTo>
                <a:lnTo>
                  <a:pt x="0" y="234"/>
                </a:lnTo>
                <a:lnTo>
                  <a:pt x="0" y="0"/>
                </a:lnTo>
                <a:close/>
              </a:path>
            </a:pathLst>
          </a:custGeom>
          <a:solidFill>
            <a:srgbClr val="98FB98"/>
          </a:solidFill>
          <a:ln w="38100" cap="flat">
            <a:solidFill>
              <a:srgbClr val="98FB98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1274" name="Freeform 10"/>
          <p:cNvSpPr>
            <a:spLocks/>
          </p:cNvSpPr>
          <p:nvPr/>
        </p:nvSpPr>
        <p:spPr bwMode="auto">
          <a:xfrm>
            <a:off x="3738563" y="1325563"/>
            <a:ext cx="2519362" cy="373062"/>
          </a:xfrm>
          <a:custGeom>
            <a:avLst/>
            <a:gdLst>
              <a:gd name="T0" fmla="*/ 0 w 661"/>
              <a:gd name="T1" fmla="*/ 0 h 235"/>
              <a:gd name="T2" fmla="*/ 660 w 661"/>
              <a:gd name="T3" fmla="*/ 0 h 235"/>
              <a:gd name="T4" fmla="*/ 660 w 661"/>
              <a:gd name="T5" fmla="*/ 234 h 235"/>
              <a:gd name="T6" fmla="*/ 0 w 661"/>
              <a:gd name="T7" fmla="*/ 234 h 235"/>
              <a:gd name="T8" fmla="*/ 0 w 661"/>
              <a:gd name="T9" fmla="*/ 0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1" h="235">
                <a:moveTo>
                  <a:pt x="0" y="0"/>
                </a:moveTo>
                <a:lnTo>
                  <a:pt x="660" y="0"/>
                </a:lnTo>
                <a:lnTo>
                  <a:pt x="660" y="234"/>
                </a:lnTo>
                <a:lnTo>
                  <a:pt x="0" y="234"/>
                </a:lnTo>
                <a:lnTo>
                  <a:pt x="0" y="0"/>
                </a:lnTo>
                <a:close/>
              </a:path>
            </a:pathLst>
          </a:custGeom>
          <a:solidFill>
            <a:srgbClr val="98FB98"/>
          </a:solidFill>
          <a:ln w="38100" cap="flat">
            <a:solidFill>
              <a:srgbClr val="98FB98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11271" grpId="0" animBg="1"/>
      <p:bldP spid="11273" grpId="0" animBg="1"/>
      <p:bldP spid="112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50800" y="222250"/>
            <a:ext cx="742315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A munkaállomás lehet a hagyományos értelemben vett </a:t>
            </a:r>
            <a:r>
              <a:rPr lang="hu-HU" sz="2300" b="1">
                <a:solidFill>
                  <a:srgbClr val="000000"/>
                </a:solidFill>
                <a:latin typeface="Times New Roman" pitchFamily="18" charset="0"/>
              </a:rPr>
              <a:t>személyi számítógép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 vagy az úgynevezett </a:t>
            </a:r>
            <a:r>
              <a:rPr lang="hu-HU" sz="2300" b="1">
                <a:solidFill>
                  <a:srgbClr val="009300"/>
                </a:solidFill>
                <a:latin typeface="Times New Roman" pitchFamily="18" charset="0"/>
              </a:rPr>
              <a:t>terminál</a:t>
            </a:r>
            <a:r>
              <a:rPr lang="hu-HU" sz="230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hu-HU" sz="23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98425" y="1260475"/>
            <a:ext cx="14224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900" b="1">
                <a:solidFill>
                  <a:srgbClr val="009300"/>
                </a:solidFill>
                <a:latin typeface="Times New Roman" pitchFamily="18" charset="0"/>
              </a:rPr>
              <a:t>Terminál</a:t>
            </a:r>
            <a:endParaRPr lang="hu-HU" sz="190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8425" y="2651125"/>
            <a:ext cx="24511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b="1">
                <a:solidFill>
                  <a:srgbClr val="009300"/>
                </a:solidFill>
                <a:latin typeface="Times New Roman" pitchFamily="18" charset="0"/>
              </a:rPr>
              <a:t>Személyi számítógép</a:t>
            </a:r>
            <a:endParaRPr lang="hu-HU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9375" y="1812925"/>
            <a:ext cx="59372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Önállóan nem tud dolgozni,  csak ha kapcsolódik a szerverhez  </a:t>
            </a:r>
          </a:p>
          <a:p>
            <a:r>
              <a:rPr lang="hu-HU" sz="1700">
                <a:solidFill>
                  <a:srgbClr val="000000"/>
                </a:solidFill>
                <a:latin typeface="Times New Roman" pitchFamily="18" charset="0"/>
              </a:rPr>
              <a:t>(Nincsenek saját erőforrásai)</a:t>
            </a:r>
            <a:endParaRPr lang="hu-HU" sz="170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8900" y="3089275"/>
            <a:ext cx="5556250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Tud önállóan dolgozni. A szervert legtöbbször csak adattárolásra használja.</a:t>
            </a:r>
          </a:p>
          <a:p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(Vannak saját erőforrásai)</a:t>
            </a:r>
            <a:endParaRPr lang="hu-HU" sz="1500"/>
          </a:p>
        </p:txBody>
      </p:sp>
      <p:pic>
        <p:nvPicPr>
          <p:cNvPr id="12295" name="Picture 7" descr="clipboard(15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00" y="981075"/>
            <a:ext cx="1093788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clipboard(16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525" y="2195513"/>
            <a:ext cx="1795463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 descr="clipboard(20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533775"/>
            <a:ext cx="1898650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138113" y="1252538"/>
            <a:ext cx="1150937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138113" y="2620963"/>
            <a:ext cx="2087562" cy="431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nimBg="1"/>
      <p:bldP spid="122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lipboard(1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00013"/>
            <a:ext cx="2603500" cy="335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lipboard(13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090738"/>
            <a:ext cx="3476625" cy="287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lipboard(1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5938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12725" y="3613150"/>
            <a:ext cx="10033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900" b="1">
                <a:solidFill>
                  <a:srgbClr val="0000FF"/>
                </a:solidFill>
                <a:latin typeface="Times New Roman" pitchFamily="18" charset="0"/>
              </a:rPr>
              <a:t>kliens</a:t>
            </a:r>
            <a:endParaRPr lang="hu-HU" sz="1900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403850" y="3660775"/>
            <a:ext cx="1117600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900" b="1">
                <a:solidFill>
                  <a:srgbClr val="FF6820"/>
                </a:solidFill>
                <a:latin typeface="Times New Roman" pitchFamily="18" charset="0"/>
              </a:rPr>
              <a:t>szerver</a:t>
            </a:r>
            <a:endParaRPr lang="hu-HU" sz="1900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203200" y="3898900"/>
            <a:ext cx="189865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900" b="1">
                <a:solidFill>
                  <a:srgbClr val="0080C0"/>
                </a:solidFill>
                <a:latin typeface="Times New Roman" pitchFamily="18" charset="0"/>
              </a:rPr>
              <a:t>munkaállomás</a:t>
            </a:r>
            <a:endParaRPr lang="hu-HU" sz="1900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403850" y="3965575"/>
            <a:ext cx="2203450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sz="1600" b="1">
                <a:solidFill>
                  <a:srgbClr val="FF6820"/>
                </a:solidFill>
                <a:latin typeface="Times New Roman" pitchFamily="18" charset="0"/>
              </a:rPr>
              <a:t>központi számítógép</a:t>
            </a:r>
            <a:endParaRPr lang="hu-HU" sz="1600"/>
          </a:p>
        </p:txBody>
      </p:sp>
      <p:grpSp>
        <p:nvGrpSpPr>
          <p:cNvPr id="13323" name="Group 11"/>
          <p:cNvGrpSpPr>
            <a:grpSpLocks/>
          </p:cNvGrpSpPr>
          <p:nvPr/>
        </p:nvGrpSpPr>
        <p:grpSpPr bwMode="auto">
          <a:xfrm>
            <a:off x="209550" y="3956050"/>
            <a:ext cx="1687513" cy="265113"/>
            <a:chOff x="132" y="2492"/>
            <a:chExt cx="1063" cy="167"/>
          </a:xfrm>
        </p:grpSpPr>
        <p:sp>
          <p:nvSpPr>
            <p:cNvPr id="13321" name="Freeform 9"/>
            <p:cNvSpPr>
              <a:spLocks/>
            </p:cNvSpPr>
            <p:nvPr/>
          </p:nvSpPr>
          <p:spPr bwMode="auto">
            <a:xfrm>
              <a:off x="132" y="2520"/>
              <a:ext cx="1063" cy="139"/>
            </a:xfrm>
            <a:custGeom>
              <a:avLst/>
              <a:gdLst>
                <a:gd name="T0" fmla="*/ 0 w 1063"/>
                <a:gd name="T1" fmla="*/ 0 h 139"/>
                <a:gd name="T2" fmla="*/ 1062 w 1063"/>
                <a:gd name="T3" fmla="*/ 0 h 139"/>
                <a:gd name="T4" fmla="*/ 1062 w 1063"/>
                <a:gd name="T5" fmla="*/ 138 h 139"/>
                <a:gd name="T6" fmla="*/ 0 w 1063"/>
                <a:gd name="T7" fmla="*/ 138 h 139"/>
                <a:gd name="T8" fmla="*/ 0 w 1063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3" h="139">
                  <a:moveTo>
                    <a:pt x="0" y="0"/>
                  </a:moveTo>
                  <a:lnTo>
                    <a:pt x="1062" y="0"/>
                  </a:lnTo>
                  <a:lnTo>
                    <a:pt x="1062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FB98"/>
            </a:solidFill>
            <a:ln w="38100" cap="flat">
              <a:solidFill>
                <a:srgbClr val="98FB98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22" name="Text Box 10"/>
            <p:cNvSpPr txBox="1">
              <a:spLocks noChangeArrowheads="1"/>
            </p:cNvSpPr>
            <p:nvPr/>
          </p:nvSpPr>
          <p:spPr bwMode="auto">
            <a:xfrm>
              <a:off x="554" y="2492"/>
              <a:ext cx="260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sz="1500" b="1">
                  <a:solidFill>
                    <a:srgbClr val="005500"/>
                  </a:solidFill>
                  <a:latin typeface="Times New Roman" pitchFamily="18" charset="0"/>
                </a:rPr>
                <a:t>?</a:t>
              </a:r>
              <a:endParaRPr lang="hu-HU" sz="1500"/>
            </a:p>
          </p:txBody>
        </p:sp>
      </p:grpSp>
      <p:grpSp>
        <p:nvGrpSpPr>
          <p:cNvPr id="13326" name="Group 14"/>
          <p:cNvGrpSpPr>
            <a:grpSpLocks/>
          </p:cNvGrpSpPr>
          <p:nvPr/>
        </p:nvGrpSpPr>
        <p:grpSpPr bwMode="auto">
          <a:xfrm>
            <a:off x="5495925" y="4003675"/>
            <a:ext cx="1825625" cy="300038"/>
            <a:chOff x="3462" y="2522"/>
            <a:chExt cx="1150" cy="189"/>
          </a:xfrm>
        </p:grpSpPr>
        <p:sp>
          <p:nvSpPr>
            <p:cNvPr id="13324" name="Freeform 12"/>
            <p:cNvSpPr>
              <a:spLocks/>
            </p:cNvSpPr>
            <p:nvPr/>
          </p:nvSpPr>
          <p:spPr bwMode="auto">
            <a:xfrm>
              <a:off x="3462" y="2550"/>
              <a:ext cx="1150" cy="161"/>
            </a:xfrm>
            <a:custGeom>
              <a:avLst/>
              <a:gdLst>
                <a:gd name="T0" fmla="*/ 0 w 1150"/>
                <a:gd name="T1" fmla="*/ 0 h 161"/>
                <a:gd name="T2" fmla="*/ 1149 w 1150"/>
                <a:gd name="T3" fmla="*/ 0 h 161"/>
                <a:gd name="T4" fmla="*/ 1149 w 1150"/>
                <a:gd name="T5" fmla="*/ 160 h 161"/>
                <a:gd name="T6" fmla="*/ 0 w 1150"/>
                <a:gd name="T7" fmla="*/ 160 h 161"/>
                <a:gd name="T8" fmla="*/ 0 w 1150"/>
                <a:gd name="T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0" h="161">
                  <a:moveTo>
                    <a:pt x="0" y="0"/>
                  </a:moveTo>
                  <a:lnTo>
                    <a:pt x="1149" y="0"/>
                  </a:lnTo>
                  <a:lnTo>
                    <a:pt x="1149" y="160"/>
                  </a:lnTo>
                  <a:lnTo>
                    <a:pt x="0" y="1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FB98"/>
            </a:solidFill>
            <a:ln w="38100" cap="flat">
              <a:solidFill>
                <a:srgbClr val="98FB98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k-SK"/>
            </a:p>
          </p:txBody>
        </p:sp>
        <p:sp>
          <p:nvSpPr>
            <p:cNvPr id="13325" name="Text Box 13"/>
            <p:cNvSpPr txBox="1">
              <a:spLocks noChangeArrowheads="1"/>
            </p:cNvSpPr>
            <p:nvPr/>
          </p:nvSpPr>
          <p:spPr bwMode="auto">
            <a:xfrm>
              <a:off x="3920" y="2522"/>
              <a:ext cx="2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hu-HU" sz="1600" b="1">
                  <a:solidFill>
                    <a:srgbClr val="005500"/>
                  </a:solidFill>
                  <a:latin typeface="Times New Roman" pitchFamily="18" charset="0"/>
                </a:rPr>
                <a:t>?</a:t>
              </a:r>
              <a:endParaRPr lang="hu-HU" sz="1600"/>
            </a:p>
          </p:txBody>
        </p:sp>
      </p:grpSp>
      <p:sp>
        <p:nvSpPr>
          <p:cNvPr id="13327" name="Oval 15"/>
          <p:cNvSpPr>
            <a:spLocks noChangeArrowheads="1"/>
          </p:cNvSpPr>
          <p:nvPr/>
        </p:nvSpPr>
        <p:spPr bwMode="auto">
          <a:xfrm>
            <a:off x="3017838" y="1901825"/>
            <a:ext cx="1368425" cy="1150938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28" name="Oval 16"/>
          <p:cNvSpPr>
            <a:spLocks noChangeArrowheads="1"/>
          </p:cNvSpPr>
          <p:nvPr/>
        </p:nvSpPr>
        <p:spPr bwMode="auto">
          <a:xfrm>
            <a:off x="857250" y="0"/>
            <a:ext cx="1368425" cy="1150938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5249863" y="1181100"/>
            <a:ext cx="1368425" cy="1150938"/>
          </a:xfrm>
          <a:prstGeom prst="ellipse">
            <a:avLst/>
          </a:prstGeom>
          <a:noFill/>
          <a:ln w="2857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0" name="Oval 18"/>
          <p:cNvSpPr>
            <a:spLocks noChangeArrowheads="1"/>
          </p:cNvSpPr>
          <p:nvPr/>
        </p:nvSpPr>
        <p:spPr bwMode="auto">
          <a:xfrm>
            <a:off x="71438" y="460375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0" y="1612900"/>
            <a:ext cx="785813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2" name="Oval 20"/>
          <p:cNvSpPr>
            <a:spLocks noChangeArrowheads="1"/>
          </p:cNvSpPr>
          <p:nvPr/>
        </p:nvSpPr>
        <p:spPr bwMode="auto">
          <a:xfrm>
            <a:off x="1217613" y="1973263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2206625" y="1301750"/>
            <a:ext cx="785813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6" name="Oval 24"/>
          <p:cNvSpPr>
            <a:spLocks noChangeArrowheads="1"/>
          </p:cNvSpPr>
          <p:nvPr/>
        </p:nvSpPr>
        <p:spPr bwMode="auto">
          <a:xfrm>
            <a:off x="2370138" y="317500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7" name="Oval 25"/>
          <p:cNvSpPr>
            <a:spLocks noChangeArrowheads="1"/>
          </p:cNvSpPr>
          <p:nvPr/>
        </p:nvSpPr>
        <p:spPr bwMode="auto">
          <a:xfrm>
            <a:off x="2009775" y="2549525"/>
            <a:ext cx="785813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8" name="Oval 26"/>
          <p:cNvSpPr>
            <a:spLocks noChangeArrowheads="1"/>
          </p:cNvSpPr>
          <p:nvPr/>
        </p:nvSpPr>
        <p:spPr bwMode="auto">
          <a:xfrm>
            <a:off x="2009775" y="3844925"/>
            <a:ext cx="785813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39" name="Oval 27"/>
          <p:cNvSpPr>
            <a:spLocks noChangeArrowheads="1"/>
          </p:cNvSpPr>
          <p:nvPr/>
        </p:nvSpPr>
        <p:spPr bwMode="auto">
          <a:xfrm>
            <a:off x="3305175" y="4276725"/>
            <a:ext cx="785813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0" name="Oval 28"/>
          <p:cNvSpPr>
            <a:spLocks noChangeArrowheads="1"/>
          </p:cNvSpPr>
          <p:nvPr/>
        </p:nvSpPr>
        <p:spPr bwMode="auto">
          <a:xfrm>
            <a:off x="4602163" y="3629025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1" name="Oval 29"/>
          <p:cNvSpPr>
            <a:spLocks noChangeArrowheads="1"/>
          </p:cNvSpPr>
          <p:nvPr/>
        </p:nvSpPr>
        <p:spPr bwMode="auto">
          <a:xfrm>
            <a:off x="4602163" y="2549525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2" name="Oval 30"/>
          <p:cNvSpPr>
            <a:spLocks noChangeArrowheads="1"/>
          </p:cNvSpPr>
          <p:nvPr/>
        </p:nvSpPr>
        <p:spPr bwMode="auto">
          <a:xfrm>
            <a:off x="5754688" y="2765425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3" name="Oval 31"/>
          <p:cNvSpPr>
            <a:spLocks noChangeArrowheads="1"/>
          </p:cNvSpPr>
          <p:nvPr/>
        </p:nvSpPr>
        <p:spPr bwMode="auto">
          <a:xfrm>
            <a:off x="6618288" y="2765425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4" name="Oval 32"/>
          <p:cNvSpPr>
            <a:spLocks noChangeArrowheads="1"/>
          </p:cNvSpPr>
          <p:nvPr/>
        </p:nvSpPr>
        <p:spPr bwMode="auto">
          <a:xfrm>
            <a:off x="5754688" y="2189163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5" name="Oval 33"/>
          <p:cNvSpPr>
            <a:spLocks noChangeArrowheads="1"/>
          </p:cNvSpPr>
          <p:nvPr/>
        </p:nvSpPr>
        <p:spPr bwMode="auto">
          <a:xfrm>
            <a:off x="6618288" y="2189163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6" name="Oval 34"/>
          <p:cNvSpPr>
            <a:spLocks noChangeArrowheads="1"/>
          </p:cNvSpPr>
          <p:nvPr/>
        </p:nvSpPr>
        <p:spPr bwMode="auto">
          <a:xfrm>
            <a:off x="6618288" y="1397000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7" name="Oval 35"/>
          <p:cNvSpPr>
            <a:spLocks noChangeArrowheads="1"/>
          </p:cNvSpPr>
          <p:nvPr/>
        </p:nvSpPr>
        <p:spPr bwMode="auto">
          <a:xfrm>
            <a:off x="6618288" y="677863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8" name="Oval 36"/>
          <p:cNvSpPr>
            <a:spLocks noChangeArrowheads="1"/>
          </p:cNvSpPr>
          <p:nvPr/>
        </p:nvSpPr>
        <p:spPr bwMode="auto">
          <a:xfrm>
            <a:off x="5826125" y="677863"/>
            <a:ext cx="785813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49" name="Oval 37"/>
          <p:cNvSpPr>
            <a:spLocks noChangeArrowheads="1"/>
          </p:cNvSpPr>
          <p:nvPr/>
        </p:nvSpPr>
        <p:spPr bwMode="auto">
          <a:xfrm>
            <a:off x="5754688" y="0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  <p:sp>
        <p:nvSpPr>
          <p:cNvPr id="13352" name="Oval 40"/>
          <p:cNvSpPr>
            <a:spLocks noChangeArrowheads="1"/>
          </p:cNvSpPr>
          <p:nvPr/>
        </p:nvSpPr>
        <p:spPr bwMode="auto">
          <a:xfrm>
            <a:off x="6618288" y="0"/>
            <a:ext cx="785812" cy="720725"/>
          </a:xfrm>
          <a:prstGeom prst="ellips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0"/>
                                        <p:tgtEl>
                                          <p:spTgt spid="13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8" dur="2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7" grpId="0" animBg="1"/>
      <p:bldP spid="13328" grpId="0" animBg="1"/>
      <p:bldP spid="13329" grpId="0" animBg="1"/>
      <p:bldP spid="13330" grpId="0" animBg="1"/>
      <p:bldP spid="13331" grpId="0" animBg="1"/>
      <p:bldP spid="13332" grpId="0" animBg="1"/>
      <p:bldP spid="13333" grpId="0" animBg="1"/>
      <p:bldP spid="13336" grpId="0" animBg="1"/>
      <p:bldP spid="13337" grpId="0" animBg="1"/>
      <p:bldP spid="13338" grpId="0" animBg="1"/>
      <p:bldP spid="13339" grpId="0" animBg="1"/>
      <p:bldP spid="13340" grpId="0" animBg="1"/>
      <p:bldP spid="13341" grpId="0" animBg="1"/>
      <p:bldP spid="13342" grpId="0" animBg="1"/>
      <p:bldP spid="13343" grpId="0" animBg="1"/>
      <p:bldP spid="13344" grpId="0" animBg="1"/>
      <p:bldP spid="13345" grpId="0" animBg="1"/>
      <p:bldP spid="13346" grpId="0" animBg="1"/>
      <p:bldP spid="13347" grpId="0" animBg="1"/>
      <p:bldP spid="13348" grpId="0" animBg="1"/>
      <p:bldP spid="13349" grpId="0" animBg="1"/>
      <p:bldP spid="13352" grpId="0" animBg="1"/>
    </p:bldLst>
  </p:timing>
</p:sld>
</file>

<file path=ppt/theme/theme1.xml><?xml version="1.0" encoding="utf-8"?>
<a:theme xmlns:a="http://schemas.openxmlformats.org/drawingml/2006/main" name="Halozatok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Halozatok</Template>
  <TotalTime>22</TotalTime>
  <Words>836</Words>
  <Application>Microsoft Office PowerPoint</Application>
  <PresentationFormat>Vlastná</PresentationFormat>
  <Paragraphs>178</Paragraphs>
  <Slides>21</Slides>
  <Notes>20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8" baseType="lpstr">
      <vt:lpstr>Arial</vt:lpstr>
      <vt:lpstr>Verdana</vt:lpstr>
      <vt:lpstr>Times New Roman</vt:lpstr>
      <vt:lpstr>Symbol</vt:lpstr>
      <vt:lpstr>Arial Black</vt:lpstr>
      <vt:lpstr>Arial Unicode MS</vt:lpstr>
      <vt:lpstr>Halozatok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Študent</dc:creator>
  <cp:lastModifiedBy>Admin</cp:lastModifiedBy>
  <cp:revision>8</cp:revision>
  <dcterms:created xsi:type="dcterms:W3CDTF">2020-05-20T08:27:12Z</dcterms:created>
  <dcterms:modified xsi:type="dcterms:W3CDTF">2020-05-20T17:15:43Z</dcterms:modified>
</cp:coreProperties>
</file>