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CA79E"/>
    <a:srgbClr val="B3F7D7"/>
    <a:srgbClr val="CCFF33"/>
    <a:srgbClr val="00FF00"/>
    <a:srgbClr val="CC3300"/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2343BD-48EC-4B0A-A9DF-89445C20A5C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7815B9-7816-48DF-BAF3-AD3872F6D9BA}" type="slidenum">
              <a:rPr lang="sk-SK"/>
              <a:pPr/>
              <a:t>1</a:t>
            </a:fld>
            <a:endParaRPr lang="sk-SK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D39F0E-180C-4988-B6BB-7BA7EF3608B3}" type="slidenum">
              <a:rPr lang="sk-SK"/>
              <a:pPr/>
              <a:t>10</a:t>
            </a:fld>
            <a:endParaRPr lang="sk-SK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9A25CE-DFA9-464F-8124-2D31F9B78373}" type="slidenum">
              <a:rPr lang="sk-SK"/>
              <a:pPr/>
              <a:t>2</a:t>
            </a:fld>
            <a:endParaRPr lang="sk-SK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9AD44D-924B-46F8-80BD-3BFDD9F54957}" type="slidenum">
              <a:rPr lang="sk-SK"/>
              <a:pPr/>
              <a:t>3</a:t>
            </a:fld>
            <a:endParaRPr lang="sk-SK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432690-EECD-4202-ADCF-4A5C9C2351C7}" type="slidenum">
              <a:rPr lang="sk-SK"/>
              <a:pPr/>
              <a:t>4</a:t>
            </a:fld>
            <a:endParaRPr lang="sk-SK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8926B1-2EF6-446D-82F1-18E9F691C8EC}" type="slidenum">
              <a:rPr lang="sk-SK"/>
              <a:pPr/>
              <a:t>5</a:t>
            </a:fld>
            <a:endParaRPr lang="sk-SK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8F6867-04CF-4ADA-A784-0C1E6C635447}" type="slidenum">
              <a:rPr lang="sk-SK"/>
              <a:pPr/>
              <a:t>6</a:t>
            </a:fld>
            <a:endParaRPr lang="sk-SK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C2F883-A11D-4F51-B13D-034C19B1E32B}" type="slidenum">
              <a:rPr lang="sk-SK"/>
              <a:pPr/>
              <a:t>7</a:t>
            </a:fld>
            <a:endParaRPr lang="sk-SK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6A0543-BB0F-4A65-9C49-A7596D9B1F91}" type="slidenum">
              <a:rPr lang="sk-SK"/>
              <a:pPr/>
              <a:t>8</a:t>
            </a:fld>
            <a:endParaRPr lang="sk-SK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91F583-3804-4EF8-A29A-408E4B9EB2B8}" type="slidenum">
              <a:rPr lang="sk-SK"/>
              <a:pPr/>
              <a:t>9</a:t>
            </a:fld>
            <a:endParaRPr lang="sk-SK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6730-8423-4E41-8B8D-E2F30D2359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16D58-0E34-43A4-B11F-8568E1EBD82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9C09-53B7-437C-A99D-D476A1CB548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CF0A2-2D8B-4809-B579-43841E168CE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08DF-F69A-4E13-9F95-FBFD3B30E5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58D1-E0E5-44AC-8680-272F9A22020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EA8D-E09E-47CD-BF10-C0390127B3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90045-091E-4B6F-969A-0CB24E0F2D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2E1D-BFBB-403A-87C9-0D81E14D60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70481-71A6-4DDB-BA7F-6E88C1F2DB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A9B18-483D-46C1-8D28-763B9AB072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6FB024A-2CE9-4742-825D-AF5E8B8C4E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8jo.sk/wp-content/uploads/2008/06/hniezdo_a_vajicka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www.kepeslap.com/compose.asp?imageid=206090&amp;userid=1513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636838"/>
            <a:ext cx="8643998" cy="1973262"/>
          </a:xfr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k-SK" sz="3200" dirty="0" smtClean="0">
                <a:solidFill>
                  <a:srgbClr val="CC3300"/>
                </a:solidFill>
                <a:latin typeface="Copperplate Gothic Bold" pitchFamily="34" charset="0"/>
              </a:rPr>
              <a:t>Praktická škola</a:t>
            </a:r>
            <a:br>
              <a:rPr lang="sk-SK" sz="3200" dirty="0" smtClean="0">
                <a:solidFill>
                  <a:srgbClr val="CC3300"/>
                </a:solidFill>
                <a:latin typeface="Copperplate Gothic Bold" pitchFamily="34" charset="0"/>
              </a:rPr>
            </a:br>
            <a:r>
              <a:rPr lang="sk-SK" sz="2800" dirty="0" err="1" smtClean="0">
                <a:solidFill>
                  <a:srgbClr val="CC3300"/>
                </a:solidFill>
                <a:latin typeface="Copperplate Gothic Bold" pitchFamily="34" charset="0"/>
              </a:rPr>
              <a:t>Növénytermesztés</a:t>
            </a:r>
            <a:r>
              <a:rPr lang="sk-SK" sz="2800" dirty="0" smtClean="0">
                <a:solidFill>
                  <a:srgbClr val="CC3300"/>
                </a:solidFill>
                <a:latin typeface="Copperplate Gothic Bold" pitchFamily="34" charset="0"/>
              </a:rPr>
              <a:t> - Pestovateľské práce</a:t>
            </a:r>
            <a:r>
              <a:rPr lang="sk-SK" sz="3200" dirty="0" smtClean="0">
                <a:solidFill>
                  <a:srgbClr val="CC3300"/>
                </a:solidFill>
                <a:latin typeface="Copperplate Gothic Bold" pitchFamily="34" charset="0"/>
              </a:rPr>
              <a:t/>
            </a:r>
            <a:br>
              <a:rPr lang="sk-SK" sz="3200" dirty="0" smtClean="0">
                <a:solidFill>
                  <a:srgbClr val="CC3300"/>
                </a:solidFill>
                <a:latin typeface="Copperplate Gothic Bold" pitchFamily="34" charset="0"/>
              </a:rPr>
            </a:br>
            <a:r>
              <a:rPr lang="sk-SK" sz="2800" dirty="0" err="1" smtClean="0">
                <a:solidFill>
                  <a:srgbClr val="CC3300"/>
                </a:solidFill>
                <a:latin typeface="Copperplate Gothic Bold" pitchFamily="34" charset="0"/>
              </a:rPr>
              <a:t>Az</a:t>
            </a:r>
            <a:r>
              <a:rPr lang="sk-SK" sz="2800" dirty="0" smtClean="0">
                <a:solidFill>
                  <a:srgbClr val="CC3300"/>
                </a:solidFill>
                <a:latin typeface="Copperplate Gothic Bold" pitchFamily="34" charset="0"/>
              </a:rPr>
              <a:t> </a:t>
            </a:r>
            <a:r>
              <a:rPr lang="sk-SK" sz="2800" dirty="0" err="1" smtClean="0">
                <a:solidFill>
                  <a:srgbClr val="CC3300"/>
                </a:solidFill>
                <a:latin typeface="Copperplate Gothic Bold" pitchFamily="34" charset="0"/>
              </a:rPr>
              <a:t>erd</a:t>
            </a:r>
            <a:r>
              <a:rPr lang="hu-HU" sz="2800" dirty="0" smtClean="0">
                <a:solidFill>
                  <a:srgbClr val="CC3300"/>
                </a:solidFill>
                <a:latin typeface="Copperplate Gothic Bold" pitchFamily="34" charset="0"/>
              </a:rPr>
              <a:t>ő élete – az évszakok</a:t>
            </a:r>
            <a:r>
              <a:rPr lang="hu-HU" sz="2800" dirty="0" smtClean="0">
                <a:solidFill>
                  <a:srgbClr val="CC3300"/>
                </a:solidFill>
              </a:rPr>
              <a:t> </a:t>
            </a:r>
            <a:r>
              <a:rPr lang="hu-HU" sz="2800" dirty="0" smtClean="0">
                <a:solidFill>
                  <a:srgbClr val="CC3300"/>
                </a:solidFill>
                <a:latin typeface="Copperplate Gothic Bold" pitchFamily="34" charset="0"/>
              </a:rPr>
              <a:t>váltakozása</a:t>
            </a:r>
            <a:endParaRPr lang="sk-SK" sz="2800" dirty="0" smtClean="0">
              <a:solidFill>
                <a:srgbClr val="CC3300"/>
              </a:solidFill>
              <a:latin typeface="Copperplate Gothic Bold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4714884"/>
            <a:ext cx="7286676" cy="1214446"/>
          </a:xfrm>
          <a:gradFill rotWithShape="1">
            <a:gsLst>
              <a:gs pos="0">
                <a:schemeClr val="folHlink"/>
              </a:gs>
              <a:gs pos="100000">
                <a:srgbClr val="00FF00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k-SK" sz="28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k-SK" sz="2800" b="1" dirty="0" smtClean="0">
                <a:solidFill>
                  <a:srgbClr val="006600"/>
                </a:solidFill>
              </a:rPr>
              <a:t>Život </a:t>
            </a:r>
            <a:r>
              <a:rPr lang="sk-SK" sz="2800" b="1" dirty="0" smtClean="0">
                <a:solidFill>
                  <a:srgbClr val="006600"/>
                </a:solidFill>
              </a:rPr>
              <a:t>v lese – striedanie ročných období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9750" y="5949950"/>
            <a:ext cx="2638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sk-SK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867400" y="5876925"/>
            <a:ext cx="2736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2019/2020</a:t>
            </a:r>
          </a:p>
        </p:txBody>
      </p:sp>
      <p:sp>
        <p:nvSpPr>
          <p:cNvPr id="2054" name="Obdélník 1"/>
          <p:cNvSpPr>
            <a:spLocks noChangeArrowheads="1"/>
          </p:cNvSpPr>
          <p:nvPr/>
        </p:nvSpPr>
        <p:spPr bwMode="auto">
          <a:xfrm>
            <a:off x="1035050" y="260350"/>
            <a:ext cx="6985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 dirty="0" err="1"/>
              <a:t>Špeciálna</a:t>
            </a:r>
            <a:r>
              <a:rPr lang="hu-HU" sz="2800" b="1" dirty="0"/>
              <a:t> </a:t>
            </a:r>
            <a:r>
              <a:rPr lang="hu-HU" sz="2800" b="1" dirty="0" err="1"/>
              <a:t>základná</a:t>
            </a:r>
            <a:r>
              <a:rPr lang="hu-HU" sz="2800" b="1" dirty="0"/>
              <a:t> </a:t>
            </a:r>
            <a:r>
              <a:rPr lang="hu-HU" sz="2800" b="1" dirty="0" err="1"/>
              <a:t>škola</a:t>
            </a:r>
            <a:r>
              <a:rPr lang="hu-HU" sz="2800" b="1" dirty="0"/>
              <a:t> s VJM, </a:t>
            </a:r>
            <a:r>
              <a:rPr lang="hu-HU" sz="2800" b="1" dirty="0" err="1"/>
              <a:t>Rimavská</a:t>
            </a:r>
            <a:r>
              <a:rPr lang="hu-HU" sz="2800" b="1" dirty="0"/>
              <a:t> </a:t>
            </a:r>
            <a:r>
              <a:rPr lang="hu-HU" sz="2800" b="1" dirty="0" err="1"/>
              <a:t>Sobota</a:t>
            </a:r>
            <a:endParaRPr lang="hu-HU" sz="2800" b="1" dirty="0"/>
          </a:p>
          <a:p>
            <a:pPr algn="ctr"/>
            <a:r>
              <a:rPr lang="hu-HU" sz="2800" b="1" dirty="0"/>
              <a:t>Magyar </a:t>
            </a:r>
            <a:r>
              <a:rPr lang="hu-HU" sz="2800" b="1" dirty="0" smtClean="0"/>
              <a:t>Tannyelvű Speciális Alapiskola </a:t>
            </a:r>
            <a:r>
              <a:rPr lang="hu-HU" sz="2800" b="1" dirty="0"/>
              <a:t>, Rimaszombat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65804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4475163" cy="7191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sk-SK" sz="4000" smtClean="0">
                <a:solidFill>
                  <a:srgbClr val="CC3300"/>
                </a:solidFill>
              </a:rPr>
              <a:t>Tavasz - jar</a:t>
            </a:r>
          </a:p>
        </p:txBody>
      </p:sp>
      <p:pic>
        <p:nvPicPr>
          <p:cNvPr id="5124" name="Picture 4" descr="Snez_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276475"/>
            <a:ext cx="50958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4859338" cy="1004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k-SK" sz="2400" b="1">
                <a:solidFill>
                  <a:schemeClr val="accent2"/>
                </a:solidFill>
              </a:rPr>
              <a:t>A f</a:t>
            </a:r>
            <a:r>
              <a:rPr lang="hu-HU" sz="2400" b="1">
                <a:solidFill>
                  <a:schemeClr val="accent2"/>
                </a:solidFill>
              </a:rPr>
              <a:t>ák rügyeznek.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sz="2400" b="1">
                <a:solidFill>
                  <a:schemeClr val="accent2"/>
                </a:solidFill>
              </a:rPr>
              <a:t>A talajra még sok napfény jut.</a:t>
            </a:r>
            <a:endParaRPr lang="sk-SK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CCFF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log_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04813"/>
            <a:ext cx="50673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tavaszi_tozik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476250"/>
            <a:ext cx="322103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tavaszi_tozik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744663"/>
            <a:ext cx="7272338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6834188" cy="131127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hu-HU" sz="3200" b="1">
                <a:solidFill>
                  <a:srgbClr val="00FF00"/>
                </a:solidFill>
              </a:rPr>
              <a:t>Nyílik a hóvirág, tavaszi tőzike és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sz="3200" b="1">
                <a:solidFill>
                  <a:srgbClr val="00FF00"/>
                </a:solidFill>
              </a:rPr>
              <a:t>sok más erdei lágyszárú növény.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CCFF3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60350"/>
            <a:ext cx="924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hu-HU" sz="3200" b="1"/>
              <a:t>A madarak párt választanak és fészket raknak.</a:t>
            </a:r>
          </a:p>
        </p:txBody>
      </p:sp>
      <p:pic>
        <p:nvPicPr>
          <p:cNvPr id="9222" name="Picture 6" descr="Hniezdo s vajíčkami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81075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undefin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3141663"/>
            <a:ext cx="4537075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undefin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263" y="908050"/>
            <a:ext cx="32004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92500" y="16287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vörösbegy</a:t>
            </a:r>
            <a:endParaRPr lang="sk-SK" b="1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732588" y="5734050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kékvércse</a:t>
            </a:r>
            <a:endParaRPr lang="sk-SK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ro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49275"/>
            <a:ext cx="3351213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ozike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981075"/>
            <a:ext cx="3144838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kis-barnamedve-koly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3446463"/>
            <a:ext cx="4608513" cy="341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79388" y="0"/>
            <a:ext cx="7272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Megszületnek az állatkölykök.</a:t>
            </a:r>
            <a:endParaRPr lang="sk-SK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4103688" cy="922338"/>
          </a:xfrm>
          <a:solidFill>
            <a:srgbClr val="006600"/>
          </a:solidFill>
          <a:ln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hu-HU" smtClean="0">
                <a:solidFill>
                  <a:srgbClr val="00FF00"/>
                </a:solidFill>
              </a:rPr>
              <a:t>Nyár - leto</a:t>
            </a:r>
            <a:endParaRPr lang="sk-SK" smtClean="0">
              <a:solidFill>
                <a:srgbClr val="00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00FF00"/>
                </a:solidFill>
              </a:rPr>
              <a:t>Az erdő az állatoktól hangos, a fák lombkoronája kevesebb napfényt enged át.</a:t>
            </a:r>
            <a:endParaRPr lang="sk-SK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3600450" cy="993775"/>
          </a:xfrm>
          <a:solidFill>
            <a:srgbClr val="BCA79E"/>
          </a:solidFill>
        </p:spPr>
        <p:txBody>
          <a:bodyPr/>
          <a:lstStyle/>
          <a:p>
            <a:pPr eaLnBrk="1" hangingPunct="1"/>
            <a:r>
              <a:rPr lang="hu-HU" b="1" smtClean="0">
                <a:solidFill>
                  <a:srgbClr val="FF3300"/>
                </a:solidFill>
              </a:rPr>
              <a:t>Ősz</a:t>
            </a:r>
            <a:r>
              <a:rPr lang="hu-HU" b="1" smtClean="0"/>
              <a:t> - </a:t>
            </a:r>
            <a:r>
              <a:rPr lang="hu-HU" b="1" smtClean="0">
                <a:solidFill>
                  <a:srgbClr val="006600"/>
                </a:solidFill>
              </a:rPr>
              <a:t>jese</a:t>
            </a:r>
            <a:r>
              <a:rPr lang="sk-SK" b="1" smtClean="0">
                <a:solidFill>
                  <a:srgbClr val="006600"/>
                </a:solidFill>
              </a:rPr>
              <a:t>ň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570788" cy="3773488"/>
          </a:xfrm>
          <a:solidFill>
            <a:srgbClr val="B3F7D7"/>
          </a:solidFill>
          <a:ln>
            <a:solidFill>
              <a:srgbClr val="B3F7D7"/>
            </a:solidFill>
          </a:ln>
        </p:spPr>
        <p:txBody>
          <a:bodyPr/>
          <a:lstStyle/>
          <a:p>
            <a:pPr eaLnBrk="1" hangingPunct="1"/>
            <a:r>
              <a:rPr lang="hu-HU" b="1" smtClean="0"/>
              <a:t>Beérnek a fák és bokrok termései. Kirepülnek a fiókák a fészkekből. A költöző madarak útra kelnek. Az állatkölykök önnálósodnak.</a:t>
            </a:r>
          </a:p>
          <a:p>
            <a:pPr eaLnBrk="1" hangingPunct="1"/>
            <a:r>
              <a:rPr lang="hu-HU" b="1" smtClean="0"/>
              <a:t>A fák levelei színesednek, majd lehullanak.</a:t>
            </a:r>
          </a:p>
          <a:p>
            <a:pPr eaLnBrk="1" hangingPunct="1"/>
            <a:r>
              <a:rPr lang="hu-HU" b="1" smtClean="0"/>
              <a:t>Az állatok élelmet gyüjtenek a télre. </a:t>
            </a:r>
          </a:p>
          <a:p>
            <a:pPr eaLnBrk="1" hangingPunct="1"/>
            <a:endParaRPr lang="sk-SK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Tél - </a:t>
            </a:r>
            <a:r>
              <a:rPr lang="hu-HU" smtClean="0">
                <a:solidFill>
                  <a:srgbClr val="006600"/>
                </a:solidFill>
              </a:rPr>
              <a:t>zima</a:t>
            </a:r>
            <a:endParaRPr lang="sk-SK" smtClean="0">
              <a:solidFill>
                <a:srgbClr val="006600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302418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/>
              <a:t>Az erdő elcsendesedik.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Hó borítja a tájat. Kevés az élelem.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Az állatok lábnyomait látni a hóban(őz, vaddisznó, róka….)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Néhány állat téli álmot alszik ( medve, sündisznó…)</a:t>
            </a:r>
            <a:endParaRPr lang="sk-SK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6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build="p" animBg="1"/>
    </p:bld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172</Words>
  <Application>Microsoft Office PowerPoint</Application>
  <PresentationFormat>Prezentácia na obrazovke (4:3)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Copperplate Gothic Bold</vt:lpstr>
      <vt:lpstr>Predvolený návrh</vt:lpstr>
      <vt:lpstr>Praktická škola Növénytermesztés - Pestovateľské práce Az erdő élete – az évszakok váltakozása</vt:lpstr>
      <vt:lpstr>Tavasz - jar</vt:lpstr>
      <vt:lpstr>Snímka 3</vt:lpstr>
      <vt:lpstr>Snímka 4</vt:lpstr>
      <vt:lpstr>Snímka 5</vt:lpstr>
      <vt:lpstr>Nyár - leto</vt:lpstr>
      <vt:lpstr>Ősz - jeseň</vt:lpstr>
      <vt:lpstr>Snímka 8</vt:lpstr>
      <vt:lpstr>Tél - zima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erdő élete – az évszakok váltakozása</dc:title>
  <dc:creator>Horváth Katalin</dc:creator>
  <cp:lastModifiedBy>pc</cp:lastModifiedBy>
  <cp:revision>15</cp:revision>
  <dcterms:created xsi:type="dcterms:W3CDTF">2008-09-17T22:03:59Z</dcterms:created>
  <dcterms:modified xsi:type="dcterms:W3CDTF">2020-05-22T08:28:26Z</dcterms:modified>
</cp:coreProperties>
</file>