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6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3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7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38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99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62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98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685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87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902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45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9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16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7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10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77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45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73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75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827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2A8827-2885-4823-8FC1-47D71982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04800"/>
            <a:ext cx="7236460" cy="1538883"/>
          </a:xfrm>
        </p:spPr>
        <p:txBody>
          <a:bodyPr/>
          <a:lstStyle/>
          <a:p>
            <a:pPr algn="ctr"/>
            <a:r>
              <a:rPr lang="pl-PL" sz="5000" dirty="0"/>
              <a:t>Kopernika </a:t>
            </a:r>
            <a:br>
              <a:rPr lang="pl-PL" sz="5000" dirty="0"/>
            </a:br>
            <a:r>
              <a:rPr lang="pl-PL" sz="5000" dirty="0"/>
              <a:t>I nasze liceum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AA707B1-50FE-4F91-9218-F20BC9359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41066"/>
            <a:ext cx="5134992" cy="38263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Zalążek naszego liceum powstał tuż po odzyskaniu przez Polskę niepodległości w 1919 roku. </a:t>
            </a:r>
          </a:p>
          <a:p>
            <a:pPr marL="0" indent="0">
              <a:buNone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Było to </a:t>
            </a:r>
            <a:r>
              <a:rPr lang="pl-P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prywatne, koedukacyjne, </a:t>
            </a:r>
          </a:p>
          <a:p>
            <a:pPr marL="0" indent="0">
              <a:buNone/>
            </a:pPr>
            <a:r>
              <a:rPr lang="pl-P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3-klasowe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gimnazjum. </a:t>
            </a:r>
          </a:p>
          <a:p>
            <a:pPr marL="0" indent="0">
              <a:buNone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Imię Mikołaja Kopernika przyjęło cztery lata po jego założeniu, a s</a:t>
            </a:r>
            <a:r>
              <a:rPr lang="pl-PL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tatus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liceum przyjęło 21 sierpnia 1948 roku.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88175A7-2D29-4B50-A138-63E0D18DC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592" y="1984858"/>
            <a:ext cx="3497555" cy="23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2392" y="544755"/>
            <a:ext cx="43802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67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190916" y="1383442"/>
            <a:ext cx="5333999" cy="29296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6794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1700" spc="-5" dirty="0"/>
              <a:t>Pracę </a:t>
            </a:r>
            <a:r>
              <a:rPr sz="1700" dirty="0" err="1"/>
              <a:t>nad</a:t>
            </a:r>
            <a:r>
              <a:rPr sz="1700" dirty="0"/>
              <a:t> </a:t>
            </a:r>
            <a:r>
              <a:rPr sz="1700" spc="-5" dirty="0" err="1"/>
              <a:t>dziełem</a:t>
            </a:r>
            <a:r>
              <a:rPr lang="pl-PL" sz="1700" spc="-5" dirty="0"/>
              <a:t> </a:t>
            </a:r>
            <a:r>
              <a:rPr sz="1700" spc="-5" dirty="0"/>
              <a:t>,,</a:t>
            </a:r>
            <a:r>
              <a:rPr sz="1700" dirty="0"/>
              <a:t>De revolutionibus" rozpoczął Kopernik około 1515 </a:t>
            </a:r>
            <a:r>
              <a:rPr sz="1700" dirty="0" err="1"/>
              <a:t>roku</a:t>
            </a:r>
            <a:r>
              <a:rPr lang="pl-PL" sz="1700" dirty="0"/>
              <a:t> </a:t>
            </a:r>
            <a:r>
              <a:rPr sz="1700" spc="-220" dirty="0"/>
              <a:t> </a:t>
            </a:r>
            <a:r>
              <a:rPr sz="1700" dirty="0"/>
              <a:t>i  </a:t>
            </a:r>
            <a:r>
              <a:rPr sz="1700" spc="-5" dirty="0"/>
              <a:t>właściwie </a:t>
            </a:r>
            <a:r>
              <a:rPr sz="1700" dirty="0"/>
              <a:t>do końca </a:t>
            </a:r>
            <a:r>
              <a:rPr sz="1700" spc="-5" dirty="0"/>
              <a:t>życia ciągle </a:t>
            </a:r>
            <a:r>
              <a:rPr sz="1700" dirty="0"/>
              <a:t>wnosił do niej poprawki. W </a:t>
            </a:r>
            <a:r>
              <a:rPr sz="1700" spc="-5" dirty="0"/>
              <a:t>maju </a:t>
            </a:r>
            <a:r>
              <a:rPr sz="1700" dirty="0"/>
              <a:t>1539 roku  przybył do Fromborka </a:t>
            </a:r>
            <a:r>
              <a:rPr sz="1700" spc="-5" dirty="0"/>
              <a:t>młody </a:t>
            </a:r>
            <a:r>
              <a:rPr sz="1700" dirty="0"/>
              <a:t>uczony </a:t>
            </a:r>
            <a:r>
              <a:rPr sz="1700" spc="-5" dirty="0"/>
              <a:t>niemiecki Jerzy </a:t>
            </a:r>
            <a:r>
              <a:rPr sz="1700" dirty="0"/>
              <a:t>Joachim </a:t>
            </a:r>
            <a:r>
              <a:rPr sz="1700" spc="5" dirty="0"/>
              <a:t>von</a:t>
            </a:r>
            <a:r>
              <a:rPr sz="1700" spc="-190" dirty="0"/>
              <a:t> </a:t>
            </a:r>
            <a:r>
              <a:rPr sz="1700" dirty="0" err="1"/>
              <a:t>Lauchen</a:t>
            </a:r>
            <a:r>
              <a:rPr lang="pl-PL" sz="1700" dirty="0"/>
              <a:t> </a:t>
            </a:r>
            <a:r>
              <a:rPr sz="1700" dirty="0" err="1"/>
              <a:t>zwany</a:t>
            </a:r>
            <a:r>
              <a:rPr sz="1700" dirty="0"/>
              <a:t> </a:t>
            </a:r>
            <a:r>
              <a:rPr sz="1700" spc="-5" dirty="0" err="1"/>
              <a:t>Retykiem</a:t>
            </a:r>
            <a:r>
              <a:rPr lang="pl-PL" sz="1700" spc="-5" dirty="0"/>
              <a:t>. </a:t>
            </a:r>
            <a:r>
              <a:rPr sz="1700" spc="-5" dirty="0"/>
              <a:t>Po </a:t>
            </a:r>
            <a:r>
              <a:rPr sz="1700" dirty="0"/>
              <a:t>długich namowach przekonuje on </a:t>
            </a:r>
            <a:r>
              <a:rPr sz="1700" spc="-5" dirty="0"/>
              <a:t>astronoma </a:t>
            </a:r>
            <a:r>
              <a:rPr sz="1700" dirty="0"/>
              <a:t>do</a:t>
            </a:r>
            <a:r>
              <a:rPr sz="1700" spc="-170" dirty="0"/>
              <a:t> </a:t>
            </a:r>
            <a:r>
              <a:rPr sz="1700" spc="-5" dirty="0" err="1"/>
              <a:t>wydania</a:t>
            </a:r>
            <a:r>
              <a:rPr lang="pl-PL" sz="1700" spc="-5" dirty="0"/>
              <a:t> </a:t>
            </a:r>
            <a:r>
              <a:rPr sz="1700" dirty="0" err="1"/>
              <a:t>drukiem</a:t>
            </a:r>
            <a:r>
              <a:rPr sz="1700" dirty="0"/>
              <a:t> </a:t>
            </a:r>
            <a:r>
              <a:rPr sz="1700" dirty="0" err="1"/>
              <a:t>dzieła</a:t>
            </a:r>
            <a:r>
              <a:rPr lang="pl-PL" sz="1700" dirty="0"/>
              <a:t> </a:t>
            </a:r>
          </a:p>
          <a:p>
            <a:pPr marL="0" marR="6794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1700" dirty="0"/>
              <a:t>,,O obrotach </a:t>
            </a:r>
            <a:r>
              <a:rPr sz="1700" spc="-5" dirty="0"/>
              <a:t>sfer </a:t>
            </a:r>
            <a:r>
              <a:rPr sz="1700" dirty="0"/>
              <a:t>niebieskich". </a:t>
            </a:r>
            <a:endParaRPr lang="pl-PL" sz="1700" dirty="0"/>
          </a:p>
          <a:p>
            <a:pPr marL="0" marR="6794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1700" dirty="0" err="1"/>
              <a:t>Ukazuje</a:t>
            </a:r>
            <a:r>
              <a:rPr sz="1700" dirty="0"/>
              <a:t> </a:t>
            </a:r>
            <a:r>
              <a:rPr sz="1700" spc="-5" dirty="0"/>
              <a:t>się </a:t>
            </a:r>
            <a:r>
              <a:rPr sz="1700" spc="5" dirty="0"/>
              <a:t>ono  </a:t>
            </a:r>
            <a:r>
              <a:rPr sz="1700" dirty="0"/>
              <a:t>drukiem w 1543 roku w Norymbergii, </a:t>
            </a:r>
            <a:endParaRPr lang="pl-PL" sz="1700" dirty="0"/>
          </a:p>
          <a:p>
            <a:pPr marL="0" marR="6794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1700" dirty="0"/>
              <a:t>w drukarni </a:t>
            </a:r>
            <a:r>
              <a:rPr sz="1700" spc="-5" dirty="0"/>
              <a:t>Jana Petreiusa </a:t>
            </a:r>
            <a:r>
              <a:rPr sz="1700" spc="5" dirty="0"/>
              <a:t>pod</a:t>
            </a:r>
            <a:r>
              <a:rPr sz="1700" spc="-240" dirty="0"/>
              <a:t> </a:t>
            </a:r>
            <a:r>
              <a:rPr sz="1700" spc="-5" dirty="0" err="1"/>
              <a:t>tytułem</a:t>
            </a:r>
            <a:r>
              <a:rPr lang="pl-PL" sz="1700" spc="-5" dirty="0"/>
              <a:t> </a:t>
            </a:r>
            <a:r>
              <a:rPr sz="1700" spc="-5" dirty="0"/>
              <a:t>,,</a:t>
            </a:r>
            <a:r>
              <a:rPr sz="1700" dirty="0"/>
              <a:t>De revolutionibus orbium coelestium libri VI", a dedykowane zostaje  papieżowi </a:t>
            </a:r>
            <a:r>
              <a:rPr sz="1700" spc="-5" dirty="0"/>
              <a:t>Pawłowi </a:t>
            </a:r>
            <a:r>
              <a:rPr sz="1700" dirty="0"/>
              <a:t>III. </a:t>
            </a:r>
            <a:endParaRPr sz="1700" spc="-5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79DF1C7-DCB4-445A-9B38-A475B02CA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830" y="1371600"/>
            <a:ext cx="2817741" cy="47461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3000">
                <a:srgbClr val="A8D971"/>
              </a:gs>
              <a:gs pos="0">
                <a:srgbClr val="92D050"/>
              </a:gs>
              <a:gs pos="0">
                <a:schemeClr val="accent3"/>
              </a:gs>
              <a:gs pos="9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0329" y="541707"/>
            <a:ext cx="54038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71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64044"/>
            <a:ext cx="7940675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Times New Roman"/>
                <a:cs typeface="Times New Roman"/>
              </a:rPr>
              <a:t>Mikołaj Kopernik </a:t>
            </a:r>
            <a:r>
              <a:rPr sz="2000" spc="-5" dirty="0">
                <a:latin typeface="Times New Roman"/>
                <a:cs typeface="Times New Roman"/>
              </a:rPr>
              <a:t>przetłumaczył </a:t>
            </a:r>
            <a:r>
              <a:rPr sz="2000" dirty="0">
                <a:latin typeface="Times New Roman"/>
                <a:cs typeface="Times New Roman"/>
              </a:rPr>
              <a:t>z języka greckiego na </a:t>
            </a:r>
            <a:r>
              <a:rPr sz="2000" spc="-5" dirty="0">
                <a:latin typeface="Times New Roman"/>
                <a:cs typeface="Times New Roman"/>
              </a:rPr>
              <a:t>łacinę </a:t>
            </a:r>
            <a:r>
              <a:rPr sz="2000" dirty="0">
                <a:latin typeface="Times New Roman"/>
                <a:cs typeface="Times New Roman"/>
              </a:rPr>
              <a:t>zbiór 85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listów:</a:t>
            </a:r>
            <a:endParaRPr sz="2000">
              <a:latin typeface="Times New Roman"/>
              <a:cs typeface="Times New Roman"/>
            </a:endParaRPr>
          </a:p>
          <a:p>
            <a:pPr marL="12700" marR="372110">
              <a:lnSpc>
                <a:spcPct val="120000"/>
              </a:lnSpc>
            </a:pPr>
            <a:r>
              <a:rPr sz="2000" dirty="0">
                <a:latin typeface="Times New Roman"/>
                <a:cs typeface="Times New Roman"/>
              </a:rPr>
              <a:t>Teofilakta </a:t>
            </a:r>
            <a:r>
              <a:rPr sz="2000" spc="-5" dirty="0">
                <a:latin typeface="Times New Roman"/>
                <a:cs typeface="Times New Roman"/>
              </a:rPr>
              <a:t>scholastyka Symokatty listy </a:t>
            </a:r>
            <a:r>
              <a:rPr sz="2000" dirty="0">
                <a:latin typeface="Times New Roman"/>
                <a:cs typeface="Times New Roman"/>
              </a:rPr>
              <a:t>obyczajowe, </a:t>
            </a:r>
            <a:r>
              <a:rPr sz="2000" spc="-5" dirty="0">
                <a:latin typeface="Times New Roman"/>
                <a:cs typeface="Times New Roman"/>
              </a:rPr>
              <a:t>sielskie </a:t>
            </a:r>
            <a:r>
              <a:rPr sz="2000" dirty="0">
                <a:latin typeface="Times New Roman"/>
                <a:cs typeface="Times New Roman"/>
              </a:rPr>
              <a:t>i </a:t>
            </a:r>
            <a:r>
              <a:rPr sz="2000" spc="-5" dirty="0">
                <a:latin typeface="Times New Roman"/>
                <a:cs typeface="Times New Roman"/>
              </a:rPr>
              <a:t>miłosne </a:t>
            </a:r>
            <a:r>
              <a:rPr sz="2000" dirty="0">
                <a:latin typeface="Times New Roman"/>
                <a:cs typeface="Times New Roman"/>
              </a:rPr>
              <a:t>w  przekładzie </a:t>
            </a:r>
            <a:r>
              <a:rPr sz="2000" spc="-5" dirty="0">
                <a:latin typeface="Times New Roman"/>
                <a:cs typeface="Times New Roman"/>
              </a:rPr>
              <a:t>łacińskim </a:t>
            </a:r>
            <a:r>
              <a:rPr sz="2000" dirty="0">
                <a:latin typeface="Times New Roman"/>
                <a:cs typeface="Times New Roman"/>
              </a:rPr>
              <a:t>(Theophilacti </a:t>
            </a:r>
            <a:r>
              <a:rPr sz="2000" spc="-5" dirty="0">
                <a:latin typeface="Times New Roman"/>
                <a:cs typeface="Times New Roman"/>
              </a:rPr>
              <a:t>Scolastici Simocatti </a:t>
            </a:r>
            <a:r>
              <a:rPr sz="2000" dirty="0">
                <a:latin typeface="Times New Roman"/>
                <a:cs typeface="Times New Roman"/>
              </a:rPr>
              <a:t>Epistole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morales,  </a:t>
            </a:r>
            <a:r>
              <a:rPr sz="2000" dirty="0">
                <a:latin typeface="Times New Roman"/>
                <a:cs typeface="Times New Roman"/>
              </a:rPr>
              <a:t>rurales et </a:t>
            </a:r>
            <a:r>
              <a:rPr sz="2000" spc="-5" dirty="0">
                <a:latin typeface="Times New Roman"/>
                <a:cs typeface="Times New Roman"/>
              </a:rPr>
              <a:t>amatoriae, interpretatione latina). Tłumaczenie </a:t>
            </a:r>
            <a:r>
              <a:rPr sz="2000" dirty="0">
                <a:latin typeface="Times New Roman"/>
                <a:cs typeface="Times New Roman"/>
              </a:rPr>
              <a:t>to ukazało </a:t>
            </a:r>
            <a:r>
              <a:rPr sz="2000" spc="-5" dirty="0">
                <a:latin typeface="Times New Roman"/>
                <a:cs typeface="Times New Roman"/>
              </a:rPr>
              <a:t>się  </a:t>
            </a:r>
            <a:r>
              <a:rPr sz="2000" dirty="0">
                <a:latin typeface="Times New Roman"/>
                <a:cs typeface="Times New Roman"/>
              </a:rPr>
              <a:t>drukiem w drugiej połowie 1509 w oficynie </a:t>
            </a:r>
            <a:r>
              <a:rPr sz="2000" spc="-5" dirty="0">
                <a:latin typeface="Times New Roman"/>
                <a:cs typeface="Times New Roman"/>
              </a:rPr>
              <a:t>Jana Hallera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Krakowie.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4001" y="3500437"/>
            <a:ext cx="2235200" cy="309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A5AE4B"/>
              </a:gs>
              <a:gs pos="68000">
                <a:schemeClr val="accent3"/>
              </a:gs>
              <a:gs pos="0">
                <a:srgbClr val="92D050"/>
              </a:gs>
              <a:gs pos="30000">
                <a:schemeClr val="accent5"/>
              </a:gs>
              <a:gs pos="100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9714" y="267756"/>
            <a:ext cx="80244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40" dirty="0">
                <a:latin typeface="Times New Roman"/>
                <a:cs typeface="Times New Roman"/>
              </a:rPr>
              <a:t>Wstrzyma</a:t>
            </a:r>
            <a:r>
              <a:rPr spc="640" dirty="0">
                <a:latin typeface="Arial"/>
                <a:cs typeface="Arial"/>
              </a:rPr>
              <a:t>ł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spc="450" dirty="0">
                <a:latin typeface="Times New Roman"/>
                <a:cs typeface="Times New Roman"/>
              </a:rPr>
              <a:t>S</a:t>
            </a:r>
            <a:r>
              <a:rPr spc="450" dirty="0">
                <a:latin typeface="Arial"/>
                <a:cs typeface="Arial"/>
              </a:rPr>
              <a:t>ł</a:t>
            </a:r>
            <a:r>
              <a:rPr spc="450" dirty="0">
                <a:latin typeface="Times New Roman"/>
                <a:cs typeface="Times New Roman"/>
              </a:rPr>
              <a:t>o</a:t>
            </a:r>
            <a:r>
              <a:rPr spc="450" dirty="0">
                <a:latin typeface="Arial"/>
                <a:cs typeface="Arial"/>
              </a:rPr>
              <a:t>ń</a:t>
            </a:r>
            <a:r>
              <a:rPr spc="450" dirty="0">
                <a:latin typeface="Times New Roman"/>
                <a:cs typeface="Times New Roman"/>
              </a:rPr>
              <a:t>ce,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620" dirty="0" err="1">
                <a:latin typeface="Times New Roman"/>
                <a:cs typeface="Times New Roman"/>
              </a:rPr>
              <a:t>ruszy</a:t>
            </a:r>
            <a:r>
              <a:rPr spc="620" dirty="0" err="1">
                <a:latin typeface="Arial"/>
                <a:cs typeface="Arial"/>
              </a:rPr>
              <a:t>ł</a:t>
            </a:r>
            <a:r>
              <a:rPr spc="-135" dirty="0">
                <a:latin typeface="Arial"/>
                <a:cs typeface="Arial"/>
              </a:rPr>
              <a:t> </a:t>
            </a:r>
            <a:r>
              <a:rPr spc="215" dirty="0" err="1">
                <a:latin typeface="Times New Roman"/>
                <a:cs typeface="Times New Roman"/>
              </a:rPr>
              <a:t>Ziemi</a:t>
            </a:r>
            <a:r>
              <a:rPr spc="215" dirty="0" err="1">
                <a:latin typeface="Arial"/>
                <a:cs typeface="Arial"/>
              </a:rPr>
              <a:t>ę</a:t>
            </a:r>
            <a:endParaRPr spc="215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3429000"/>
            <a:ext cx="238125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800" y="1700148"/>
            <a:ext cx="3492500" cy="310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5336" y="544755"/>
            <a:ext cx="45148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67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77619"/>
            <a:ext cx="6477000" cy="206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560">
              <a:lnSpc>
                <a:spcPct val="12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Tymczasem </a:t>
            </a:r>
            <a:r>
              <a:rPr sz="1600" spc="-5" dirty="0">
                <a:latin typeface="Times New Roman"/>
                <a:cs typeface="Times New Roman"/>
              </a:rPr>
              <a:t>Kopernik ciężko zachorował, </a:t>
            </a:r>
            <a:r>
              <a:rPr lang="pl-PL" sz="1600" spc="-5" dirty="0">
                <a:latin typeface="Times New Roman"/>
                <a:cs typeface="Times New Roman"/>
              </a:rPr>
              <a:t>zmarł </a:t>
            </a:r>
            <a:r>
              <a:rPr sz="1600" spc="-5" dirty="0">
                <a:latin typeface="Times New Roman"/>
                <a:cs typeface="Times New Roman"/>
              </a:rPr>
              <a:t>24 </a:t>
            </a:r>
            <a:r>
              <a:rPr sz="1600" spc="-10" dirty="0">
                <a:latin typeface="Times New Roman"/>
                <a:cs typeface="Times New Roman"/>
              </a:rPr>
              <a:t>maja </a:t>
            </a:r>
            <a:r>
              <a:rPr sz="1600" spc="-5" dirty="0">
                <a:latin typeface="Times New Roman"/>
                <a:cs typeface="Times New Roman"/>
              </a:rPr>
              <a:t>1543 </a:t>
            </a:r>
            <a:r>
              <a:rPr sz="1600" spc="-5" dirty="0" err="1">
                <a:latin typeface="Times New Roman"/>
                <a:cs typeface="Times New Roman"/>
              </a:rPr>
              <a:t>roku</a:t>
            </a:r>
            <a:r>
              <a:rPr lang="pl-PL" sz="1600" spc="-5" dirty="0">
                <a:latin typeface="Times New Roman"/>
                <a:cs typeface="Times New Roman"/>
              </a:rPr>
              <a:t>.</a:t>
            </a:r>
          </a:p>
          <a:p>
            <a:pPr marL="12700" marR="35560">
              <a:lnSpc>
                <a:spcPct val="120000"/>
              </a:lnSpc>
              <a:spcBef>
                <a:spcPts val="100"/>
              </a:spcBef>
            </a:pPr>
            <a:r>
              <a:rPr sz="1600" spc="-5" dirty="0" err="1">
                <a:latin typeface="Times New Roman"/>
                <a:cs typeface="Times New Roman"/>
              </a:rPr>
              <a:t>Został</a:t>
            </a:r>
            <a:r>
              <a:rPr sz="1600" spc="-5" dirty="0">
                <a:latin typeface="Times New Roman"/>
                <a:cs typeface="Times New Roman"/>
              </a:rPr>
              <a:t> pochowany w podziemiach katedry  fromborskiej, w pobliżu ołtarza należącego do jego kanonii. </a:t>
            </a:r>
            <a:r>
              <a:rPr sz="1600" spc="-10" dirty="0">
                <a:latin typeface="Times New Roman"/>
                <a:cs typeface="Times New Roman"/>
              </a:rPr>
              <a:t>Jak </a:t>
            </a:r>
            <a:r>
              <a:rPr sz="1600" spc="-5" dirty="0">
                <a:latin typeface="Times New Roman"/>
                <a:cs typeface="Times New Roman"/>
              </a:rPr>
              <a:t>głosi legenda,  pierwszy egzemplarz swojej książki dostał na łożu śmierci. </a:t>
            </a:r>
            <a:r>
              <a:rPr sz="1600" spc="-10" dirty="0">
                <a:latin typeface="Times New Roman"/>
                <a:cs typeface="Times New Roman"/>
              </a:rPr>
              <a:t>Miał </a:t>
            </a:r>
            <a:r>
              <a:rPr sz="1600" spc="-5" dirty="0">
                <a:latin typeface="Times New Roman"/>
                <a:cs typeface="Times New Roman"/>
              </a:rPr>
              <a:t>wylew, nie  </a:t>
            </a:r>
            <a:r>
              <a:rPr sz="1600" spc="-15" dirty="0">
                <a:latin typeface="Times New Roman"/>
                <a:cs typeface="Times New Roman"/>
              </a:rPr>
              <a:t>mógł </a:t>
            </a:r>
            <a:r>
              <a:rPr sz="1600" spc="-10" dirty="0">
                <a:latin typeface="Times New Roman"/>
                <a:cs typeface="Times New Roman"/>
              </a:rPr>
              <a:t>więc </a:t>
            </a:r>
            <a:r>
              <a:rPr sz="1600" spc="-5" dirty="0">
                <a:latin typeface="Times New Roman"/>
                <a:cs typeface="Times New Roman"/>
              </a:rPr>
              <a:t>wprowadzić żadnych poprawek, ale zdołał jeszcze </a:t>
            </a:r>
            <a:r>
              <a:rPr sz="1600" spc="-5" dirty="0" err="1">
                <a:latin typeface="Times New Roman"/>
                <a:cs typeface="Times New Roman"/>
              </a:rPr>
              <a:t>przed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śmiercią</a:t>
            </a:r>
            <a:r>
              <a:rPr lang="pl-PL"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zobaczyć</a:t>
            </a:r>
            <a:r>
              <a:rPr sz="1600" spc="-5" dirty="0">
                <a:latin typeface="Times New Roman"/>
                <a:cs typeface="Times New Roman"/>
              </a:rPr>
              <a:t> swoje dzieło </a:t>
            </a:r>
            <a:r>
              <a:rPr sz="1600" spc="-5" dirty="0" err="1">
                <a:latin typeface="Times New Roman"/>
                <a:cs typeface="Times New Roman"/>
              </a:rPr>
              <a:t>wydane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drukiem</a:t>
            </a:r>
            <a:r>
              <a:rPr lang="pl-PL" sz="1600" spc="-5" dirty="0">
                <a:latin typeface="Times New Roman"/>
                <a:cs typeface="Times New Roman"/>
              </a:rPr>
              <a:t>. </a:t>
            </a:r>
            <a:r>
              <a:rPr sz="1600" spc="-5" dirty="0">
                <a:latin typeface="Times New Roman"/>
                <a:cs typeface="Times New Roman"/>
              </a:rPr>
              <a:t>Do </a:t>
            </a:r>
            <a:r>
              <a:rPr sz="1600" spc="-5" dirty="0" err="1">
                <a:latin typeface="Times New Roman"/>
                <a:cs typeface="Times New Roman"/>
              </a:rPr>
              <a:t>historii</a:t>
            </a:r>
            <a:r>
              <a:rPr lang="pl-PL" sz="1600" spc="-5" dirty="0">
                <a:latin typeface="Times New Roman"/>
                <a:cs typeface="Times New Roman"/>
              </a:rPr>
              <a:t> Mikołaj Kopernik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przeszedł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jako</a:t>
            </a:r>
            <a:r>
              <a:rPr lang="pl-PL"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geniusz</a:t>
            </a:r>
            <a:r>
              <a:rPr sz="1600" spc="-5" dirty="0">
                <a:latin typeface="Times New Roman"/>
                <a:cs typeface="Times New Roman"/>
              </a:rPr>
              <a:t> kosmologii, </a:t>
            </a:r>
            <a:r>
              <a:rPr sz="1600" spc="-5" dirty="0" err="1">
                <a:latin typeface="Times New Roman"/>
                <a:cs typeface="Times New Roman"/>
              </a:rPr>
              <a:t>który</a:t>
            </a:r>
            <a:r>
              <a:rPr sz="1600" spc="-5" dirty="0">
                <a:latin typeface="Times New Roman"/>
                <a:cs typeface="Times New Roman"/>
              </a:rPr>
              <a:t> przyspieszył </a:t>
            </a:r>
            <a:r>
              <a:rPr sz="1600" spc="-5" dirty="0" err="1">
                <a:latin typeface="Times New Roman"/>
                <a:cs typeface="Times New Roman"/>
              </a:rPr>
              <a:t>rewolucję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naukową</a:t>
            </a:r>
            <a:r>
              <a:rPr lang="pl-PL"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187" y="4437062"/>
            <a:ext cx="3600450" cy="222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2950" y="3644836"/>
            <a:ext cx="1682750" cy="2897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92030" y="381000"/>
            <a:ext cx="423700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68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1191537"/>
            <a:ext cx="4630139" cy="25652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735">
              <a:lnSpc>
                <a:spcPct val="12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Dnia 19 lutego 1473 roku przy ulicy </a:t>
            </a:r>
            <a:r>
              <a:rPr sz="2000" spc="-5" dirty="0">
                <a:latin typeface="Times New Roman"/>
                <a:cs typeface="Times New Roman"/>
              </a:rPr>
              <a:t>Świętej </a:t>
            </a:r>
            <a:r>
              <a:rPr sz="2000" dirty="0">
                <a:latin typeface="Times New Roman"/>
                <a:cs typeface="Times New Roman"/>
              </a:rPr>
              <a:t>Anny w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Toruniu  (obecnej ulicy Kopernika) </a:t>
            </a:r>
            <a:r>
              <a:rPr lang="pl-PL" sz="2000" spc="-5" dirty="0">
                <a:latin typeface="Times New Roman"/>
                <a:cs typeface="Times New Roman"/>
              </a:rPr>
              <a:t>urodził się </a:t>
            </a:r>
            <a:r>
              <a:rPr sz="2000" dirty="0" err="1">
                <a:latin typeface="Times New Roman"/>
                <a:cs typeface="Times New Roman"/>
              </a:rPr>
              <a:t>Mikołaj</a:t>
            </a:r>
            <a:r>
              <a:rPr sz="2000" dirty="0">
                <a:latin typeface="Times New Roman"/>
                <a:cs typeface="Times New Roman"/>
              </a:rPr>
              <a:t>  Kopernik, </a:t>
            </a:r>
            <a:r>
              <a:rPr sz="2000" spc="-5" dirty="0">
                <a:latin typeface="Times New Roman"/>
                <a:cs typeface="Times New Roman"/>
              </a:rPr>
              <a:t>syn Mikołaja </a:t>
            </a:r>
            <a:r>
              <a:rPr sz="2000" dirty="0">
                <a:latin typeface="Times New Roman"/>
                <a:cs typeface="Times New Roman"/>
              </a:rPr>
              <a:t>- kupca z Krakowa oraz </a:t>
            </a:r>
            <a:r>
              <a:rPr sz="2000" spc="-10" dirty="0">
                <a:latin typeface="Times New Roman"/>
                <a:cs typeface="Times New Roman"/>
              </a:rPr>
              <a:t>matki  </a:t>
            </a:r>
            <a:r>
              <a:rPr sz="2000" dirty="0">
                <a:latin typeface="Times New Roman"/>
                <a:cs typeface="Times New Roman"/>
              </a:rPr>
              <a:t>torunianki - Barbary z </a:t>
            </a:r>
            <a:r>
              <a:rPr sz="2000" spc="-5" dirty="0">
                <a:latin typeface="Times New Roman"/>
                <a:cs typeface="Times New Roman"/>
              </a:rPr>
              <a:t>domu </a:t>
            </a:r>
            <a:r>
              <a:rPr sz="2000" dirty="0">
                <a:latin typeface="Times New Roman"/>
                <a:cs typeface="Times New Roman"/>
              </a:rPr>
              <a:t>Watzenrode.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endParaRPr lang="pl-PL" sz="2000" spc="-150" dirty="0">
              <a:latin typeface="Times New Roman"/>
              <a:cs typeface="Times New Roman"/>
            </a:endParaRPr>
          </a:p>
          <a:p>
            <a:pPr marL="12700" marR="38735">
              <a:lnSpc>
                <a:spcPct val="120000"/>
              </a:lnSpc>
              <a:spcBef>
                <a:spcPts val="95"/>
              </a:spcBef>
            </a:pPr>
            <a:r>
              <a:rPr sz="2000" dirty="0" err="1">
                <a:latin typeface="Times New Roman"/>
                <a:cs typeface="Times New Roman"/>
              </a:rPr>
              <a:t>Kopernik</a:t>
            </a:r>
            <a:r>
              <a:rPr lang="pl-PL" sz="2000" dirty="0">
                <a:latin typeface="Times New Roman"/>
                <a:cs typeface="Times New Roman"/>
              </a:rPr>
              <a:t> uczył się w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szko</a:t>
            </a:r>
            <a:r>
              <a:rPr lang="pl-PL" sz="2000" dirty="0">
                <a:latin typeface="Times New Roman"/>
                <a:cs typeface="Times New Roman"/>
              </a:rPr>
              <a:t>le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parafialnej</a:t>
            </a:r>
            <a:r>
              <a:rPr lang="pl-PL" sz="2000" dirty="0">
                <a:latin typeface="Times New Roman"/>
                <a:cs typeface="Times New Roman"/>
              </a:rPr>
              <a:t> </a:t>
            </a:r>
            <a:r>
              <a:rPr lang="pl-PL" sz="2000" spc="-5" dirty="0">
                <a:latin typeface="Times New Roman"/>
                <a:cs typeface="Times New Roman"/>
              </a:rPr>
              <a:t>łaciny, </a:t>
            </a:r>
            <a:r>
              <a:rPr lang="pl-PL" sz="2000" dirty="0">
                <a:latin typeface="Times New Roman"/>
                <a:cs typeface="Times New Roman"/>
              </a:rPr>
              <a:t>rachunków</a:t>
            </a:r>
            <a:r>
              <a:rPr lang="pl-PL" sz="2000" spc="-135" dirty="0">
                <a:latin typeface="Times New Roman"/>
                <a:cs typeface="Times New Roman"/>
              </a:rPr>
              <a:t> </a:t>
            </a:r>
            <a:r>
              <a:rPr lang="pl-PL" sz="2000" dirty="0">
                <a:latin typeface="Times New Roman"/>
                <a:cs typeface="Times New Roman"/>
              </a:rPr>
              <a:t>i </a:t>
            </a:r>
            <a:r>
              <a:rPr lang="pl-PL" sz="2000" spc="-5" dirty="0">
                <a:latin typeface="Times New Roman"/>
                <a:cs typeface="Times New Roman"/>
              </a:rPr>
              <a:t>śpiewu.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83CA3CF-7CFE-4D30-A366-2819214A3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142" y="1676400"/>
            <a:ext cx="3708258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1600" y="508836"/>
            <a:ext cx="2901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63318"/>
            <a:ext cx="4985385" cy="23587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Kopernik posiadał rodzeństwo: starszego brata  Andrzeja oraz dwie </a:t>
            </a:r>
            <a:r>
              <a:rPr sz="2000" spc="-5" dirty="0">
                <a:latin typeface="Times New Roman"/>
                <a:cs typeface="Times New Roman"/>
              </a:rPr>
              <a:t>siostry </a:t>
            </a:r>
            <a:r>
              <a:rPr sz="2000" dirty="0">
                <a:latin typeface="Times New Roman"/>
                <a:cs typeface="Times New Roman"/>
              </a:rPr>
              <a:t>Barbarę i Katarzynę.  Krótko przed </a:t>
            </a:r>
            <a:r>
              <a:rPr sz="2000" spc="-5" dirty="0">
                <a:latin typeface="Times New Roman"/>
                <a:cs typeface="Times New Roman"/>
              </a:rPr>
              <a:t>śmiercią </a:t>
            </a:r>
            <a:r>
              <a:rPr sz="2000" dirty="0">
                <a:latin typeface="Times New Roman"/>
                <a:cs typeface="Times New Roman"/>
              </a:rPr>
              <a:t>ojca w 1483 roku rodzina  Koperników przeniosła </a:t>
            </a:r>
            <a:r>
              <a:rPr sz="2000" spc="-5" dirty="0">
                <a:latin typeface="Times New Roman"/>
                <a:cs typeface="Times New Roman"/>
              </a:rPr>
              <a:t>się </a:t>
            </a:r>
            <a:r>
              <a:rPr sz="2000" dirty="0">
                <a:latin typeface="Times New Roman"/>
                <a:cs typeface="Times New Roman"/>
              </a:rPr>
              <a:t>do </a:t>
            </a:r>
            <a:r>
              <a:rPr sz="2000" spc="-5" dirty="0">
                <a:latin typeface="Times New Roman"/>
                <a:cs typeface="Times New Roman"/>
              </a:rPr>
              <a:t>kamienicy </a:t>
            </a:r>
            <a:r>
              <a:rPr sz="2000" dirty="0">
                <a:latin typeface="Times New Roman"/>
                <a:cs typeface="Times New Roman"/>
              </a:rPr>
              <a:t>przy  Rynku </a:t>
            </a:r>
            <a:r>
              <a:rPr sz="2000" spc="-5" dirty="0">
                <a:latin typeface="Times New Roman"/>
                <a:cs typeface="Times New Roman"/>
              </a:rPr>
              <a:t>Staromiejskim. Kiedy </a:t>
            </a:r>
            <a:r>
              <a:rPr sz="2000" dirty="0">
                <a:latin typeface="Times New Roman"/>
                <a:cs typeface="Times New Roman"/>
              </a:rPr>
              <a:t>ojciec </a:t>
            </a:r>
            <a:r>
              <a:rPr sz="2000" spc="-5" dirty="0">
                <a:latin typeface="Times New Roman"/>
                <a:cs typeface="Times New Roman"/>
              </a:rPr>
              <a:t>umarł  Mikołaj </a:t>
            </a:r>
            <a:r>
              <a:rPr sz="2000" spc="-10" dirty="0">
                <a:latin typeface="Times New Roman"/>
                <a:cs typeface="Times New Roman"/>
              </a:rPr>
              <a:t>miał </a:t>
            </a:r>
            <a:r>
              <a:rPr sz="2000" dirty="0">
                <a:latin typeface="Times New Roman"/>
                <a:cs typeface="Times New Roman"/>
              </a:rPr>
              <a:t>zaledwie dziesięć </a:t>
            </a:r>
            <a:r>
              <a:rPr sz="2000" spc="-5" dirty="0" err="1">
                <a:latin typeface="Times New Roman"/>
                <a:cs typeface="Times New Roman"/>
              </a:rPr>
              <a:t>lat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lang="pl-PL" sz="2000" spc="-5" dirty="0">
                <a:latin typeface="Times New Roman"/>
                <a:cs typeface="Times New Roman"/>
              </a:rPr>
              <a:t>jego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oficjaln</a:t>
            </a:r>
            <a:r>
              <a:rPr lang="pl-PL" sz="2000" spc="-5" dirty="0" err="1">
                <a:latin typeface="Times New Roman"/>
                <a:cs typeface="Times New Roman"/>
              </a:rPr>
              <a:t>ym</a:t>
            </a:r>
            <a:r>
              <a:rPr lang="pl-PL" sz="2000" spc="-5" dirty="0">
                <a:latin typeface="Times New Roman"/>
                <a:cs typeface="Times New Roman"/>
              </a:rPr>
              <a:t> z</a:t>
            </a:r>
            <a:r>
              <a:rPr sz="2000" dirty="0" err="1">
                <a:latin typeface="Times New Roman"/>
                <a:cs typeface="Times New Roman"/>
              </a:rPr>
              <a:t>ostał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wuj</a:t>
            </a:r>
            <a:r>
              <a:rPr sz="2000" dirty="0">
                <a:latin typeface="Times New Roman"/>
                <a:cs typeface="Times New Roman"/>
              </a:rPr>
              <a:t> Łukasz  Watzenrode.</a:t>
            </a:r>
          </a:p>
        </p:txBody>
      </p:sp>
      <p:sp>
        <p:nvSpPr>
          <p:cNvPr id="5" name="object 5"/>
          <p:cNvSpPr/>
          <p:nvPr/>
        </p:nvSpPr>
        <p:spPr>
          <a:xfrm>
            <a:off x="5724525" y="1628838"/>
            <a:ext cx="2901950" cy="400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75782" y="6046723"/>
            <a:ext cx="27762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Dom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Kopernika w</a:t>
            </a:r>
            <a:r>
              <a:rPr sz="2000" u="sng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Toruniu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464" y="541707"/>
            <a:ext cx="23675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73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63065"/>
            <a:ext cx="7981315" cy="27962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574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Times New Roman"/>
                <a:cs typeface="Times New Roman"/>
              </a:rPr>
              <a:t>W </a:t>
            </a:r>
            <a:r>
              <a:rPr sz="2000" spc="-5" dirty="0">
                <a:latin typeface="Times New Roman"/>
                <a:cs typeface="Times New Roman"/>
              </a:rPr>
              <a:t>osiemnastym </a:t>
            </a:r>
            <a:r>
              <a:rPr sz="2000" dirty="0">
                <a:latin typeface="Times New Roman"/>
                <a:cs typeface="Times New Roman"/>
              </a:rPr>
              <a:t>roku </a:t>
            </a:r>
            <a:r>
              <a:rPr sz="2000" spc="-5" dirty="0">
                <a:latin typeface="Times New Roman"/>
                <a:cs typeface="Times New Roman"/>
              </a:rPr>
              <a:t>życia </a:t>
            </a:r>
            <a:r>
              <a:rPr sz="2000" dirty="0">
                <a:latin typeface="Times New Roman"/>
                <a:cs typeface="Times New Roman"/>
              </a:rPr>
              <a:t>za </a:t>
            </a:r>
            <a:r>
              <a:rPr sz="2000" spc="-5" dirty="0">
                <a:latin typeface="Times New Roman"/>
                <a:cs typeface="Times New Roman"/>
              </a:rPr>
              <a:t>sprawą </a:t>
            </a:r>
            <a:r>
              <a:rPr sz="2000" dirty="0">
                <a:latin typeface="Times New Roman"/>
                <a:cs typeface="Times New Roman"/>
              </a:rPr>
              <a:t>wuja Łukasza Watzenrode Kopernik  udał </a:t>
            </a:r>
            <a:r>
              <a:rPr sz="2000" spc="-5" dirty="0">
                <a:latin typeface="Times New Roman"/>
                <a:cs typeface="Times New Roman"/>
              </a:rPr>
              <a:t>się </a:t>
            </a:r>
            <a:r>
              <a:rPr sz="2000" dirty="0">
                <a:latin typeface="Times New Roman"/>
                <a:cs typeface="Times New Roman"/>
              </a:rPr>
              <a:t>do Krakowa na </a:t>
            </a:r>
            <a:r>
              <a:rPr sz="2000" spc="-5" dirty="0">
                <a:latin typeface="Times New Roman"/>
                <a:cs typeface="Times New Roman"/>
              </a:rPr>
              <a:t>studia </a:t>
            </a:r>
            <a:r>
              <a:rPr sz="2000" dirty="0">
                <a:latin typeface="Times New Roman"/>
                <a:cs typeface="Times New Roman"/>
              </a:rPr>
              <a:t>uniwersyteckie, </a:t>
            </a:r>
            <a:r>
              <a:rPr lang="pl-PL" sz="2000" dirty="0">
                <a:latin typeface="Times New Roman"/>
                <a:cs typeface="Times New Roman"/>
              </a:rPr>
              <a:t>pobierał </a:t>
            </a:r>
            <a:r>
              <a:rPr lang="pl-PL" sz="2000" spc="-5" dirty="0">
                <a:latin typeface="Times New Roman"/>
                <a:cs typeface="Times New Roman"/>
              </a:rPr>
              <a:t>wówczas </a:t>
            </a:r>
            <a:r>
              <a:rPr lang="pl-PL" sz="2000" dirty="0">
                <a:latin typeface="Times New Roman"/>
                <a:cs typeface="Times New Roman"/>
              </a:rPr>
              <a:t>nauki </a:t>
            </a:r>
            <a:r>
              <a:rPr lang="pl-PL" sz="2000" spc="-5" dirty="0">
                <a:latin typeface="Times New Roman"/>
                <a:cs typeface="Times New Roman"/>
              </a:rPr>
              <a:t>akademickie </a:t>
            </a:r>
            <a:r>
              <a:rPr lang="pl-PL" sz="2000" dirty="0">
                <a:latin typeface="Times New Roman"/>
                <a:cs typeface="Times New Roman"/>
              </a:rPr>
              <a:t>w dziedzinie</a:t>
            </a:r>
            <a:r>
              <a:rPr lang="pl-PL" sz="2000" spc="-175" dirty="0">
                <a:latin typeface="Times New Roman"/>
                <a:cs typeface="Times New Roman"/>
              </a:rPr>
              <a:t> </a:t>
            </a:r>
            <a:r>
              <a:rPr lang="pl-PL" sz="2000" spc="-5" dirty="0">
                <a:latin typeface="Times New Roman"/>
                <a:cs typeface="Times New Roman"/>
              </a:rPr>
              <a:t>geometrii, trygonometrii, </a:t>
            </a:r>
            <a:r>
              <a:rPr lang="pl-PL" sz="2000" spc="-10" dirty="0">
                <a:latin typeface="Times New Roman"/>
                <a:cs typeface="Times New Roman"/>
              </a:rPr>
              <a:t>matematyki </a:t>
            </a:r>
            <a:r>
              <a:rPr lang="pl-PL" sz="2000" dirty="0">
                <a:latin typeface="Times New Roman"/>
                <a:cs typeface="Times New Roman"/>
              </a:rPr>
              <a:t>oraz </a:t>
            </a:r>
            <a:r>
              <a:rPr lang="pl-PL" sz="2000" spc="-5" dirty="0">
                <a:latin typeface="Times New Roman"/>
                <a:cs typeface="Times New Roman"/>
              </a:rPr>
              <a:t>astronomii. </a:t>
            </a:r>
            <a:endParaRPr lang="pl-PL" sz="2000" dirty="0">
              <a:latin typeface="Times New Roman"/>
              <a:cs typeface="Times New Roman"/>
            </a:endParaRPr>
          </a:p>
          <a:p>
            <a:pPr marL="12700" marR="205740">
              <a:lnSpc>
                <a:spcPct val="100000"/>
              </a:lnSpc>
              <a:spcBef>
                <a:spcPts val="105"/>
              </a:spcBef>
            </a:pPr>
            <a:r>
              <a:rPr sz="2000" spc="-5" dirty="0" err="1">
                <a:latin typeface="Times New Roman"/>
                <a:cs typeface="Times New Roman"/>
              </a:rPr>
              <a:t>Następne</a:t>
            </a:r>
            <a:r>
              <a:rPr sz="2000" spc="-5" dirty="0">
                <a:latin typeface="Times New Roman"/>
                <a:cs typeface="Times New Roman"/>
              </a:rPr>
              <a:t> lata </a:t>
            </a:r>
            <a:r>
              <a:rPr sz="2000" dirty="0">
                <a:latin typeface="Times New Roman"/>
                <a:cs typeface="Times New Roman"/>
              </a:rPr>
              <a:t>to kolejne </a:t>
            </a:r>
            <a:r>
              <a:rPr sz="2000" spc="-5" dirty="0">
                <a:latin typeface="Times New Roman"/>
                <a:cs typeface="Times New Roman"/>
              </a:rPr>
              <a:t>studia we  </a:t>
            </a:r>
            <a:r>
              <a:rPr sz="2000" dirty="0">
                <a:latin typeface="Times New Roman"/>
                <a:cs typeface="Times New Roman"/>
              </a:rPr>
              <a:t>Włoszech w Bolonii na </a:t>
            </a:r>
            <a:r>
              <a:rPr sz="2000" spc="-5" dirty="0">
                <a:latin typeface="Times New Roman"/>
                <a:cs typeface="Times New Roman"/>
              </a:rPr>
              <a:t>wydziale </a:t>
            </a:r>
            <a:r>
              <a:rPr sz="2000" dirty="0">
                <a:latin typeface="Times New Roman"/>
                <a:cs typeface="Times New Roman"/>
              </a:rPr>
              <a:t>prawa kanonicznego (1496-1500), a  następnie w Padwie w </a:t>
            </a:r>
            <a:r>
              <a:rPr sz="2000" spc="-5" dirty="0">
                <a:latin typeface="Times New Roman"/>
                <a:cs typeface="Times New Roman"/>
              </a:rPr>
              <a:t>latach </a:t>
            </a:r>
            <a:r>
              <a:rPr sz="2000" dirty="0">
                <a:latin typeface="Times New Roman"/>
                <a:cs typeface="Times New Roman"/>
              </a:rPr>
              <a:t>1501-1503, </a:t>
            </a:r>
            <a:r>
              <a:rPr sz="2000" dirty="0" err="1">
                <a:latin typeface="Times New Roman"/>
                <a:cs typeface="Times New Roman"/>
              </a:rPr>
              <a:t>gdzie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studi</a:t>
            </a:r>
            <a:r>
              <a:rPr lang="pl-PL" sz="2000" dirty="0" err="1">
                <a:latin typeface="Times New Roman"/>
                <a:cs typeface="Times New Roman"/>
              </a:rPr>
              <a:t>ował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medycynę. </a:t>
            </a:r>
            <a:r>
              <a:rPr sz="2000" dirty="0">
                <a:latin typeface="Times New Roman"/>
                <a:cs typeface="Times New Roman"/>
              </a:rPr>
              <a:t>W roku  1503 Kopernik obronił przewód doktorski z prawa kanonicznego, </a:t>
            </a:r>
            <a:r>
              <a:rPr sz="2000" spc="-5" dirty="0">
                <a:latin typeface="Times New Roman"/>
                <a:cs typeface="Times New Roman"/>
              </a:rPr>
              <a:t>ale </a:t>
            </a:r>
            <a:r>
              <a:rPr sz="2000" dirty="0">
                <a:latin typeface="Times New Roman"/>
                <a:cs typeface="Times New Roman"/>
              </a:rPr>
              <a:t>na  doktorat z </a:t>
            </a:r>
            <a:r>
              <a:rPr sz="2000" spc="-5" dirty="0">
                <a:latin typeface="Times New Roman"/>
                <a:cs typeface="Times New Roman"/>
              </a:rPr>
              <a:t>medycyny </a:t>
            </a:r>
            <a:r>
              <a:rPr sz="2000" dirty="0">
                <a:latin typeface="Times New Roman"/>
                <a:cs typeface="Times New Roman"/>
              </a:rPr>
              <a:t>nie </a:t>
            </a:r>
            <a:r>
              <a:rPr sz="2000" spc="-5" dirty="0">
                <a:latin typeface="Times New Roman"/>
                <a:cs typeface="Times New Roman"/>
              </a:rPr>
              <a:t>starczyło </a:t>
            </a:r>
            <a:r>
              <a:rPr sz="2000" dirty="0">
                <a:latin typeface="Times New Roman"/>
                <a:cs typeface="Times New Roman"/>
              </a:rPr>
              <a:t>już czasu, ani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pieniędzy.</a:t>
            </a:r>
          </a:p>
        </p:txBody>
      </p:sp>
      <p:sp>
        <p:nvSpPr>
          <p:cNvPr id="5" name="object 5"/>
          <p:cNvSpPr/>
          <p:nvPr/>
        </p:nvSpPr>
        <p:spPr>
          <a:xfrm>
            <a:off x="827087" y="4365625"/>
            <a:ext cx="2303399" cy="2289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6100" y="4149661"/>
            <a:ext cx="3371850" cy="2528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277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6570" y="541707"/>
            <a:ext cx="4812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69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85800" y="1143000"/>
            <a:ext cx="7599759" cy="30834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2032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dirty="0"/>
              <a:t>Mikołaj Kopernik podczas </a:t>
            </a:r>
            <a:r>
              <a:rPr spc="-5" dirty="0"/>
              <a:t>swego </a:t>
            </a:r>
            <a:r>
              <a:rPr dirty="0"/>
              <a:t>pobytu we Włoszech cenił sobie</a:t>
            </a:r>
            <a:r>
              <a:rPr spc="-225" dirty="0"/>
              <a:t> </a:t>
            </a:r>
            <a:r>
              <a:rPr dirty="0"/>
              <a:t>bardzo  znajomość z astronomem </a:t>
            </a:r>
            <a:r>
              <a:rPr spc="-5" dirty="0"/>
              <a:t>włoskim Domenico Maria </a:t>
            </a:r>
            <a:r>
              <a:rPr dirty="0"/>
              <a:t>di Novara, z którym  zapewne obserwował </a:t>
            </a:r>
            <a:r>
              <a:rPr spc="-5" dirty="0"/>
              <a:t>ciała </a:t>
            </a:r>
            <a:r>
              <a:rPr dirty="0"/>
              <a:t>niebieskie i przy którym </a:t>
            </a:r>
            <a:r>
              <a:rPr spc="-5" dirty="0" err="1"/>
              <a:t>umocnił</a:t>
            </a:r>
            <a:r>
              <a:rPr spc="-210" dirty="0"/>
              <a:t> </a:t>
            </a:r>
            <a:r>
              <a:rPr dirty="0" err="1"/>
              <a:t>swoje</a:t>
            </a:r>
            <a:r>
              <a:rPr lang="pl-PL" dirty="0"/>
              <a:t> </a:t>
            </a:r>
            <a:r>
              <a:rPr spc="-5" dirty="0" err="1"/>
              <a:t>zainteresowanie</a:t>
            </a:r>
            <a:r>
              <a:rPr spc="-5" dirty="0"/>
              <a:t> gwiazdami </a:t>
            </a:r>
            <a:r>
              <a:rPr dirty="0"/>
              <a:t>i </a:t>
            </a:r>
            <a:r>
              <a:rPr spc="-5" dirty="0"/>
              <a:t>tajemnicami wszechświata. Po </a:t>
            </a:r>
            <a:r>
              <a:rPr dirty="0"/>
              <a:t>okresie </a:t>
            </a:r>
            <a:r>
              <a:rPr dirty="0" err="1"/>
              <a:t>nauki</a:t>
            </a:r>
            <a:r>
              <a:rPr dirty="0"/>
              <a:t> </a:t>
            </a:r>
            <a:r>
              <a:rPr dirty="0" err="1"/>
              <a:t>Kopernik</a:t>
            </a:r>
            <a:r>
              <a:rPr dirty="0"/>
              <a:t> </a:t>
            </a:r>
            <a:r>
              <a:rPr lang="pl-PL" dirty="0"/>
              <a:t>wrócił </a:t>
            </a:r>
            <a:r>
              <a:rPr dirty="0" err="1"/>
              <a:t>na</a:t>
            </a:r>
            <a:r>
              <a:rPr dirty="0"/>
              <a:t> </a:t>
            </a:r>
            <a:r>
              <a:rPr spc="-5" dirty="0"/>
              <a:t>Warmię, </a:t>
            </a:r>
            <a:r>
              <a:rPr dirty="0"/>
              <a:t>aby służyć kapitule, która </a:t>
            </a:r>
            <a:r>
              <a:rPr spc="-5" dirty="0"/>
              <a:t>umożliwiła </a:t>
            </a:r>
            <a:r>
              <a:rPr spc="-10" dirty="0"/>
              <a:t>mu  </a:t>
            </a:r>
            <a:r>
              <a:rPr dirty="0"/>
              <a:t>ukończenie</a:t>
            </a:r>
            <a:r>
              <a:rPr spc="-50" dirty="0"/>
              <a:t> </a:t>
            </a:r>
            <a:r>
              <a:rPr dirty="0"/>
              <a:t>studiów.</a:t>
            </a:r>
          </a:p>
        </p:txBody>
      </p:sp>
      <p:sp>
        <p:nvSpPr>
          <p:cNvPr id="5" name="object 5"/>
          <p:cNvSpPr/>
          <p:nvPr/>
        </p:nvSpPr>
        <p:spPr>
          <a:xfrm>
            <a:off x="5638800" y="4470686"/>
            <a:ext cx="3024124" cy="242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3017" y="538098"/>
            <a:ext cx="282778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6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381000" y="990600"/>
            <a:ext cx="7904559" cy="37572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indent="0">
              <a:lnSpc>
                <a:spcPct val="110000"/>
              </a:lnSpc>
              <a:spcBef>
                <a:spcPts val="105"/>
              </a:spcBef>
              <a:buNone/>
            </a:pPr>
            <a:r>
              <a:rPr sz="2000" dirty="0"/>
              <a:t>Na Warmii Mikołaj prowadził szeroko zakrojoną działalność publiczną. </a:t>
            </a:r>
            <a:endParaRPr lang="pl-PL" sz="2000" dirty="0"/>
          </a:p>
          <a:p>
            <a:pPr marL="0" marR="5080" indent="0">
              <a:lnSpc>
                <a:spcPct val="110000"/>
              </a:lnSpc>
              <a:spcBef>
                <a:spcPts val="105"/>
              </a:spcBef>
              <a:buNone/>
            </a:pPr>
            <a:r>
              <a:rPr sz="2000" dirty="0" err="1"/>
              <a:t>Brał</a:t>
            </a:r>
            <a:r>
              <a:rPr sz="2000" dirty="0"/>
              <a:t>  udział w zjazdach stanów pruskich u boku swego wuja Łukasza Watzenrode,  biskupa </a:t>
            </a:r>
            <a:r>
              <a:rPr sz="2000" spc="-5" dirty="0"/>
              <a:t>warmińskiego. </a:t>
            </a:r>
            <a:endParaRPr lang="pl-PL" sz="2000" spc="-5" dirty="0"/>
          </a:p>
          <a:p>
            <a:pPr marL="0" marR="5080" indent="0">
              <a:lnSpc>
                <a:spcPct val="110000"/>
              </a:lnSpc>
              <a:spcBef>
                <a:spcPts val="105"/>
              </a:spcBef>
              <a:buNone/>
            </a:pPr>
            <a:r>
              <a:rPr sz="2000" dirty="0" err="1"/>
              <a:t>Opracow</a:t>
            </a:r>
            <a:r>
              <a:rPr lang="pl-PL" sz="2000" dirty="0" err="1"/>
              <a:t>ał</a:t>
            </a:r>
            <a:r>
              <a:rPr sz="2000" dirty="0"/>
              <a:t> traktat </a:t>
            </a:r>
            <a:r>
              <a:rPr sz="2000" spc="-5" dirty="0"/>
              <a:t>monetarny </a:t>
            </a:r>
            <a:r>
              <a:rPr sz="2000" dirty="0"/>
              <a:t>tj. rozprawę o sposobie  bicia </a:t>
            </a:r>
            <a:r>
              <a:rPr sz="2000" spc="-5" dirty="0"/>
              <a:t>monet, </a:t>
            </a:r>
            <a:r>
              <a:rPr sz="2000" dirty="0"/>
              <a:t>w której jako pierwszy wśród </a:t>
            </a:r>
            <a:r>
              <a:rPr sz="2000" dirty="0" err="1"/>
              <a:t>ekonomistów</a:t>
            </a:r>
            <a:r>
              <a:rPr sz="2000" dirty="0"/>
              <a:t> </a:t>
            </a:r>
            <a:r>
              <a:rPr sz="2000" dirty="0" err="1"/>
              <a:t>udowadni</a:t>
            </a:r>
            <a:r>
              <a:rPr lang="pl-PL" sz="2000" dirty="0"/>
              <a:t>ł</a:t>
            </a:r>
            <a:r>
              <a:rPr sz="2000" dirty="0"/>
              <a:t>, że dobra  </a:t>
            </a:r>
            <a:r>
              <a:rPr sz="2000" spc="-5" dirty="0"/>
              <a:t>moneta wypierana </a:t>
            </a:r>
            <a:r>
              <a:rPr sz="2000" dirty="0"/>
              <a:t>jest z obiegu przez gorszą. </a:t>
            </a:r>
            <a:endParaRPr lang="pl-PL" sz="2000" dirty="0"/>
          </a:p>
          <a:p>
            <a:pPr marL="0" marR="5080" indent="0">
              <a:lnSpc>
                <a:spcPct val="110000"/>
              </a:lnSpc>
              <a:spcBef>
                <a:spcPts val="105"/>
              </a:spcBef>
              <a:buNone/>
            </a:pPr>
            <a:r>
              <a:rPr sz="2000" spc="-5" dirty="0" err="1"/>
              <a:t>Był</a:t>
            </a:r>
            <a:r>
              <a:rPr sz="2000" spc="-5" dirty="0"/>
              <a:t> </a:t>
            </a:r>
            <a:r>
              <a:rPr sz="2000" dirty="0" err="1"/>
              <a:t>współautorem</a:t>
            </a:r>
            <a:r>
              <a:rPr sz="2000" dirty="0"/>
              <a:t>  pierwszych </a:t>
            </a:r>
            <a:r>
              <a:rPr sz="2000" spc="-10" dirty="0"/>
              <a:t>map </a:t>
            </a:r>
            <a:r>
              <a:rPr sz="2000" spc="-5" dirty="0"/>
              <a:t>Warmii, </a:t>
            </a:r>
            <a:r>
              <a:rPr sz="2000" dirty="0"/>
              <a:t>Prus Królewskich, Zalewu Wiślanego i Królestwa  Polskiego. </a:t>
            </a:r>
            <a:endParaRPr lang="pl-PL" sz="2000" dirty="0"/>
          </a:p>
          <a:p>
            <a:pPr marL="0" marR="5080" indent="0">
              <a:lnSpc>
                <a:spcPct val="110000"/>
              </a:lnSpc>
              <a:spcBef>
                <a:spcPts val="105"/>
              </a:spcBef>
              <a:buNone/>
            </a:pPr>
            <a:r>
              <a:rPr sz="2000" spc="-5" dirty="0" err="1"/>
              <a:t>Tłumaczył</a:t>
            </a:r>
            <a:r>
              <a:rPr sz="2000" spc="-5" dirty="0"/>
              <a:t> dzieła </a:t>
            </a:r>
            <a:r>
              <a:rPr sz="2000" dirty="0"/>
              <a:t>greckie na </a:t>
            </a:r>
            <a:r>
              <a:rPr sz="2000" spc="-5" dirty="0"/>
              <a:t>łacinę, otrzymywał też </a:t>
            </a:r>
            <a:r>
              <a:rPr sz="2000" dirty="0"/>
              <a:t>zaproszenie  </a:t>
            </a:r>
            <a:r>
              <a:rPr sz="2000" spc="-5" dirty="0"/>
              <a:t>wyższych władz kościelnych </a:t>
            </a:r>
            <a:r>
              <a:rPr sz="2000" dirty="0"/>
              <a:t>w </a:t>
            </a:r>
            <a:r>
              <a:rPr sz="2000" spc="-10" dirty="0"/>
              <a:t>Rzymie </a:t>
            </a:r>
            <a:r>
              <a:rPr sz="2000" dirty="0"/>
              <a:t>do współpracy przy projekcie </a:t>
            </a:r>
            <a:r>
              <a:rPr sz="2000" spc="-5" dirty="0"/>
              <a:t>reformy  </a:t>
            </a:r>
            <a:r>
              <a:rPr sz="2000" dirty="0"/>
              <a:t>kalendarza. </a:t>
            </a:r>
            <a:r>
              <a:rPr sz="2000" spc="-5" dirty="0"/>
              <a:t>Najwięcej </a:t>
            </a:r>
            <a:r>
              <a:rPr sz="2000" dirty="0"/>
              <a:t>jednak </a:t>
            </a:r>
            <a:r>
              <a:rPr sz="2000" spc="-5" dirty="0"/>
              <a:t>czasu </a:t>
            </a:r>
            <a:r>
              <a:rPr sz="2000" dirty="0"/>
              <a:t>poświęcił </a:t>
            </a:r>
            <a:r>
              <a:rPr sz="2000" spc="-5" dirty="0"/>
              <a:t>obserwacji</a:t>
            </a:r>
            <a:r>
              <a:rPr sz="2000" spc="-210" dirty="0"/>
              <a:t> </a:t>
            </a:r>
            <a:r>
              <a:rPr sz="2000" dirty="0"/>
              <a:t>gwiazd.</a:t>
            </a:r>
          </a:p>
        </p:txBody>
      </p:sp>
      <p:sp>
        <p:nvSpPr>
          <p:cNvPr id="5" name="object 5"/>
          <p:cNvSpPr/>
          <p:nvPr/>
        </p:nvSpPr>
        <p:spPr>
          <a:xfrm>
            <a:off x="2438400" y="4800600"/>
            <a:ext cx="6389751" cy="19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0932" y="541707"/>
            <a:ext cx="48856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76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399" y="1382907"/>
            <a:ext cx="5102860" cy="31527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5" dirty="0">
                <a:latin typeface="Times New Roman"/>
                <a:cs typeface="Times New Roman"/>
              </a:rPr>
              <a:t>W </a:t>
            </a:r>
            <a:r>
              <a:rPr sz="1700" dirty="0">
                <a:latin typeface="Times New Roman"/>
                <a:cs typeface="Times New Roman"/>
              </a:rPr>
              <a:t>roku 1516 Mikołaj </a:t>
            </a:r>
            <a:r>
              <a:rPr sz="1700" dirty="0" err="1">
                <a:latin typeface="Times New Roman"/>
                <a:cs typeface="Times New Roman"/>
              </a:rPr>
              <a:t>Kopernik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 err="1">
                <a:latin typeface="Times New Roman"/>
                <a:cs typeface="Times New Roman"/>
              </a:rPr>
              <a:t>zost</a:t>
            </a:r>
            <a:r>
              <a:rPr lang="pl-PL" sz="1700" dirty="0">
                <a:latin typeface="Times New Roman"/>
                <a:cs typeface="Times New Roman"/>
              </a:rPr>
              <a:t>ł</a:t>
            </a:r>
            <a:r>
              <a:rPr sz="1700" spc="-1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mianowany</a:t>
            </a:r>
            <a:endParaRPr sz="1700" dirty="0">
              <a:latin typeface="Times New Roman"/>
              <a:cs typeface="Times New Roman"/>
            </a:endParaRPr>
          </a:p>
          <a:p>
            <a:pPr marL="12700" marR="586105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latin typeface="Times New Roman"/>
                <a:cs typeface="Times New Roman"/>
              </a:rPr>
              <a:t>administratorem </a:t>
            </a:r>
            <a:r>
              <a:rPr sz="1700" dirty="0">
                <a:latin typeface="Times New Roman"/>
                <a:cs typeface="Times New Roman"/>
              </a:rPr>
              <a:t>dóbr wspólnych kapituły. </a:t>
            </a:r>
            <a:endParaRPr lang="pl-PL" sz="1700" dirty="0">
              <a:latin typeface="Times New Roman"/>
              <a:cs typeface="Times New Roman"/>
            </a:endParaRPr>
          </a:p>
          <a:p>
            <a:pPr marL="12700" marR="586105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Times New Roman"/>
                <a:cs typeface="Times New Roman"/>
              </a:rPr>
              <a:t>W 1521 </a:t>
            </a:r>
            <a:r>
              <a:rPr sz="1700" dirty="0" err="1">
                <a:latin typeface="Times New Roman"/>
                <a:cs typeface="Times New Roman"/>
              </a:rPr>
              <a:t>roku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lang="pl-PL" sz="1700" dirty="0">
                <a:latin typeface="Times New Roman"/>
                <a:cs typeface="Times New Roman"/>
              </a:rPr>
              <a:t>Kopernik, jako </a:t>
            </a:r>
            <a:r>
              <a:rPr lang="pl-PL" sz="1700" spc="-5" dirty="0">
                <a:latin typeface="Times New Roman"/>
                <a:cs typeface="Times New Roman"/>
              </a:rPr>
              <a:t>administrator  </a:t>
            </a:r>
            <a:r>
              <a:rPr lang="pl-PL" sz="1700" dirty="0">
                <a:latin typeface="Times New Roman"/>
                <a:cs typeface="Times New Roman"/>
              </a:rPr>
              <a:t>przygotowuje </a:t>
            </a:r>
            <a:r>
              <a:rPr lang="pl-PL" sz="1700" spc="-10" dirty="0">
                <a:latin typeface="Times New Roman"/>
                <a:cs typeface="Times New Roman"/>
              </a:rPr>
              <a:t>miasto </a:t>
            </a:r>
            <a:r>
              <a:rPr lang="pl-PL" sz="1700" dirty="0">
                <a:latin typeface="Times New Roman"/>
                <a:cs typeface="Times New Roman"/>
              </a:rPr>
              <a:t>i </a:t>
            </a:r>
            <a:r>
              <a:rPr lang="pl-PL" sz="1700" spc="-5" dirty="0">
                <a:latin typeface="Times New Roman"/>
                <a:cs typeface="Times New Roman"/>
              </a:rPr>
              <a:t>zamek </a:t>
            </a:r>
            <a:r>
              <a:rPr lang="pl-PL" sz="1700" dirty="0">
                <a:latin typeface="Times New Roman"/>
                <a:cs typeface="Times New Roman"/>
              </a:rPr>
              <a:t>olsztyński do obrony przed </a:t>
            </a:r>
            <a:r>
              <a:rPr sz="1700" spc="-5" dirty="0" err="1">
                <a:latin typeface="Times New Roman"/>
                <a:cs typeface="Times New Roman"/>
              </a:rPr>
              <a:t>Krzyż</a:t>
            </a:r>
            <a:r>
              <a:rPr lang="pl-PL" sz="1700" spc="-5" dirty="0" err="1">
                <a:latin typeface="Times New Roman"/>
                <a:cs typeface="Times New Roman"/>
              </a:rPr>
              <a:t>akami</a:t>
            </a:r>
            <a:r>
              <a:rPr lang="pl-PL" sz="1700" spc="-5" dirty="0">
                <a:latin typeface="Times New Roman"/>
                <a:cs typeface="Times New Roman"/>
              </a:rPr>
              <a:t>.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lang="pl-PL" sz="1700" dirty="0">
                <a:latin typeface="Times New Roman"/>
                <a:cs typeface="Times New Roman"/>
              </a:rPr>
              <a:t>A</a:t>
            </a:r>
            <a:r>
              <a:rPr sz="1700" spc="-5" dirty="0" err="1">
                <a:latin typeface="Times New Roman"/>
                <a:cs typeface="Times New Roman"/>
              </a:rPr>
              <a:t>tak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krzyżacki został </a:t>
            </a:r>
            <a:r>
              <a:rPr sz="1700" dirty="0" err="1">
                <a:latin typeface="Times New Roman"/>
                <a:cs typeface="Times New Roman"/>
              </a:rPr>
              <a:t>odparty</a:t>
            </a:r>
            <a:r>
              <a:rPr sz="1700" dirty="0">
                <a:latin typeface="Times New Roman"/>
                <a:cs typeface="Times New Roman"/>
              </a:rPr>
              <a:t> </a:t>
            </a:r>
            <a:endParaRPr lang="pl-PL" sz="1700" dirty="0">
              <a:latin typeface="Times New Roman"/>
              <a:cs typeface="Times New Roman"/>
            </a:endParaRPr>
          </a:p>
          <a:p>
            <a:pPr marL="12700" marR="586105">
              <a:lnSpc>
                <a:spcPct val="100000"/>
              </a:lnSpc>
              <a:spcBef>
                <a:spcPts val="5"/>
              </a:spcBef>
            </a:pPr>
            <a:r>
              <a:rPr sz="1700" dirty="0" err="1">
                <a:latin typeface="Times New Roman"/>
                <a:cs typeface="Times New Roman"/>
              </a:rPr>
              <a:t>i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miasto </a:t>
            </a:r>
            <a:r>
              <a:rPr sz="1700" dirty="0">
                <a:latin typeface="Times New Roman"/>
                <a:cs typeface="Times New Roman"/>
              </a:rPr>
              <a:t>nie zostało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1700" dirty="0" err="1">
                <a:latin typeface="Times New Roman"/>
                <a:cs typeface="Times New Roman"/>
              </a:rPr>
              <a:t>zdobyte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lang="pl-PL" sz="1700" dirty="0">
                <a:latin typeface="Times New Roman"/>
                <a:cs typeface="Times New Roman"/>
              </a:rPr>
              <a:t> </a:t>
            </a:r>
            <a:r>
              <a:rPr sz="1700" spc="-5" dirty="0" err="1">
                <a:latin typeface="Times New Roman"/>
                <a:cs typeface="Times New Roman"/>
              </a:rPr>
              <a:t>Jeszcze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 </a:t>
            </a:r>
            <a:r>
              <a:rPr sz="1700" spc="-5" dirty="0">
                <a:latin typeface="Times New Roman"/>
                <a:cs typeface="Times New Roman"/>
              </a:rPr>
              <a:t>tym samym </a:t>
            </a:r>
            <a:r>
              <a:rPr sz="1700" dirty="0">
                <a:latin typeface="Times New Roman"/>
                <a:cs typeface="Times New Roman"/>
              </a:rPr>
              <a:t>roku, </a:t>
            </a:r>
            <a:r>
              <a:rPr sz="1700" dirty="0" err="1">
                <a:latin typeface="Times New Roman"/>
                <a:cs typeface="Times New Roman"/>
              </a:rPr>
              <a:t>Kopernik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lang="pl-PL" sz="1700" dirty="0">
                <a:latin typeface="Times New Roman"/>
                <a:cs typeface="Times New Roman"/>
              </a:rPr>
              <a:t>został </a:t>
            </a:r>
            <a:r>
              <a:rPr sz="1700" spc="-5" dirty="0" err="1">
                <a:latin typeface="Times New Roman"/>
                <a:cs typeface="Times New Roman"/>
              </a:rPr>
              <a:t>komisarz</a:t>
            </a:r>
            <a:r>
              <a:rPr lang="pl-PL" sz="1700" spc="-5" dirty="0">
                <a:latin typeface="Times New Roman"/>
                <a:cs typeface="Times New Roman"/>
              </a:rPr>
              <a:t>em</a:t>
            </a:r>
            <a:r>
              <a:rPr sz="1700" spc="-5" dirty="0">
                <a:latin typeface="Times New Roman"/>
                <a:cs typeface="Times New Roman"/>
              </a:rPr>
              <a:t> Warmii. </a:t>
            </a:r>
            <a:endParaRPr lang="pl-PL" sz="17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700" dirty="0">
                <a:latin typeface="Times New Roman"/>
                <a:cs typeface="Times New Roman"/>
              </a:rPr>
              <a:t>W roku 1523 </a:t>
            </a:r>
            <a:r>
              <a:rPr lang="pl-PL" sz="1700" dirty="0">
                <a:latin typeface="Times New Roman"/>
                <a:cs typeface="Times New Roman"/>
              </a:rPr>
              <a:t>zostaje </a:t>
            </a:r>
            <a:r>
              <a:rPr sz="1700" dirty="0" err="1">
                <a:latin typeface="Times New Roman"/>
                <a:cs typeface="Times New Roman"/>
              </a:rPr>
              <a:t>generalnym</a:t>
            </a:r>
            <a:r>
              <a:rPr lang="pl-PL" sz="1700" dirty="0">
                <a:latin typeface="Times New Roman"/>
                <a:cs typeface="Times New Roman"/>
              </a:rPr>
              <a:t> </a:t>
            </a:r>
            <a:r>
              <a:rPr sz="1700" spc="-5" dirty="0" err="1">
                <a:latin typeface="Times New Roman"/>
                <a:cs typeface="Times New Roman"/>
              </a:rPr>
              <a:t>administratorem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diecezji </a:t>
            </a:r>
            <a:r>
              <a:rPr sz="1700" spc="-5" dirty="0">
                <a:latin typeface="Times New Roman"/>
                <a:cs typeface="Times New Roman"/>
              </a:rPr>
              <a:t>warmińskiej. </a:t>
            </a:r>
            <a:r>
              <a:rPr sz="1700" dirty="0">
                <a:latin typeface="Times New Roman"/>
                <a:cs typeface="Times New Roman"/>
              </a:rPr>
              <a:t>W </a:t>
            </a:r>
            <a:r>
              <a:rPr sz="1700" spc="-5" dirty="0">
                <a:latin typeface="Times New Roman"/>
                <a:cs typeface="Times New Roman"/>
              </a:rPr>
              <a:t>tym </a:t>
            </a:r>
            <a:r>
              <a:rPr sz="1700" dirty="0">
                <a:latin typeface="Times New Roman"/>
                <a:cs typeface="Times New Roman"/>
              </a:rPr>
              <a:t>czasie wrócił do Fromborka</a:t>
            </a:r>
            <a:r>
              <a:rPr sz="1700" spc="-1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  </a:t>
            </a:r>
            <a:r>
              <a:rPr sz="1700" spc="-5" dirty="0">
                <a:latin typeface="Times New Roman"/>
                <a:cs typeface="Times New Roman"/>
              </a:rPr>
              <a:t>tam </a:t>
            </a:r>
            <a:r>
              <a:rPr sz="1700" dirty="0">
                <a:latin typeface="Times New Roman"/>
                <a:cs typeface="Times New Roman"/>
              </a:rPr>
              <a:t>pozostał już do </a:t>
            </a:r>
            <a:r>
              <a:rPr sz="1700" spc="-5" dirty="0">
                <a:latin typeface="Times New Roman"/>
                <a:cs typeface="Times New Roman"/>
              </a:rPr>
              <a:t>śmierci. </a:t>
            </a:r>
            <a:r>
              <a:rPr sz="1700" spc="5" dirty="0">
                <a:latin typeface="Times New Roman"/>
                <a:cs typeface="Times New Roman"/>
              </a:rPr>
              <a:t>We </a:t>
            </a:r>
            <a:r>
              <a:rPr sz="1700" dirty="0">
                <a:latin typeface="Times New Roman"/>
                <a:cs typeface="Times New Roman"/>
              </a:rPr>
              <a:t>Fromborku zajmował </a:t>
            </a:r>
            <a:r>
              <a:rPr sz="1700" spc="-5" dirty="0">
                <a:latin typeface="Times New Roman"/>
                <a:cs typeface="Times New Roman"/>
              </a:rPr>
              <a:t>się sprawami  administracyjnymi, leczeniem </a:t>
            </a:r>
            <a:r>
              <a:rPr sz="1700" dirty="0">
                <a:latin typeface="Times New Roman"/>
                <a:cs typeface="Times New Roman"/>
              </a:rPr>
              <a:t>chorych oraz </a:t>
            </a:r>
            <a:r>
              <a:rPr sz="1700" spc="-5" dirty="0">
                <a:latin typeface="Times New Roman"/>
                <a:cs typeface="Times New Roman"/>
              </a:rPr>
              <a:t>dalszymi pracami </a:t>
            </a:r>
            <a:r>
              <a:rPr sz="1700" dirty="0">
                <a:latin typeface="Times New Roman"/>
                <a:cs typeface="Times New Roman"/>
              </a:rPr>
              <a:t>nad nowym  układem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słonecznym.</a:t>
            </a:r>
            <a:endParaRPr sz="1700" dirty="0">
              <a:latin typeface="Times New Roman"/>
              <a:cs typeface="Times New Roman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E9014C2-2823-4741-8BD3-2FFC4376B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800" y="1371600"/>
            <a:ext cx="3153659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988" y="538098"/>
            <a:ext cx="70984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819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63318"/>
            <a:ext cx="8067040" cy="170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2955">
              <a:lnSpc>
                <a:spcPct val="11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Kiedy </a:t>
            </a:r>
            <a:r>
              <a:rPr sz="2000" dirty="0">
                <a:latin typeface="Times New Roman"/>
                <a:cs typeface="Times New Roman"/>
              </a:rPr>
              <a:t>w roku 1537 </a:t>
            </a:r>
            <a:r>
              <a:rPr sz="2000" spc="-5" dirty="0">
                <a:latin typeface="Times New Roman"/>
                <a:cs typeface="Times New Roman"/>
              </a:rPr>
              <a:t>umiera </a:t>
            </a:r>
            <a:r>
              <a:rPr sz="2000" dirty="0">
                <a:latin typeface="Times New Roman"/>
                <a:cs typeface="Times New Roman"/>
              </a:rPr>
              <a:t>biskup Ferber, kapituła </a:t>
            </a:r>
            <a:r>
              <a:rPr sz="2000" spc="-5" dirty="0">
                <a:latin typeface="Times New Roman"/>
                <a:cs typeface="Times New Roman"/>
              </a:rPr>
              <a:t>warmińska </a:t>
            </a:r>
            <a:r>
              <a:rPr sz="2000" dirty="0" err="1">
                <a:latin typeface="Times New Roman"/>
                <a:cs typeface="Times New Roman"/>
              </a:rPr>
              <a:t>wśród</a:t>
            </a:r>
            <a:r>
              <a:rPr sz="2000" dirty="0">
                <a:latin typeface="Times New Roman"/>
                <a:cs typeface="Times New Roman"/>
              </a:rPr>
              <a:t> </a:t>
            </a:r>
            <a:endParaRPr lang="pl-PL" sz="2000" dirty="0">
              <a:latin typeface="Times New Roman"/>
              <a:cs typeface="Times New Roman"/>
            </a:endParaRPr>
          </a:p>
          <a:p>
            <a:pPr marL="12700" marR="782955">
              <a:lnSpc>
                <a:spcPct val="11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4  kandydatów na </a:t>
            </a:r>
            <a:r>
              <a:rPr sz="2000" spc="-5" dirty="0">
                <a:latin typeface="Times New Roman"/>
                <a:cs typeface="Times New Roman"/>
              </a:rPr>
              <a:t>to stanowisko wysunęła między innymi </a:t>
            </a:r>
            <a:r>
              <a:rPr sz="2000" dirty="0">
                <a:latin typeface="Times New Roman"/>
                <a:cs typeface="Times New Roman"/>
              </a:rPr>
              <a:t>kandydaturę  Kopernika. Jednakże król, do którego należała decyzja w </a:t>
            </a:r>
            <a:r>
              <a:rPr sz="2000" spc="-5" dirty="0">
                <a:latin typeface="Times New Roman"/>
                <a:cs typeface="Times New Roman"/>
              </a:rPr>
              <a:t>tej </a:t>
            </a:r>
            <a:r>
              <a:rPr sz="2000" dirty="0">
                <a:latin typeface="Times New Roman"/>
                <a:cs typeface="Times New Roman"/>
              </a:rPr>
              <a:t>sprawie  wybrał na biskupa </a:t>
            </a:r>
            <a:r>
              <a:rPr sz="2000" spc="-5" dirty="0">
                <a:latin typeface="Times New Roman"/>
                <a:cs typeface="Times New Roman"/>
              </a:rPr>
              <a:t>warmińskiego Jana Dantyszka. Była </a:t>
            </a:r>
            <a:r>
              <a:rPr sz="2000" dirty="0">
                <a:latin typeface="Times New Roman"/>
                <a:cs typeface="Times New Roman"/>
              </a:rPr>
              <a:t>to jednak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mimo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Times New Roman"/>
                <a:cs typeface="Times New Roman"/>
              </a:rPr>
              <a:t>wszystko </a:t>
            </a:r>
            <a:r>
              <a:rPr sz="2000" dirty="0">
                <a:latin typeface="Times New Roman"/>
                <a:cs typeface="Times New Roman"/>
              </a:rPr>
              <a:t>propozycja </a:t>
            </a:r>
            <a:r>
              <a:rPr sz="2000" spc="-5" dirty="0">
                <a:latin typeface="Times New Roman"/>
                <a:cs typeface="Times New Roman"/>
              </a:rPr>
              <a:t>najwyższej </a:t>
            </a:r>
            <a:r>
              <a:rPr sz="2000" dirty="0">
                <a:latin typeface="Times New Roman"/>
                <a:cs typeface="Times New Roman"/>
              </a:rPr>
              <a:t>rangi jaką Kopernik w swoim </a:t>
            </a:r>
            <a:r>
              <a:rPr sz="2000" spc="-5" dirty="0">
                <a:latin typeface="Times New Roman"/>
                <a:cs typeface="Times New Roman"/>
              </a:rPr>
              <a:t>życiu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otrzymał.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5150" y="3429000"/>
            <a:ext cx="1458976" cy="316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7900" y="3500437"/>
            <a:ext cx="2389251" cy="295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2"/>
              </a:gs>
              <a:gs pos="100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938" y="577055"/>
            <a:ext cx="74898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1" y="1563318"/>
            <a:ext cx="5026660" cy="43901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5"/>
              </a:spcBef>
            </a:pPr>
            <a:r>
              <a:rPr lang="pl-PL" sz="200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 Fromborku zajmuje </a:t>
            </a:r>
            <a:r>
              <a:rPr sz="2000" spc="-5" dirty="0">
                <a:latin typeface="Times New Roman"/>
                <a:cs typeface="Times New Roman"/>
              </a:rPr>
              <a:t>się </a:t>
            </a:r>
            <a:r>
              <a:rPr sz="2000" dirty="0">
                <a:latin typeface="Times New Roman"/>
                <a:cs typeface="Times New Roman"/>
              </a:rPr>
              <a:t>Kopernik astronomią i pracuje  nad </a:t>
            </a:r>
            <a:r>
              <a:rPr sz="2000" spc="-5" dirty="0">
                <a:latin typeface="Times New Roman"/>
                <a:cs typeface="Times New Roman"/>
              </a:rPr>
              <a:t>swym wiekopomnym </a:t>
            </a:r>
            <a:r>
              <a:rPr sz="2000" dirty="0" err="1">
                <a:latin typeface="Times New Roman"/>
                <a:cs typeface="Times New Roman"/>
              </a:rPr>
              <a:t>dziełem</a:t>
            </a:r>
            <a:r>
              <a:rPr sz="2000" dirty="0">
                <a:latin typeface="Times New Roman"/>
                <a:cs typeface="Times New Roman"/>
              </a:rPr>
              <a:t> </a:t>
            </a:r>
            <a:endParaRPr lang="pl-PL"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5" dirty="0">
                <a:latin typeface="Times New Roman"/>
                <a:cs typeface="Times New Roman"/>
              </a:rPr>
              <a:t>wszechświecie. </a:t>
            </a:r>
            <a:r>
              <a:rPr sz="2000" dirty="0">
                <a:latin typeface="Times New Roman"/>
                <a:cs typeface="Times New Roman"/>
              </a:rPr>
              <a:t>Przy obserwacji planet  posługuje </a:t>
            </a:r>
            <a:r>
              <a:rPr sz="2000" spc="-5" dirty="0">
                <a:latin typeface="Times New Roman"/>
                <a:cs typeface="Times New Roman"/>
              </a:rPr>
              <a:t>się </a:t>
            </a:r>
            <a:r>
              <a:rPr sz="2000" dirty="0">
                <a:latin typeface="Times New Roman"/>
                <a:cs typeface="Times New Roman"/>
              </a:rPr>
              <a:t>głównie </a:t>
            </a:r>
            <a:r>
              <a:rPr sz="2000" spc="-5" dirty="0">
                <a:latin typeface="Times New Roman"/>
                <a:cs typeface="Times New Roman"/>
              </a:rPr>
              <a:t>trzema instrumentami, </a:t>
            </a:r>
            <a:r>
              <a:rPr sz="2000" dirty="0">
                <a:latin typeface="Times New Roman"/>
                <a:cs typeface="Times New Roman"/>
              </a:rPr>
              <a:t>które </a:t>
            </a:r>
            <a:r>
              <a:rPr sz="2000" spc="-5" dirty="0">
                <a:latin typeface="Times New Roman"/>
                <a:cs typeface="Times New Roman"/>
              </a:rPr>
              <a:t>sam </a:t>
            </a:r>
            <a:r>
              <a:rPr sz="2000" dirty="0">
                <a:latin typeface="Times New Roman"/>
                <a:cs typeface="Times New Roman"/>
              </a:rPr>
              <a:t>wykonał: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kwadrantem  </a:t>
            </a:r>
            <a:r>
              <a:rPr sz="2000" dirty="0" err="1">
                <a:latin typeface="Times New Roman"/>
                <a:cs typeface="Times New Roman"/>
              </a:rPr>
              <a:t>słonecznym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pl-PL" sz="2000" dirty="0">
                <a:latin typeface="Times New Roman"/>
                <a:cs typeface="Times New Roman"/>
              </a:rPr>
              <a:t>(</a:t>
            </a:r>
            <a:r>
              <a:rPr sz="2000" spc="-5" dirty="0" err="1">
                <a:latin typeface="Times New Roman"/>
                <a:cs typeface="Times New Roman"/>
              </a:rPr>
              <a:t>służącym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 obliczenia szerokości geograficznej </a:t>
            </a:r>
            <a:r>
              <a:rPr sz="2000" spc="-10" dirty="0" err="1">
                <a:latin typeface="Times New Roman"/>
                <a:cs typeface="Times New Roman"/>
              </a:rPr>
              <a:t>miejsca</a:t>
            </a:r>
            <a:r>
              <a:rPr sz="2000" spc="-10" dirty="0">
                <a:latin typeface="Times New Roman"/>
                <a:cs typeface="Times New Roman"/>
              </a:rPr>
              <a:t>  </a:t>
            </a:r>
            <a:r>
              <a:rPr sz="2000" spc="-5" dirty="0" err="1">
                <a:latin typeface="Times New Roman"/>
                <a:cs typeface="Times New Roman"/>
              </a:rPr>
              <a:t>obserwacji</a:t>
            </a:r>
            <a:r>
              <a:rPr lang="pl-PL" sz="2000" spc="-5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, sferą armilarną </a:t>
            </a:r>
            <a:r>
              <a:rPr sz="2000" dirty="0">
                <a:latin typeface="Times New Roman"/>
                <a:cs typeface="Times New Roman"/>
              </a:rPr>
              <a:t>(tzw. </a:t>
            </a:r>
            <a:r>
              <a:rPr sz="2000" spc="-5" dirty="0" err="1">
                <a:latin typeface="Times New Roman"/>
                <a:cs typeface="Times New Roman"/>
              </a:rPr>
              <a:t>astrolabium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 do wyznaczania kątów  </a:t>
            </a:r>
            <a:r>
              <a:rPr sz="2000" dirty="0" err="1">
                <a:latin typeface="Times New Roman"/>
                <a:cs typeface="Times New Roman"/>
              </a:rPr>
              <a:t>współrzędnych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planety</a:t>
            </a:r>
            <a:r>
              <a:rPr lang="pl-PL" sz="2000" dirty="0">
                <a:latin typeface="Times New Roman"/>
                <a:cs typeface="Times New Roman"/>
              </a:rPr>
              <a:t>)</a:t>
            </a:r>
            <a:r>
              <a:rPr sz="2000" dirty="0">
                <a:latin typeface="Times New Roman"/>
                <a:cs typeface="Times New Roman"/>
              </a:rPr>
              <a:t> oraz triquetrum (</a:t>
            </a:r>
            <a:r>
              <a:rPr sz="2000" dirty="0" err="1">
                <a:latin typeface="Times New Roman"/>
                <a:cs typeface="Times New Roman"/>
              </a:rPr>
              <a:t>narzędzie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paralaktyczne</a:t>
            </a:r>
            <a:r>
              <a:rPr lang="pl-PL"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lang="pl-PL"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obserwacji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księżyca</a:t>
            </a:r>
            <a:r>
              <a:rPr lang="pl-PL" sz="2000" spc="-5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dirty="0">
                <a:latin typeface="Times New Roman"/>
                <a:cs typeface="Times New Roman"/>
              </a:rPr>
              <a:t>Swą nową teorię </a:t>
            </a:r>
            <a:r>
              <a:rPr sz="2000" spc="5" dirty="0">
                <a:latin typeface="Times New Roman"/>
                <a:cs typeface="Times New Roman"/>
              </a:rPr>
              <a:t>podaje </a:t>
            </a:r>
            <a:r>
              <a:rPr sz="2000" dirty="0">
                <a:latin typeface="Times New Roman"/>
                <a:cs typeface="Times New Roman"/>
              </a:rPr>
              <a:t>w </a:t>
            </a:r>
            <a:r>
              <a:rPr sz="2000" dirty="0" err="1">
                <a:latin typeface="Times New Roman"/>
                <a:cs typeface="Times New Roman"/>
              </a:rPr>
              <a:t>zarysie</a:t>
            </a:r>
            <a:r>
              <a:rPr sz="2000" dirty="0">
                <a:latin typeface="Times New Roman"/>
                <a:cs typeface="Times New Roman"/>
              </a:rPr>
              <a:t> </a:t>
            </a:r>
            <a:endParaRPr lang="pl-PL"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tzw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lang="pl-PL"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"Komentarzyku", </a:t>
            </a:r>
            <a:r>
              <a:rPr sz="2000" dirty="0">
                <a:latin typeface="Times New Roman"/>
                <a:cs typeface="Times New Roman"/>
              </a:rPr>
              <a:t>który w odręcznych odpisach krąży po </a:t>
            </a:r>
            <a:r>
              <a:rPr sz="2000" spc="-5" dirty="0">
                <a:latin typeface="Times New Roman"/>
                <a:cs typeface="Times New Roman"/>
              </a:rPr>
              <a:t>całej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Europie.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F9B5197-A90F-4FF5-8C4C-DB790CEB1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71114"/>
            <a:ext cx="2971800" cy="418253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FFFFFF"/>
      </a:dk1>
      <a:lt1>
        <a:sysClr val="window" lastClr="000080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79</TotalTime>
  <Words>834</Words>
  <Application>Microsoft Office PowerPoint</Application>
  <PresentationFormat>Pokaz na ekranie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Tw Cen MT</vt:lpstr>
      <vt:lpstr>Obwód</vt:lpstr>
      <vt:lpstr>Kopernika  I nasze liceum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Wstrzymał Słońce, ruszył Ziemię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 Mikołaju Koperniku</dc:title>
  <dc:creator>Admin</dc:creator>
  <cp:lastModifiedBy>mazurek</cp:lastModifiedBy>
  <cp:revision>11</cp:revision>
  <dcterms:created xsi:type="dcterms:W3CDTF">2020-12-04T20:21:24Z</dcterms:created>
  <dcterms:modified xsi:type="dcterms:W3CDTF">2020-12-06T10:15:42Z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2020-12-04T00:00:00Z</vt:filetime>
  </property>
</Properties>
</file>