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912944"/>
          </a:xfrm>
        </p:spPr>
        <p:txBody>
          <a:bodyPr>
            <a:normAutofit fontScale="90000"/>
          </a:bodyPr>
          <a:lstStyle/>
          <a:p>
            <a:pPr algn="ctr"/>
            <a:r>
              <a:rPr lang="sk-SK" sz="3200" dirty="0" err="1" smtClean="0">
                <a:solidFill>
                  <a:schemeClr val="tx1"/>
                </a:solidFill>
              </a:rPr>
              <a:t>Magyar</a:t>
            </a:r>
            <a:r>
              <a:rPr lang="sk-SK" sz="3200" dirty="0" smtClean="0">
                <a:solidFill>
                  <a:schemeClr val="tx1"/>
                </a:solidFill>
              </a:rPr>
              <a:t> </a:t>
            </a:r>
            <a:r>
              <a:rPr lang="sk-SK" sz="3200" dirty="0" err="1" smtClean="0">
                <a:solidFill>
                  <a:schemeClr val="tx1"/>
                </a:solidFill>
              </a:rPr>
              <a:t>Tannyelv</a:t>
            </a:r>
            <a:r>
              <a:rPr lang="hu-HU" sz="3200" dirty="0" smtClean="0">
                <a:solidFill>
                  <a:schemeClr val="tx1"/>
                </a:solidFill>
              </a:rPr>
              <a:t>ű Speciális Alapiskola Rimaszombat</a:t>
            </a:r>
            <a:br>
              <a:rPr lang="hu-HU" sz="3200" dirty="0" smtClean="0">
                <a:solidFill>
                  <a:schemeClr val="tx1"/>
                </a:solidFill>
              </a:rPr>
            </a:br>
            <a:r>
              <a:rPr lang="hu-HU" sz="3200" dirty="0" smtClean="0">
                <a:solidFill>
                  <a:schemeClr val="tx1"/>
                </a:solidFill>
              </a:rPr>
              <a:t/>
            </a:r>
            <a:br>
              <a:rPr lang="hu-HU" sz="3200" dirty="0" smtClean="0">
                <a:solidFill>
                  <a:schemeClr val="tx1"/>
                </a:solidFill>
              </a:rPr>
            </a:br>
            <a:r>
              <a:rPr lang="hu-HU" sz="3200" dirty="0" smtClean="0">
                <a:solidFill>
                  <a:schemeClr val="tx1"/>
                </a:solidFill>
              </a:rPr>
              <a:t>Tantárgy: Magyar nyelv és irodalom</a:t>
            </a:r>
            <a:br>
              <a:rPr lang="hu-HU" sz="3200" dirty="0" smtClean="0">
                <a:solidFill>
                  <a:schemeClr val="tx1"/>
                </a:solidFill>
              </a:rPr>
            </a:br>
            <a:r>
              <a:rPr lang="hu-HU" sz="3200" dirty="0" smtClean="0">
                <a:solidFill>
                  <a:schemeClr val="tx1"/>
                </a:solidFill>
              </a:rPr>
              <a:t/>
            </a:r>
            <a:br>
              <a:rPr lang="hu-HU" sz="3200" dirty="0" smtClean="0">
                <a:solidFill>
                  <a:schemeClr val="tx1"/>
                </a:solidFill>
              </a:rPr>
            </a:br>
            <a:r>
              <a:rPr lang="hu-HU" sz="3200" dirty="0" smtClean="0">
                <a:solidFill>
                  <a:schemeClr val="tx1"/>
                </a:solidFill>
              </a:rPr>
              <a:t>Évfolyam: nyolcadik</a:t>
            </a:r>
            <a:br>
              <a:rPr lang="hu-HU" sz="3200" dirty="0" smtClean="0">
                <a:solidFill>
                  <a:schemeClr val="tx1"/>
                </a:solidFill>
              </a:rPr>
            </a:br>
            <a:endParaRPr lang="sk-SK" sz="3200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15" y="3992451"/>
            <a:ext cx="7315200" cy="1592195"/>
          </a:xfrm>
        </p:spPr>
        <p:txBody>
          <a:bodyPr>
            <a:noAutofit/>
          </a:bodyPr>
          <a:lstStyle/>
          <a:p>
            <a:pPr algn="ctr"/>
            <a:r>
              <a:rPr lang="sk-SK" sz="3600" b="1" dirty="0" err="1" smtClean="0">
                <a:solidFill>
                  <a:srgbClr val="FF0000"/>
                </a:solidFill>
              </a:rPr>
              <a:t>Tananyag</a:t>
            </a:r>
            <a:r>
              <a:rPr lang="sk-SK" sz="3600" b="1" dirty="0">
                <a:solidFill>
                  <a:srgbClr val="FF0000"/>
                </a:solidFill>
              </a:rPr>
              <a:t> </a:t>
            </a:r>
            <a:r>
              <a:rPr lang="sk-SK" sz="3600" b="1" dirty="0" smtClean="0">
                <a:solidFill>
                  <a:srgbClr val="FF0000"/>
                </a:solidFill>
              </a:rPr>
              <a:t>-  </a:t>
            </a:r>
          </a:p>
          <a:p>
            <a:pPr algn="ctr"/>
            <a:r>
              <a:rPr lang="sk-SK" sz="3600" b="1" dirty="0" smtClean="0">
                <a:solidFill>
                  <a:srgbClr val="FF0000"/>
                </a:solidFill>
              </a:rPr>
              <a:t>Fekete </a:t>
            </a:r>
            <a:r>
              <a:rPr lang="sk-SK" sz="3600" b="1" dirty="0" err="1" smtClean="0">
                <a:solidFill>
                  <a:srgbClr val="FF0000"/>
                </a:solidFill>
              </a:rPr>
              <a:t>István</a:t>
            </a:r>
            <a:r>
              <a:rPr lang="sk-SK" sz="3600" b="1" dirty="0" smtClean="0">
                <a:solidFill>
                  <a:srgbClr val="FF0000"/>
                </a:solidFill>
              </a:rPr>
              <a:t>: </a:t>
            </a:r>
            <a:r>
              <a:rPr lang="sk-SK" sz="3600" b="1" dirty="0" err="1" smtClean="0">
                <a:solidFill>
                  <a:srgbClr val="FF0000"/>
                </a:solidFill>
              </a:rPr>
              <a:t>Tüskevár</a:t>
            </a:r>
            <a:endParaRPr lang="sk-SK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029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47" y="1777285"/>
            <a:ext cx="2181225" cy="2857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341156" y="1900934"/>
            <a:ext cx="6371424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Fekete </a:t>
            </a:r>
            <a:r>
              <a:rPr kumimoji="0" lang="sk-SK" sz="4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István</a:t>
            </a:r>
            <a:r>
              <a:rPr kumimoji="0" lang="sk-SK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: </a:t>
            </a:r>
            <a:r>
              <a:rPr kumimoji="0" lang="sk-SK" sz="4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Tüskevár</a:t>
            </a:r>
            <a:endParaRPr kumimoji="0" lang="sk-SK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4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Feladatok</a:t>
            </a:r>
            <a:r>
              <a:rPr kumimoji="0" lang="sk-SK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 a </a:t>
            </a:r>
            <a:r>
              <a:rPr kumimoji="0" lang="sk-SK" sz="4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regény</a:t>
            </a:r>
            <a:r>
              <a:rPr kumimoji="0" lang="sk-SK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4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feldolgozásához</a:t>
            </a:r>
            <a:endParaRPr kumimoji="0" lang="sk-SK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269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340287" cy="4601183"/>
          </a:xfrm>
        </p:spPr>
        <p:txBody>
          <a:bodyPr/>
          <a:lstStyle/>
          <a:p>
            <a:r>
              <a:rPr lang="sk-SK" b="1" dirty="0" err="1">
                <a:solidFill>
                  <a:srgbClr val="FF0000"/>
                </a:solidFill>
              </a:rPr>
              <a:t>Címlapkészítés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sz="2800" b="1" dirty="0" smtClean="0">
                <a:solidFill>
                  <a:schemeClr val="tx1"/>
                </a:solidFill>
              </a:rPr>
              <a:t>Tervezzétek meg rajzlapra a könyv borítóját   és címlapját!</a:t>
            </a:r>
          </a:p>
          <a:p>
            <a:pPr algn="ctr"/>
            <a:r>
              <a:rPr lang="hu-HU" b="1" dirty="0" smtClean="0">
                <a:solidFill>
                  <a:schemeClr val="tx1"/>
                </a:solidFill>
              </a:rPr>
              <a:t>az </a:t>
            </a:r>
            <a:r>
              <a:rPr lang="hu-HU" b="1" dirty="0">
                <a:solidFill>
                  <a:schemeClr val="tx1"/>
                </a:solidFill>
              </a:rPr>
              <a:t>író neve</a:t>
            </a:r>
            <a:r>
              <a:rPr lang="hu-HU" b="1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dirty="0">
                <a:solidFill>
                  <a:schemeClr val="tx1"/>
                </a:solidFill>
              </a:rPr>
              <a:t>a mű címe</a:t>
            </a:r>
            <a:r>
              <a:rPr lang="hu-HU" b="1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dirty="0">
                <a:solidFill>
                  <a:schemeClr val="tx1"/>
                </a:solidFill>
              </a:rPr>
              <a:t>kiadó neve</a:t>
            </a:r>
            <a:r>
              <a:rPr lang="hu-HU" b="1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dirty="0">
                <a:solidFill>
                  <a:schemeClr val="tx1"/>
                </a:solidFill>
              </a:rPr>
              <a:t>a kiadás helye</a:t>
            </a:r>
            <a:r>
              <a:rPr lang="hu-HU" b="1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dirty="0">
                <a:solidFill>
                  <a:schemeClr val="tx1"/>
                </a:solidFill>
              </a:rPr>
              <a:t>a kiadás éve, </a:t>
            </a:r>
            <a:endParaRPr lang="hu-HU" b="1" dirty="0" smtClean="0">
              <a:solidFill>
                <a:schemeClr val="tx1"/>
              </a:solidFill>
            </a:endParaRPr>
          </a:p>
          <a:p>
            <a:pPr algn="ctr"/>
            <a:r>
              <a:rPr lang="hu-HU" b="1" dirty="0">
                <a:solidFill>
                  <a:schemeClr val="tx1"/>
                </a:solidFill>
              </a:rPr>
              <a:t>r</a:t>
            </a:r>
            <a:r>
              <a:rPr lang="hu-HU" b="1" dirty="0" smtClean="0">
                <a:solidFill>
                  <a:schemeClr val="tx1"/>
                </a:solidFill>
              </a:rPr>
              <a:t>ajz.</a:t>
            </a:r>
            <a:endParaRPr lang="sk-SK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354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A </a:t>
            </a:r>
            <a:r>
              <a:rPr lang="sk-SK" dirty="0" err="1" smtClean="0">
                <a:solidFill>
                  <a:srgbClr val="FF0000"/>
                </a:solidFill>
              </a:rPr>
              <a:t>következő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feladatokat</a:t>
            </a:r>
            <a:r>
              <a:rPr lang="sk-SK" dirty="0" smtClean="0">
                <a:solidFill>
                  <a:srgbClr val="FF0000"/>
                </a:solidFill>
              </a:rPr>
              <a:t>    </a:t>
            </a:r>
            <a:r>
              <a:rPr lang="sk-SK" dirty="0" err="1" smtClean="0">
                <a:solidFill>
                  <a:srgbClr val="FF0000"/>
                </a:solidFill>
              </a:rPr>
              <a:t>írd</a:t>
            </a:r>
            <a:r>
              <a:rPr lang="sk-SK" dirty="0" smtClean="0">
                <a:solidFill>
                  <a:srgbClr val="FF0000"/>
                </a:solidFill>
              </a:rPr>
              <a:t> </a:t>
            </a:r>
            <a:r>
              <a:rPr lang="sk-SK" dirty="0" err="1" smtClean="0">
                <a:solidFill>
                  <a:srgbClr val="FF0000"/>
                </a:solidFill>
              </a:rPr>
              <a:t>be</a:t>
            </a:r>
            <a:r>
              <a:rPr lang="sk-SK" dirty="0" smtClean="0">
                <a:solidFill>
                  <a:srgbClr val="FF0000"/>
                </a:solidFill>
              </a:rPr>
              <a:t>                    a </a:t>
            </a:r>
            <a:r>
              <a:rPr lang="sk-SK" dirty="0" err="1" smtClean="0">
                <a:solidFill>
                  <a:srgbClr val="FF0000"/>
                </a:solidFill>
              </a:rPr>
              <a:t>füzetedbe</a:t>
            </a:r>
            <a:r>
              <a:rPr lang="sk-SK" dirty="0" smtClean="0">
                <a:solidFill>
                  <a:srgbClr val="FF0000"/>
                </a:solidFill>
              </a:rPr>
              <a:t>!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869268" y="512701"/>
            <a:ext cx="7642990" cy="582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1.</a:t>
            </a:r>
            <a:r>
              <a:rPr kumimoji="0" lang="sk-SK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     </a:t>
            </a:r>
            <a:r>
              <a:rPr kumimoji="0" lang="sk-SK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Mikor</a:t>
            </a:r>
            <a:r>
              <a:rPr kumimoji="0" lang="sk-SK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és</a:t>
            </a:r>
            <a:r>
              <a:rPr kumimoji="0" lang="sk-SK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hol </a:t>
            </a:r>
            <a:r>
              <a:rPr kumimoji="0" lang="sk-SK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játszódik</a:t>
            </a:r>
            <a:r>
              <a:rPr kumimoji="0" lang="sk-SK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a </a:t>
            </a:r>
            <a:r>
              <a:rPr kumimoji="0" lang="sk-SK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regény</a:t>
            </a:r>
            <a:r>
              <a:rPr kumimoji="0" lang="sk-SK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?</a:t>
            </a:r>
            <a:endParaRPr kumimoji="0" lang="sk-SK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2.</a:t>
            </a:r>
            <a:r>
              <a:rPr kumimoji="0" lang="sk-SK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     </a:t>
            </a:r>
            <a:r>
              <a:rPr kumimoji="0" lang="sk-SK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Mit</a:t>
            </a:r>
            <a:r>
              <a:rPr kumimoji="0" lang="sk-SK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jelent</a:t>
            </a:r>
            <a:r>
              <a:rPr kumimoji="0" lang="sk-SK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a </a:t>
            </a:r>
            <a:r>
              <a:rPr kumimoji="0" lang="sk-SK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berek</a:t>
            </a:r>
            <a:r>
              <a:rPr kumimoji="0" lang="sk-SK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?</a:t>
            </a:r>
            <a:endParaRPr kumimoji="0" lang="sk-SK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Nézd</a:t>
            </a:r>
            <a:r>
              <a:rPr kumimoji="0" lang="sk-SK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meg</a:t>
            </a:r>
            <a:r>
              <a:rPr kumimoji="0" lang="sk-SK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egy</a:t>
            </a:r>
            <a:r>
              <a:rPr kumimoji="0" lang="sk-SK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szótárban</a:t>
            </a:r>
            <a:r>
              <a:rPr kumimoji="0" lang="sk-SK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kumimoji="0" lang="sk-SK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és</a:t>
            </a:r>
            <a:r>
              <a:rPr kumimoji="0" lang="sk-SK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másold</a:t>
            </a:r>
            <a:r>
              <a:rPr kumimoji="0" lang="sk-SK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le</a:t>
            </a:r>
            <a:r>
              <a:rPr kumimoji="0" lang="sk-SK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!</a:t>
            </a:r>
            <a:endParaRPr kumimoji="0" lang="sk-SK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3.</a:t>
            </a:r>
            <a:r>
              <a:rPr kumimoji="0" lang="sk-SK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     </a:t>
            </a:r>
            <a:r>
              <a:rPr kumimoji="0" lang="sk-SK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Készíts</a:t>
            </a:r>
            <a:r>
              <a:rPr kumimoji="0" lang="sk-SK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térképet</a:t>
            </a:r>
            <a:r>
              <a:rPr kumimoji="0" lang="sk-SK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a </a:t>
            </a:r>
            <a:r>
              <a:rPr kumimoji="0" lang="sk-SK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berek</a:t>
            </a:r>
            <a:r>
              <a:rPr kumimoji="0" lang="sk-SK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helyéről</a:t>
            </a:r>
            <a:r>
              <a:rPr kumimoji="0" lang="sk-SK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!</a:t>
            </a:r>
            <a:endParaRPr kumimoji="0" lang="sk-SK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4.</a:t>
            </a:r>
            <a:r>
              <a:rPr kumimoji="0" lang="sk-SK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     </a:t>
            </a:r>
            <a:r>
              <a:rPr kumimoji="0" lang="sk-SK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Csoportosítsd</a:t>
            </a:r>
            <a:r>
              <a:rPr kumimoji="0" lang="sk-SK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a </a:t>
            </a:r>
            <a:r>
              <a:rPr kumimoji="0" lang="sk-SK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szereplőket</a:t>
            </a:r>
            <a:r>
              <a:rPr kumimoji="0" lang="sk-SK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!</a:t>
            </a:r>
            <a:endParaRPr kumimoji="0" lang="sk-SK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5.</a:t>
            </a:r>
            <a:r>
              <a:rPr kumimoji="0" lang="sk-SK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     </a:t>
            </a:r>
            <a:r>
              <a:rPr kumimoji="0" lang="sk-SK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Milyen</a:t>
            </a:r>
            <a:r>
              <a:rPr kumimoji="0" lang="sk-SK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feltételekkel</a:t>
            </a:r>
            <a:r>
              <a:rPr kumimoji="0" lang="sk-SK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utazhatott</a:t>
            </a:r>
            <a:r>
              <a:rPr kumimoji="0" lang="sk-SK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36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sk-SK" sz="3600" b="1" dirty="0" smtClean="0">
                <a:solidFill>
                  <a:srgbClr val="000000"/>
                </a:solidFill>
                <a:latin typeface="+mn-lt"/>
              </a:rPr>
              <a:t>        </a:t>
            </a:r>
            <a:r>
              <a:rPr kumimoji="0" lang="sk-SK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Tutajos</a:t>
            </a:r>
            <a:r>
              <a:rPr kumimoji="0" lang="sk-SK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a </a:t>
            </a:r>
            <a:r>
              <a:rPr kumimoji="0" lang="sk-SK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berekbe</a:t>
            </a:r>
            <a:r>
              <a:rPr kumimoji="0" lang="sk-SK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?</a:t>
            </a:r>
            <a:endParaRPr kumimoji="0" lang="sk-SK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451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 </a:t>
            </a:r>
            <a:r>
              <a:rPr lang="sk-SK" b="1" dirty="0" err="1">
                <a:solidFill>
                  <a:srgbClr val="FF0000"/>
                </a:solidFill>
              </a:rPr>
              <a:t>Állatok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smtClean="0">
                <a:solidFill>
                  <a:srgbClr val="FF0000"/>
                </a:solidFill>
              </a:rPr>
              <a:t>             a </a:t>
            </a:r>
            <a:r>
              <a:rPr lang="sk-SK" b="1" dirty="0" err="1">
                <a:solidFill>
                  <a:srgbClr val="FF0000"/>
                </a:solidFill>
              </a:rPr>
              <a:t>regényben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869268" y="862958"/>
            <a:ext cx="7037055" cy="512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a)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     </a:t>
            </a:r>
            <a:r>
              <a:rPr kumimoji="0" lang="sk-SK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Sorold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fel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a </a:t>
            </a:r>
            <a:r>
              <a:rPr kumimoji="0" lang="sk-SK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regényben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előforduló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állatokat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betűrendben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!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b)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     </a:t>
            </a:r>
            <a:r>
              <a:rPr kumimoji="0" lang="sk-SK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Mutasd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be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az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egyiket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!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Nézd</a:t>
            </a:r>
            <a:r>
              <a:rPr kumimoji="0" lang="sk-SK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meg</a:t>
            </a:r>
            <a:r>
              <a:rPr kumimoji="0" lang="sk-SK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egy</a:t>
            </a:r>
            <a:r>
              <a:rPr kumimoji="0" lang="sk-SK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állatokról</a:t>
            </a:r>
            <a:r>
              <a:rPr kumimoji="0" lang="sk-SK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szóló</a:t>
            </a:r>
            <a:r>
              <a:rPr kumimoji="0" lang="sk-SK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könyvben</a:t>
            </a:r>
            <a:r>
              <a:rPr kumimoji="0" lang="sk-SK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kumimoji="0" lang="sk-SK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és</a:t>
            </a:r>
            <a:r>
              <a:rPr kumimoji="0" lang="sk-SK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írd</a:t>
            </a:r>
            <a:r>
              <a:rPr kumimoji="0" lang="sk-SK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b="0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le</a:t>
            </a:r>
            <a:r>
              <a:rPr kumimoji="0" lang="sk-SK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: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-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         </a:t>
            </a:r>
            <a:r>
              <a:rPr kumimoji="0" lang="sk-SK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Milyen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a </a:t>
            </a:r>
            <a:r>
              <a:rPr kumimoji="0" lang="sk-SK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külseje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-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         </a:t>
            </a:r>
            <a:r>
              <a:rPr kumimoji="0" lang="sk-SK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Mérete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-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         </a:t>
            </a:r>
            <a:r>
              <a:rPr kumimoji="0" lang="sk-SK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Színe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-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         </a:t>
            </a:r>
            <a:r>
              <a:rPr kumimoji="0" lang="sk-SK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Tápláléka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-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         </a:t>
            </a:r>
            <a:r>
              <a:rPr kumimoji="0" lang="sk-SK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Élőhelye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-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         </a:t>
            </a:r>
            <a:r>
              <a:rPr kumimoji="0" lang="sk-S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...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c)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      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A </a:t>
            </a:r>
            <a:r>
              <a:rPr kumimoji="0" lang="sk-SK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választott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állatot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rajzold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le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kumimoji="0" lang="sk-SK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vagy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keress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róla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egy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képet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és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azt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ragaszd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be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!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8668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9701" y="1123837"/>
            <a:ext cx="1867437" cy="4601183"/>
          </a:xfrm>
        </p:spPr>
        <p:txBody>
          <a:bodyPr/>
          <a:lstStyle/>
          <a:p>
            <a:pPr algn="ctr"/>
            <a:r>
              <a:rPr lang="sk-SK" b="1" dirty="0" err="1" smtClean="0">
                <a:solidFill>
                  <a:srgbClr val="FF0000"/>
                </a:solidFill>
              </a:rPr>
              <a:t>Levél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435000" y="608274"/>
            <a:ext cx="6183744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Írj</a:t>
            </a: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haza</a:t>
            </a: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levelet</a:t>
            </a: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Tutajos</a:t>
            </a: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vagy</a:t>
            </a: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Bütyök</a:t>
            </a: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nevében</a:t>
            </a: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!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   E/1. </a:t>
            </a:r>
            <a:r>
              <a:rPr kumimoji="0" lang="sk-SK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személyben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írj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kumimoji="0" lang="sk-SK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térj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ki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egy-két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esemény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részletesebb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ismertetésére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;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hogyan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zajlott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le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kumimoji="0" lang="sk-SK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mit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éreztél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...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</a:rPr>
              <a:t>A </a:t>
            </a:r>
            <a:r>
              <a:rPr kumimoji="0" lang="sk-SK" sz="2400" b="0" i="0" u="sng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</a:rPr>
              <a:t>levél</a:t>
            </a:r>
            <a:r>
              <a:rPr kumimoji="0" lang="sk-SK" sz="2400" b="0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</a:rPr>
              <a:t> </a:t>
            </a:r>
            <a:r>
              <a:rPr kumimoji="0" lang="sk-SK" sz="2400" b="0" i="0" u="sng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</a:rPr>
              <a:t>részei</a:t>
            </a:r>
            <a:r>
              <a:rPr kumimoji="0" lang="sk-SK" sz="2400" b="0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</a:rPr>
              <a:t>: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</a:rPr>
              <a:t>-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  <a:cs typeface="Times New Roman" panose="02020603050405020304" pitchFamily="18" charset="0"/>
              </a:rPr>
              <a:t>        </a:t>
            </a:r>
            <a:r>
              <a:rPr lang="sk-SK" sz="2400" dirty="0" err="1" smtClean="0">
                <a:solidFill>
                  <a:srgbClr val="00B050"/>
                </a:solidFill>
                <a:latin typeface="+mn-lt"/>
              </a:rPr>
              <a:t>m</a:t>
            </a:r>
            <a:r>
              <a:rPr kumimoji="0" lang="sk-SK" sz="2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</a:rPr>
              <a:t>egszólítás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</a:rPr>
              <a:t>-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  <a:cs typeface="Times New Roman" panose="02020603050405020304" pitchFamily="18" charset="0"/>
              </a:rPr>
              <a:t>        </a:t>
            </a:r>
            <a:r>
              <a:rPr lang="sk-SK" sz="2400" dirty="0" err="1">
                <a:solidFill>
                  <a:srgbClr val="00B050"/>
                </a:solidFill>
                <a:latin typeface="+mn-lt"/>
              </a:rPr>
              <a:t>m</a:t>
            </a:r>
            <a:r>
              <a:rPr kumimoji="0" lang="sk-SK" sz="2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</a:rPr>
              <a:t>aga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</a:rPr>
              <a:t> a </a:t>
            </a:r>
            <a:r>
              <a:rPr kumimoji="0" lang="sk-SK" sz="2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</a:rPr>
              <a:t>levél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</a:rPr>
              <a:t>-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  <a:cs typeface="Times New Roman" panose="02020603050405020304" pitchFamily="18" charset="0"/>
              </a:rPr>
              <a:t>        </a:t>
            </a:r>
            <a:r>
              <a:rPr lang="sk-SK" sz="2400" dirty="0" err="1" smtClean="0">
                <a:solidFill>
                  <a:srgbClr val="00B050"/>
                </a:solidFill>
                <a:latin typeface="+mn-lt"/>
              </a:rPr>
              <a:t>e</a:t>
            </a:r>
            <a:r>
              <a:rPr kumimoji="0" lang="sk-SK" sz="2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</a:rPr>
              <a:t>lköszönés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</a:rPr>
              <a:t>-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  <a:cs typeface="Times New Roman" panose="02020603050405020304" pitchFamily="18" charset="0"/>
              </a:rPr>
              <a:t>        </a:t>
            </a:r>
            <a:r>
              <a:rPr lang="sk-SK" sz="2400" dirty="0" smtClean="0">
                <a:solidFill>
                  <a:srgbClr val="00B050"/>
                </a:solidFill>
                <a:latin typeface="+mn-lt"/>
              </a:rPr>
              <a:t>d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</a:rPr>
              <a:t>átum,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</a:rPr>
              <a:t>-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  <a:cs typeface="Times New Roman" panose="02020603050405020304" pitchFamily="18" charset="0"/>
              </a:rPr>
              <a:t>        </a:t>
            </a:r>
            <a:r>
              <a:rPr lang="sk-SK" sz="2400" dirty="0" err="1" smtClean="0">
                <a:solidFill>
                  <a:srgbClr val="00B050"/>
                </a:solidFill>
                <a:latin typeface="+mn-lt"/>
              </a:rPr>
              <a:t>a</a:t>
            </a:r>
            <a:r>
              <a:rPr kumimoji="0" lang="sk-SK" sz="24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</a:rPr>
              <a:t>láírás</a:t>
            </a:r>
            <a:r>
              <a:rPr kumimoji="0" lang="sk-SK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79792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solidFill>
                  <a:srgbClr val="FF0000"/>
                </a:solidFill>
              </a:rPr>
              <a:t>A </a:t>
            </a:r>
            <a:r>
              <a:rPr lang="sk-SK" b="1" dirty="0" err="1">
                <a:solidFill>
                  <a:srgbClr val="FF0000"/>
                </a:solidFill>
              </a:rPr>
              <a:t>tüskevár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869268" y="2270267"/>
            <a:ext cx="82256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k-SK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Kik</a:t>
            </a:r>
            <a:r>
              <a:rPr kumimoji="0" lang="sk-SK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építették</a:t>
            </a:r>
            <a:r>
              <a:rPr kumimoji="0" lang="sk-SK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kumimoji="0" lang="sk-SK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és</a:t>
            </a:r>
            <a:r>
              <a:rPr kumimoji="0" lang="sk-SK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mire</a:t>
            </a:r>
            <a:r>
              <a:rPr kumimoji="0" lang="sk-SK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használták</a:t>
            </a:r>
            <a:r>
              <a:rPr kumimoji="0" lang="sk-SK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a </a:t>
            </a:r>
            <a:r>
              <a:rPr kumimoji="0" lang="sk-SK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Tüskevárat</a:t>
            </a:r>
            <a:r>
              <a:rPr kumimoji="0" lang="sk-SK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?</a:t>
            </a:r>
            <a:endParaRPr kumimoji="0" lang="sk-SK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k-SK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Rajzold</a:t>
            </a:r>
            <a:r>
              <a:rPr kumimoji="0" lang="sk-SK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le</a:t>
            </a:r>
            <a:r>
              <a:rPr kumimoji="0" lang="sk-SK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egy</a:t>
            </a:r>
            <a:r>
              <a:rPr kumimoji="0" lang="sk-SK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rajzlapra</a:t>
            </a:r>
            <a:r>
              <a:rPr kumimoji="0" lang="sk-SK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, </a:t>
            </a:r>
            <a:r>
              <a:rPr kumimoji="0" lang="sk-SK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hogyan</a:t>
            </a:r>
            <a:r>
              <a:rPr kumimoji="0" lang="sk-SK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képzeled</a:t>
            </a:r>
            <a:r>
              <a:rPr kumimoji="0" lang="sk-SK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kumimoji="0" lang="sk-SK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el</a:t>
            </a:r>
            <a:r>
              <a:rPr kumimoji="0" lang="sk-SK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sk-SK" sz="3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sk-SK" sz="3200" dirty="0" smtClean="0">
                <a:solidFill>
                  <a:srgbClr val="000000"/>
                </a:solidFill>
                <a:latin typeface="+mn-lt"/>
              </a:rPr>
              <a:t>                  </a:t>
            </a:r>
            <a:r>
              <a:rPr kumimoji="0" lang="sk-SK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milyen</a:t>
            </a:r>
            <a:r>
              <a:rPr kumimoji="0" lang="sk-SK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volt </a:t>
            </a:r>
            <a:r>
              <a:rPr kumimoji="0" lang="sk-SK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régen</a:t>
            </a:r>
            <a:r>
              <a:rPr kumimoji="0" lang="sk-SK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a </a:t>
            </a:r>
            <a:r>
              <a:rPr kumimoji="0" lang="sk-SK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Tüskevár</a:t>
            </a:r>
            <a:r>
              <a:rPr kumimoji="0" lang="sk-SK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?</a:t>
            </a:r>
            <a:endParaRPr kumimoji="0" lang="sk-SK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0958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 smtClean="0">
                <a:solidFill>
                  <a:srgbClr val="FF0000"/>
                </a:solidFill>
              </a:rPr>
              <a:t>Kedvenc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jelenet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k-SK" sz="3200" b="1" dirty="0" err="1" smtClean="0">
                <a:solidFill>
                  <a:schemeClr val="tx1"/>
                </a:solidFill>
              </a:rPr>
              <a:t>Rajzold</a:t>
            </a:r>
            <a:r>
              <a:rPr lang="sk-SK" sz="3200" b="1" dirty="0" smtClean="0">
                <a:solidFill>
                  <a:schemeClr val="tx1"/>
                </a:solidFill>
              </a:rPr>
              <a:t> </a:t>
            </a:r>
            <a:r>
              <a:rPr lang="sk-SK" sz="3200" b="1" dirty="0" err="1">
                <a:solidFill>
                  <a:schemeClr val="tx1"/>
                </a:solidFill>
              </a:rPr>
              <a:t>le</a:t>
            </a:r>
            <a:r>
              <a:rPr lang="sk-SK" sz="3200" b="1" dirty="0">
                <a:solidFill>
                  <a:schemeClr val="tx1"/>
                </a:solidFill>
              </a:rPr>
              <a:t> </a:t>
            </a:r>
            <a:r>
              <a:rPr lang="sk-SK" sz="3200" b="1" dirty="0" err="1" smtClean="0">
                <a:solidFill>
                  <a:schemeClr val="tx1"/>
                </a:solidFill>
              </a:rPr>
              <a:t>egy</a:t>
            </a:r>
            <a:r>
              <a:rPr lang="sk-SK" sz="3200" b="1" dirty="0" smtClean="0">
                <a:solidFill>
                  <a:schemeClr val="tx1"/>
                </a:solidFill>
              </a:rPr>
              <a:t> </a:t>
            </a:r>
            <a:r>
              <a:rPr lang="sk-SK" sz="3200" b="1" dirty="0" err="1" smtClean="0">
                <a:solidFill>
                  <a:schemeClr val="tx1"/>
                </a:solidFill>
              </a:rPr>
              <a:t>rajzlapra</a:t>
            </a:r>
            <a:r>
              <a:rPr lang="sk-SK" sz="3200" b="1" dirty="0" smtClean="0">
                <a:solidFill>
                  <a:schemeClr val="tx1"/>
                </a:solidFill>
              </a:rPr>
              <a:t> a </a:t>
            </a:r>
            <a:r>
              <a:rPr lang="sk-SK" sz="3200" b="1" dirty="0" err="1">
                <a:solidFill>
                  <a:schemeClr val="tx1"/>
                </a:solidFill>
              </a:rPr>
              <a:t>regény</a:t>
            </a:r>
            <a:r>
              <a:rPr lang="sk-SK" sz="3200" b="1" dirty="0">
                <a:solidFill>
                  <a:schemeClr val="tx1"/>
                </a:solidFill>
              </a:rPr>
              <a:t> </a:t>
            </a:r>
            <a:r>
              <a:rPr lang="sk-SK" sz="3200" b="1" dirty="0" err="1">
                <a:solidFill>
                  <a:schemeClr val="tx1"/>
                </a:solidFill>
              </a:rPr>
              <a:t>egy</a:t>
            </a:r>
            <a:r>
              <a:rPr lang="sk-SK" sz="3200" b="1" dirty="0">
                <a:solidFill>
                  <a:schemeClr val="tx1"/>
                </a:solidFill>
              </a:rPr>
              <a:t> </a:t>
            </a:r>
            <a:r>
              <a:rPr lang="sk-SK" sz="3200" b="1" dirty="0" err="1">
                <a:solidFill>
                  <a:schemeClr val="tx1"/>
                </a:solidFill>
              </a:rPr>
              <a:t>jelenetét</a:t>
            </a:r>
            <a:r>
              <a:rPr lang="sk-SK" sz="3200" b="1" dirty="0">
                <a:solidFill>
                  <a:schemeClr val="tx1"/>
                </a:solidFill>
              </a:rPr>
              <a:t>, </a:t>
            </a:r>
            <a:r>
              <a:rPr lang="sk-SK" sz="3200" b="1" dirty="0" err="1">
                <a:solidFill>
                  <a:schemeClr val="tx1"/>
                </a:solidFill>
              </a:rPr>
              <a:t>és</a:t>
            </a:r>
            <a:r>
              <a:rPr lang="sk-SK" sz="3200" b="1" dirty="0">
                <a:solidFill>
                  <a:schemeClr val="tx1"/>
                </a:solidFill>
              </a:rPr>
              <a:t> </a:t>
            </a:r>
            <a:r>
              <a:rPr lang="sk-SK" sz="3200" b="1" dirty="0" err="1">
                <a:solidFill>
                  <a:schemeClr val="tx1"/>
                </a:solidFill>
              </a:rPr>
              <a:t>írj</a:t>
            </a:r>
            <a:r>
              <a:rPr lang="sk-SK" sz="3200" b="1" dirty="0">
                <a:solidFill>
                  <a:schemeClr val="tx1"/>
                </a:solidFill>
              </a:rPr>
              <a:t> </a:t>
            </a:r>
            <a:r>
              <a:rPr lang="sk-SK" sz="3200" b="1" dirty="0" err="1">
                <a:solidFill>
                  <a:schemeClr val="tx1"/>
                </a:solidFill>
              </a:rPr>
              <a:t>hozzá</a:t>
            </a:r>
            <a:r>
              <a:rPr lang="sk-SK" sz="3200" b="1" dirty="0">
                <a:solidFill>
                  <a:schemeClr val="tx1"/>
                </a:solidFill>
              </a:rPr>
              <a:t> </a:t>
            </a:r>
            <a:r>
              <a:rPr lang="sk-SK" sz="3200" b="1" dirty="0" err="1">
                <a:solidFill>
                  <a:schemeClr val="tx1"/>
                </a:solidFill>
              </a:rPr>
              <a:t>egy</a:t>
            </a:r>
            <a:r>
              <a:rPr lang="sk-SK" sz="3200" b="1" dirty="0">
                <a:solidFill>
                  <a:schemeClr val="tx1"/>
                </a:solidFill>
              </a:rPr>
              <a:t> </a:t>
            </a:r>
            <a:r>
              <a:rPr lang="sk-SK" sz="3200" b="1" dirty="0" err="1">
                <a:solidFill>
                  <a:schemeClr val="tx1"/>
                </a:solidFill>
              </a:rPr>
              <a:t>rövid</a:t>
            </a:r>
            <a:r>
              <a:rPr lang="sk-SK" sz="3200" b="1" dirty="0">
                <a:solidFill>
                  <a:schemeClr val="tx1"/>
                </a:solidFill>
              </a:rPr>
              <a:t> </a:t>
            </a:r>
            <a:r>
              <a:rPr lang="sk-SK" sz="3200" b="1" dirty="0" err="1">
                <a:solidFill>
                  <a:schemeClr val="tx1"/>
                </a:solidFill>
              </a:rPr>
              <a:t>idézetet</a:t>
            </a:r>
            <a:r>
              <a:rPr lang="sk-SK" sz="3200" b="1" dirty="0">
                <a:solidFill>
                  <a:schemeClr val="tx1"/>
                </a:solidFill>
              </a:rPr>
              <a:t>!</a:t>
            </a:r>
            <a:endParaRPr lang="sk-SK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2580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32" y="1252626"/>
            <a:ext cx="2997687" cy="325835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337" y="1252626"/>
            <a:ext cx="2947482" cy="4601183"/>
          </a:xfrm>
        </p:spPr>
        <p:txBody>
          <a:bodyPr/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68738" y="1366837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8077064"/>
      </p:ext>
    </p:extLst>
  </p:cSld>
  <p:clrMapOvr>
    <a:masterClrMapping/>
  </p:clrMapOvr>
</p:sld>
</file>

<file path=ppt/theme/theme1.xml><?xml version="1.0" encoding="utf-8"?>
<a:theme xmlns:a="http://schemas.openxmlformats.org/drawingml/2006/main" name="Rám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TM03457475[[fn=Rám]]</Template>
  <TotalTime>32</TotalTime>
  <Words>146</Words>
  <Application>Microsoft Office PowerPoint</Application>
  <PresentationFormat>Vlastná</PresentationFormat>
  <Paragraphs>54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Rám</vt:lpstr>
      <vt:lpstr>Magyar Tannyelvű Speciális Alapiskola Rimaszombat  Tantárgy: Magyar nyelv és irodalom  Évfolyam: nyolcadik </vt:lpstr>
      <vt:lpstr>        </vt:lpstr>
      <vt:lpstr>Címlapkészítés</vt:lpstr>
      <vt:lpstr>A következő feladatokat    írd be                    a füzetedbe!</vt:lpstr>
      <vt:lpstr> Állatok              a regényben</vt:lpstr>
      <vt:lpstr>Levél</vt:lpstr>
      <vt:lpstr>A tüskevár</vt:lpstr>
      <vt:lpstr>Kedvenc jelenet</vt:lpstr>
      <vt:lpstr>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 Tannyelvű Speciális Alapiskola Rimaszombat  Tantárgy: Magyar nyelv és irodalom  Évfolyam: nyolcadik</dc:title>
  <dc:creator>Admin</dc:creator>
  <cp:lastModifiedBy>pc</cp:lastModifiedBy>
  <cp:revision>18</cp:revision>
  <dcterms:created xsi:type="dcterms:W3CDTF">2020-05-25T06:31:48Z</dcterms:created>
  <dcterms:modified xsi:type="dcterms:W3CDTF">2020-05-25T07:09:45Z</dcterms:modified>
</cp:coreProperties>
</file>