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6" r:id="rId5"/>
    <p:sldId id="267" r:id="rId6"/>
    <p:sldId id="260" r:id="rId7"/>
    <p:sldId id="268" r:id="rId8"/>
    <p:sldId id="269" r:id="rId9"/>
    <p:sldId id="261" r:id="rId10"/>
    <p:sldId id="270" r:id="rId11"/>
    <p:sldId id="272" r:id="rId12"/>
    <p:sldId id="262" r:id="rId13"/>
    <p:sldId id="271" r:id="rId14"/>
    <p:sldId id="273" r:id="rId15"/>
    <p:sldId id="264" r:id="rId16"/>
    <p:sldId id="265" r:id="rId17"/>
    <p:sldId id="258" r:id="rId18"/>
    <p:sldId id="263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2F9D70-E383-415B-B4EA-401F6AD9EE01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9C5245-C6AD-4742-BBAE-1FFE1CB706B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7004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9D70-E383-415B-B4EA-401F6AD9EE01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245-C6AD-4742-BBAE-1FFE1CB706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742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9D70-E383-415B-B4EA-401F6AD9EE01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245-C6AD-4742-BBAE-1FFE1CB706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70749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9D70-E383-415B-B4EA-401F6AD9EE01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245-C6AD-4742-BBAE-1FFE1CB706B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8623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9D70-E383-415B-B4EA-401F6AD9EE01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245-C6AD-4742-BBAE-1FFE1CB706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13913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9D70-E383-415B-B4EA-401F6AD9EE01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245-C6AD-4742-BBAE-1FFE1CB706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3142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9D70-E383-415B-B4EA-401F6AD9EE01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245-C6AD-4742-BBAE-1FFE1CB706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3098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9D70-E383-415B-B4EA-401F6AD9EE01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245-C6AD-4742-BBAE-1FFE1CB706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14221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9D70-E383-415B-B4EA-401F6AD9EE01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245-C6AD-4742-BBAE-1FFE1CB706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027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9D70-E383-415B-B4EA-401F6AD9EE01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245-C6AD-4742-BBAE-1FFE1CB706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024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9D70-E383-415B-B4EA-401F6AD9EE01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245-C6AD-4742-BBAE-1FFE1CB706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5329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9D70-E383-415B-B4EA-401F6AD9EE01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245-C6AD-4742-BBAE-1FFE1CB706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794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9D70-E383-415B-B4EA-401F6AD9EE01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245-C6AD-4742-BBAE-1FFE1CB706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4520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9D70-E383-415B-B4EA-401F6AD9EE01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245-C6AD-4742-BBAE-1FFE1CB706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274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9D70-E383-415B-B4EA-401F6AD9EE01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245-C6AD-4742-BBAE-1FFE1CB706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6957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9D70-E383-415B-B4EA-401F6AD9EE01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245-C6AD-4742-BBAE-1FFE1CB706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012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9D70-E383-415B-B4EA-401F6AD9EE01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5245-C6AD-4742-BBAE-1FFE1CB706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0708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2F9D70-E383-415B-B4EA-401F6AD9EE01}" type="datetimeFigureOut">
              <a:rPr lang="en-GB" smtClean="0"/>
              <a:pPr/>
              <a:t>18/10/2020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9C5245-C6AD-4742-BBAE-1FFE1CB706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9423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ERASMUS DAYS 2020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ERASMUS+ / E-TWINNING PROJEKTY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Stretnutie učiteľov v </a:t>
            </a:r>
            <a:r>
              <a:rPr lang="sk-SK" dirty="0" err="1" smtClean="0"/>
              <a:t>leidene</a:t>
            </a:r>
            <a:r>
              <a:rPr lang="sk-SK" dirty="0" smtClean="0"/>
              <a:t> (hol.)</a:t>
            </a:r>
            <a:endParaRPr lang="en-GB" dirty="0"/>
          </a:p>
        </p:txBody>
      </p:sp>
      <p:pic>
        <p:nvPicPr>
          <p:cNvPr id="3074" name="Picture 2" descr="https://cloud1v.edupage.org/cloud?z%3Al13AQob7UMVvCZTyXVCmiaMMktDCSs3N4h5k3krhtaNx%2BHk3JpmkYNVf%2BRSKZx2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878" y="2076630"/>
            <a:ext cx="2483643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loud2v.edupage.org/cloud?z%3AG7Py8H70rjrCt3M94LGG%2BX0%2BEtk5wIz26a8YzhLFS2neId%2BufGxl4OsqWfz%2FJRw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7412" y="1570340"/>
            <a:ext cx="3761808" cy="28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loud2v.edupage.org/cloud?z%3AOOLZqZBOZPKB3IPIQT50mU%2Fv9n%2BwNNyOzzymSy8vfrW%2BBFvgXXhOsu%2Bw3lsY7r8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6567" y="1837765"/>
            <a:ext cx="4289970" cy="321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loud8v.edupage.org/cloud?z%3AC6U5RCp5XIJHPlw0g9RXBZGPu6DNXmjieOkmLBD87gjIzIS47CwU%2FHgE91aCHs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7868" y="4020919"/>
            <a:ext cx="4593731" cy="223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37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Stretnutie učiteľov v </a:t>
            </a:r>
            <a:r>
              <a:rPr lang="sk-SK" dirty="0" err="1" smtClean="0"/>
              <a:t>istanbule</a:t>
            </a:r>
            <a:r>
              <a:rPr lang="sk-SK" dirty="0" smtClean="0"/>
              <a:t> (tur.)</a:t>
            </a:r>
            <a:endParaRPr lang="en-GB" dirty="0"/>
          </a:p>
        </p:txBody>
      </p:sp>
      <p:pic>
        <p:nvPicPr>
          <p:cNvPr id="5122" name="Picture 2" descr="https://cloud1v.edupage.org/cloud?z%3AJrDJM8iyWSupbTDD%2Fj567DroVHddjGUU%2F%2BxAMYVZYW5r6t4gSbe0KXIV5ivs6L1l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8106" y="1595086"/>
            <a:ext cx="3800193" cy="28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loud1v.edupage.org/cloud?z%3AgmNGqSHSllkkqpnGTm8DdtPNIJ%2FwrPBTSCWgSAcgwSXqLhfyjt%2FCcDKZxPtsrKg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28" y="1595086"/>
            <a:ext cx="3331607" cy="249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loud2v.edupage.org/cloud?z%3Ataa8OGE75Knal0g%2F%2FVCCOc0r2UUeNCmkQh%2BNs5oBUS6tguBOYB8hQFwHaQ2f7sX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057" y="3847727"/>
            <a:ext cx="3192252" cy="239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cloud2v.edupage.org/cloud?z%3AV80f5mna%2BaY6Pxau15cF9mdfZmy0Qkq4k1CbQdfR48QbI5pn0KIqMxWby3IHzwM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915" y="3020158"/>
            <a:ext cx="3192253" cy="239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1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CLIL ACROSS THE BORDERS – ENJOY AND LEARN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sz="2800" cap="none" dirty="0" smtClean="0"/>
              <a:t>Krajiny v projekte: </a:t>
            </a:r>
            <a:r>
              <a:rPr lang="sk-SK" sz="2800" cap="none" dirty="0" smtClean="0">
                <a:solidFill>
                  <a:srgbClr val="C00000"/>
                </a:solidFill>
              </a:rPr>
              <a:t>Česká republika, Poľsko, Srbsko a Slovensko</a:t>
            </a:r>
          </a:p>
          <a:p>
            <a:r>
              <a:rPr lang="sk-SK" sz="2800" cap="none" dirty="0" smtClean="0"/>
              <a:t>Uskutočnené stretnutia: </a:t>
            </a:r>
            <a:r>
              <a:rPr lang="sk-SK" sz="2800" cap="none" dirty="0" smtClean="0">
                <a:solidFill>
                  <a:srgbClr val="C00000"/>
                </a:solidFill>
              </a:rPr>
              <a:t>1 stretnutie v našej škole (vzdelávacie aktivity), ostatné stretnutia odložené na rok 2021</a:t>
            </a:r>
          </a:p>
          <a:p>
            <a:r>
              <a:rPr lang="sk-SK" sz="2800" cap="none" dirty="0" smtClean="0"/>
              <a:t>Zameranie projektu: </a:t>
            </a:r>
            <a:r>
              <a:rPr lang="sk-SK" sz="2800" cap="none" dirty="0" smtClean="0">
                <a:solidFill>
                  <a:srgbClr val="C00000"/>
                </a:solidFill>
              </a:rPr>
              <a:t>Zakomponovať metódu CLIL do rôznych predmetov študijného programu</a:t>
            </a:r>
            <a:endParaRPr lang="en-GB" sz="2800" cap="none" dirty="0"/>
          </a:p>
        </p:txBody>
      </p:sp>
      <p:pic>
        <p:nvPicPr>
          <p:cNvPr id="4" name="Picture 12" descr="https://upload.wikimedia.org/wikipedia/commons/thumb/e/e6/Flag_of_Slovakia.svg/220px-Flag_of_Slovaki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81188">
            <a:off x="9914634" y="3663895"/>
            <a:ext cx="1552929" cy="103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upload.wikimedia.org/wikipedia/commons/thumb/c/cb/Flag_of_the_Czech_Republic.svg/220px-Flag_of_the_Czech_Republic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08641">
            <a:off x="8632971" y="5069292"/>
            <a:ext cx="1503746" cy="100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upload.wikimedia.org/wikipedia/commons/thumb/1/12/Flag_of_Poland.svg/220px-Flag_of_Poland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13519">
            <a:off x="9264628" y="1290725"/>
            <a:ext cx="1744179" cy="109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thumb/f/ff/Flag_of_Serbia.svg/220px-Flag_of_Serbi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153" y="5060329"/>
            <a:ext cx="1615988" cy="107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72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Stretnutie na </a:t>
            </a:r>
            <a:r>
              <a:rPr lang="sk-SK" dirty="0" err="1" smtClean="0"/>
              <a:t>sliači</a:t>
            </a:r>
            <a:endParaRPr lang="en-GB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1610" y="129212"/>
            <a:ext cx="3681986" cy="2762117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845" y="1631463"/>
            <a:ext cx="3211113" cy="240888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585" y="3447917"/>
            <a:ext cx="3734846" cy="280113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4293" y="1827054"/>
            <a:ext cx="3749898" cy="2812423"/>
          </a:xfrm>
          <a:prstGeom prst="rect">
            <a:avLst/>
          </a:prstGeom>
        </p:spPr>
      </p:pic>
      <p:pic>
        <p:nvPicPr>
          <p:cNvPr id="4098" name="Picture 2" descr="https://cloud1v.edupage.org/cloud?z%3AI%2FhDve1gSfXQzF04bpDrx0a%2Bn%2FfqwdcRONAnKvcKwUqLsP%2BIHPR8Za5EqOJg6w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676" y="3782747"/>
            <a:ext cx="3288405" cy="24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93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Energy 4 </a:t>
            </a:r>
            <a:r>
              <a:rPr lang="sk-SK" dirty="0" err="1" smtClean="0"/>
              <a:t>life</a:t>
            </a:r>
            <a:endParaRPr lang="en-GB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685800" y="2393194"/>
            <a:ext cx="10394707" cy="2981391"/>
          </a:xfrm>
        </p:spPr>
        <p:txBody>
          <a:bodyPr>
            <a:normAutofit fontScale="92500" lnSpcReduction="10000"/>
          </a:bodyPr>
          <a:lstStyle/>
          <a:p>
            <a:r>
              <a:rPr lang="sk-SK" sz="2800" cap="none" dirty="0" smtClean="0"/>
              <a:t>Náš najnovší projekt</a:t>
            </a:r>
          </a:p>
          <a:p>
            <a:r>
              <a:rPr lang="sk-SK" sz="2800" cap="none" dirty="0" smtClean="0"/>
              <a:t>Krajiny v projekte: </a:t>
            </a:r>
            <a:r>
              <a:rPr lang="sk-SK" sz="2800" cap="none" dirty="0" smtClean="0">
                <a:solidFill>
                  <a:srgbClr val="C00000"/>
                </a:solidFill>
              </a:rPr>
              <a:t>Francúzsko, Slovensko, Taliansko, Grécko, Guadalupe (Francúzsko)</a:t>
            </a:r>
            <a:endParaRPr lang="sk-SK" sz="2800" cap="none" dirty="0" smtClean="0"/>
          </a:p>
          <a:p>
            <a:r>
              <a:rPr lang="sk-SK" sz="2800" cap="none" dirty="0" smtClean="0"/>
              <a:t>Zameranie projektu: </a:t>
            </a:r>
            <a:r>
              <a:rPr lang="sk-SK" sz="2800" cap="none" dirty="0" smtClean="0">
                <a:solidFill>
                  <a:srgbClr val="C00000"/>
                </a:solidFill>
              </a:rPr>
              <a:t>Zvýšiť povedomie o dôležitosti životného prostredia a kultúrneho dedičstva, zvýšiť povedomie o kultúre iných krajín a rozvíjať medzi kultúrne kompetencie; štyri živly Zeme: voda, zem, vzduch, oheň</a:t>
            </a:r>
            <a:endParaRPr lang="sk-SK" sz="2800" cap="none" dirty="0" smtClean="0"/>
          </a:p>
          <a:p>
            <a:endParaRPr lang="sk-SK" sz="2800" cap="none" dirty="0" smtClean="0"/>
          </a:p>
          <a:p>
            <a:endParaRPr lang="en-GB" sz="2800" cap="none" dirty="0"/>
          </a:p>
        </p:txBody>
      </p:sp>
      <p:pic>
        <p:nvPicPr>
          <p:cNvPr id="2050" name="Picture 2" descr="https://upload.wikimedia.org/wikipedia/commons/thumb/c/c3/Flag_of_France.svg/22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8582">
            <a:off x="9647305" y="460169"/>
            <a:ext cx="1691297" cy="117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upload.wikimedia.org/wikipedia/commons/thumb/e/e6/Flag_of_Slovakia.svg/220px-Flag_of_Slovak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81188">
            <a:off x="7535564" y="4970017"/>
            <a:ext cx="1552929" cy="103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commons/thumb/0/03/Flag_of_Italy.svg/220px-Flag_of_Italy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0774" y="814406"/>
            <a:ext cx="1531558" cy="1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5/5c/Flag_of_Greece.svg/220px-Flag_of_Greec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17548">
            <a:off x="3372856" y="5065553"/>
            <a:ext cx="1691297" cy="11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7758" y="70078"/>
            <a:ext cx="2098876" cy="195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44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AKO SA </a:t>
            </a:r>
            <a:r>
              <a:rPr lang="sk-SK" b="1" dirty="0" err="1" smtClean="0"/>
              <a:t>MôŽEŠ</a:t>
            </a:r>
            <a:r>
              <a:rPr lang="sk-SK" b="1" dirty="0" smtClean="0"/>
              <a:t> DO PROJEKTU </a:t>
            </a:r>
            <a:r>
              <a:rPr lang="sk-SK" b="1" dirty="0" err="1" smtClean="0"/>
              <a:t>ZAPOJIť</a:t>
            </a:r>
            <a:r>
              <a:rPr lang="sk-SK" b="1" dirty="0" smtClean="0"/>
              <a:t>?</a:t>
            </a:r>
            <a:endParaRPr lang="en-GB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sz="2800" cap="none" dirty="0" smtClean="0"/>
              <a:t>Napíš motivačný list</a:t>
            </a:r>
          </a:p>
          <a:p>
            <a:r>
              <a:rPr lang="sk-SK" sz="2800" cap="none" dirty="0" smtClean="0"/>
              <a:t>Oslov vyučujúcich, ktorí pracujú na projektoch</a:t>
            </a:r>
          </a:p>
          <a:p>
            <a:r>
              <a:rPr lang="sk-SK" sz="2800" cap="none" dirty="0" smtClean="0"/>
              <a:t>Pomôž pri príprave a realizácií aktivít</a:t>
            </a:r>
          </a:p>
          <a:p>
            <a:r>
              <a:rPr lang="sk-SK" sz="2800" cap="none" dirty="0" smtClean="0"/>
              <a:t>Zapoj sa do jednotlivých aktivít</a:t>
            </a:r>
          </a:p>
          <a:p>
            <a:r>
              <a:rPr lang="sk-SK" sz="2800" cap="none" dirty="0" smtClean="0"/>
              <a:t>Zdokonaľuj svoje jazykové znalosti</a:t>
            </a:r>
            <a:endParaRPr lang="en-GB" sz="2800" cap="none" dirty="0"/>
          </a:p>
        </p:txBody>
      </p:sp>
      <p:pic>
        <p:nvPicPr>
          <p:cNvPr id="6146" name="Picture 2" descr="https://upload.wikimedia.org/wikipedia/commons/thumb/6/67/Image-Languages-Europe.png/400px-Image-Languages-Euro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3235" y="1734734"/>
            <a:ext cx="3682240" cy="346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08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ČO ZÍSKAŠ ZAPOJENÍM SA DO PROJEKTU?</a:t>
            </a:r>
            <a:endParaRPr lang="en-GB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sz="2800" cap="none" dirty="0" smtClean="0"/>
              <a:t>Nájdeš si nových kamarátov</a:t>
            </a:r>
          </a:p>
          <a:p>
            <a:r>
              <a:rPr lang="sk-SK" sz="2800" cap="none" dirty="0" smtClean="0"/>
              <a:t>Môžeš cestovať po svete</a:t>
            </a:r>
          </a:p>
          <a:p>
            <a:r>
              <a:rPr lang="sk-SK" sz="2800" cap="none" dirty="0" smtClean="0"/>
              <a:t>Zlepšíš si svoje jazykové znalosti</a:t>
            </a:r>
          </a:p>
          <a:p>
            <a:r>
              <a:rPr lang="sk-SK" sz="2800" cap="none" dirty="0" smtClean="0"/>
              <a:t>Naučíš sa mnoho nového</a:t>
            </a:r>
          </a:p>
          <a:p>
            <a:r>
              <a:rPr lang="sk-SK" sz="2800" cap="none" dirty="0" smtClean="0"/>
              <a:t>Získaš mnoho skúseností a zážitkov</a:t>
            </a:r>
            <a:endParaRPr lang="en-GB" sz="2800" cap="none" dirty="0"/>
          </a:p>
        </p:txBody>
      </p:sp>
      <p:pic>
        <p:nvPicPr>
          <p:cNvPr id="7170" name="Picture 2" descr="https://upload.wikimedia.org/wikipedia/commons/thumb/0/02/Childhood_friends_at_a_carnival.jpg/220px-Childhood_friends_at_a_carniv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0334" y="1927917"/>
            <a:ext cx="4682865" cy="3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60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Zdroje:</a:t>
            </a:r>
            <a:endParaRPr lang="en-GB" dirty="0"/>
          </a:p>
        </p:txBody>
      </p:sp>
      <p:sp>
        <p:nvSpPr>
          <p:cNvPr id="3" name="Obdĺžnik 2"/>
          <p:cNvSpPr/>
          <p:nvPr/>
        </p:nvSpPr>
        <p:spPr>
          <a:xfrm>
            <a:off x="685801" y="1837765"/>
            <a:ext cx="1063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https://es.wikipedia.org/wiki/Etwinning</a:t>
            </a:r>
            <a:endParaRPr lang="en-GB" dirty="0"/>
          </a:p>
        </p:txBody>
      </p:sp>
      <p:sp>
        <p:nvSpPr>
          <p:cNvPr id="4" name="Obdĺžnik 3"/>
          <p:cNvSpPr/>
          <p:nvPr/>
        </p:nvSpPr>
        <p:spPr>
          <a:xfrm>
            <a:off x="685801" y="2381449"/>
            <a:ext cx="5105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https://en.wikipedia.org/wiki/Erasmus_Programme</a:t>
            </a:r>
            <a:endParaRPr lang="en-GB" dirty="0"/>
          </a:p>
        </p:txBody>
      </p:sp>
      <p:sp>
        <p:nvSpPr>
          <p:cNvPr id="5" name="Obdĺžnik 4"/>
          <p:cNvSpPr/>
          <p:nvPr/>
        </p:nvSpPr>
        <p:spPr>
          <a:xfrm>
            <a:off x="685801" y="2926964"/>
            <a:ext cx="4756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https://sk.wikipedia.org/wiki/Vlajka_Holandska</a:t>
            </a:r>
            <a:endParaRPr lang="en-GB" dirty="0"/>
          </a:p>
        </p:txBody>
      </p:sp>
      <p:sp>
        <p:nvSpPr>
          <p:cNvPr id="6" name="Obdĺžnik 5"/>
          <p:cNvSpPr/>
          <p:nvPr/>
        </p:nvSpPr>
        <p:spPr>
          <a:xfrm>
            <a:off x="685801" y="3472479"/>
            <a:ext cx="4522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https://sk.wikipedia.org/wiki/Vlajka_Turecka</a:t>
            </a:r>
            <a:endParaRPr lang="en-GB" dirty="0"/>
          </a:p>
        </p:txBody>
      </p:sp>
      <p:sp>
        <p:nvSpPr>
          <p:cNvPr id="7" name="Obdĺžnik 6"/>
          <p:cNvSpPr/>
          <p:nvPr/>
        </p:nvSpPr>
        <p:spPr>
          <a:xfrm>
            <a:off x="679389" y="3975648"/>
            <a:ext cx="5112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https://sk.wikipedia.org/wiki/Vlajka_Po%C4%BEska</a:t>
            </a:r>
            <a:endParaRPr lang="en-GB" dirty="0"/>
          </a:p>
        </p:txBody>
      </p:sp>
      <p:sp>
        <p:nvSpPr>
          <p:cNvPr id="8" name="Obdĺžnik 7"/>
          <p:cNvSpPr/>
          <p:nvPr/>
        </p:nvSpPr>
        <p:spPr>
          <a:xfrm>
            <a:off x="685801" y="4523125"/>
            <a:ext cx="4995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https://sk.wikipedia.org/wiki/Vlajka_%C3%8Drska</a:t>
            </a:r>
            <a:endParaRPr lang="en-GB" dirty="0"/>
          </a:p>
        </p:txBody>
      </p:sp>
      <p:sp>
        <p:nvSpPr>
          <p:cNvPr id="9" name="Obdĺžnik 8"/>
          <p:cNvSpPr/>
          <p:nvPr/>
        </p:nvSpPr>
        <p:spPr>
          <a:xfrm>
            <a:off x="679389" y="5024332"/>
            <a:ext cx="490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https://sk.wikipedia.org/wiki/Vlajka_Portugalska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299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2447" y="204920"/>
            <a:ext cx="4729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/>
              <a:t>https://sk.wikipedia.org/wiki/Vlajka_Slovenska</a:t>
            </a:r>
            <a:endParaRPr lang="en-GB"/>
          </a:p>
        </p:txBody>
      </p:sp>
      <p:sp>
        <p:nvSpPr>
          <p:cNvPr id="3" name="Obdĺžnik 2"/>
          <p:cNvSpPr/>
          <p:nvPr/>
        </p:nvSpPr>
        <p:spPr>
          <a:xfrm>
            <a:off x="112447" y="574252"/>
            <a:ext cx="5503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https://sk.wikipedia.org/wiki/Vlajka_%C5%A0panielska</a:t>
            </a:r>
            <a:endParaRPr lang="en-GB" dirty="0"/>
          </a:p>
        </p:txBody>
      </p:sp>
      <p:sp>
        <p:nvSpPr>
          <p:cNvPr id="4" name="Obdĺžnik 3"/>
          <p:cNvSpPr/>
          <p:nvPr/>
        </p:nvSpPr>
        <p:spPr>
          <a:xfrm>
            <a:off x="112447" y="943584"/>
            <a:ext cx="525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https://sk.wikipedia.org/wiki/Vlajka_Loty%C5%A1ska</a:t>
            </a:r>
            <a:endParaRPr lang="en-GB" dirty="0"/>
          </a:p>
        </p:txBody>
      </p:sp>
      <p:sp>
        <p:nvSpPr>
          <p:cNvPr id="5" name="Obdĺžnik 4"/>
          <p:cNvSpPr/>
          <p:nvPr/>
        </p:nvSpPr>
        <p:spPr>
          <a:xfrm>
            <a:off x="112447" y="1312916"/>
            <a:ext cx="4190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https://sk.wikipedia.org/wiki/Vlajka_Litvy</a:t>
            </a:r>
            <a:endParaRPr lang="en-GB" dirty="0"/>
          </a:p>
        </p:txBody>
      </p:sp>
      <p:sp>
        <p:nvSpPr>
          <p:cNvPr id="6" name="Obdĺžnik 5"/>
          <p:cNvSpPr/>
          <p:nvPr/>
        </p:nvSpPr>
        <p:spPr>
          <a:xfrm>
            <a:off x="112447" y="1682248"/>
            <a:ext cx="5306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https://sk.wikipedia.org/wiki/Vlajka_Est%C3%B3nska</a:t>
            </a:r>
            <a:endParaRPr lang="en-GB" dirty="0"/>
          </a:p>
        </p:txBody>
      </p:sp>
      <p:sp>
        <p:nvSpPr>
          <p:cNvPr id="7" name="Obdĺžnik 6"/>
          <p:cNvSpPr/>
          <p:nvPr/>
        </p:nvSpPr>
        <p:spPr>
          <a:xfrm>
            <a:off x="112447" y="2051580"/>
            <a:ext cx="4309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https://sk.wikipedia.org/wiki/Vlajka_Cypru</a:t>
            </a:r>
            <a:endParaRPr lang="en-GB" dirty="0"/>
          </a:p>
        </p:txBody>
      </p:sp>
      <p:sp>
        <p:nvSpPr>
          <p:cNvPr id="8" name="Obdĺžnik 7"/>
          <p:cNvSpPr/>
          <p:nvPr/>
        </p:nvSpPr>
        <p:spPr>
          <a:xfrm>
            <a:off x="112447" y="2420912"/>
            <a:ext cx="5024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https://sk.wikipedia.org/wiki/Vlajka_%C4%8Ceska</a:t>
            </a:r>
            <a:endParaRPr lang="en-GB" dirty="0"/>
          </a:p>
        </p:txBody>
      </p:sp>
      <p:sp>
        <p:nvSpPr>
          <p:cNvPr id="9" name="Obdĺžnik 8"/>
          <p:cNvSpPr/>
          <p:nvPr/>
        </p:nvSpPr>
        <p:spPr>
          <a:xfrm>
            <a:off x="112447" y="2790244"/>
            <a:ext cx="4411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https://sk.wikipedia.org/wiki/Vlajka_Srbska</a:t>
            </a:r>
            <a:endParaRPr lang="en-GB" dirty="0"/>
          </a:p>
        </p:txBody>
      </p:sp>
      <p:sp>
        <p:nvSpPr>
          <p:cNvPr id="10" name="Obdĺžnik 9"/>
          <p:cNvSpPr/>
          <p:nvPr/>
        </p:nvSpPr>
        <p:spPr>
          <a:xfrm>
            <a:off x="112447" y="3159576"/>
            <a:ext cx="6623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https://cs.wikipedia.org/wiki/Evropsk%C3%BD_den_jazyk%C5%AF</a:t>
            </a:r>
            <a:endParaRPr lang="en-GB" dirty="0"/>
          </a:p>
        </p:txBody>
      </p:sp>
      <p:sp>
        <p:nvSpPr>
          <p:cNvPr id="11" name="Obdĺžnik 10"/>
          <p:cNvSpPr/>
          <p:nvPr/>
        </p:nvSpPr>
        <p:spPr>
          <a:xfrm>
            <a:off x="112447" y="3528908"/>
            <a:ext cx="406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https://en.wikipedia.org/wiki/Friendship</a:t>
            </a:r>
            <a:endParaRPr lang="en-GB" dirty="0"/>
          </a:p>
        </p:txBody>
      </p:sp>
      <p:sp>
        <p:nvSpPr>
          <p:cNvPr id="12" name="Obdĺžnik 11"/>
          <p:cNvSpPr/>
          <p:nvPr/>
        </p:nvSpPr>
        <p:spPr>
          <a:xfrm>
            <a:off x="112447" y="3898240"/>
            <a:ext cx="466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https://sk.wikipedia.org/wiki/Vlajka_Talianska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97059" y="4267572"/>
            <a:ext cx="5518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https://sk.wikipedia.org/wiki/Vlajka_Franc%C3%BAzska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97059" y="4636904"/>
            <a:ext cx="5117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https://sk.wikipedia.org/wiki/Vlajka_Gr%C3%A9cka</a:t>
            </a:r>
          </a:p>
        </p:txBody>
      </p:sp>
    </p:spTree>
    <p:extLst>
      <p:ext uri="{BB962C8B-B14F-4D97-AF65-F5344CB8AC3E}">
        <p14:creationId xmlns:p14="http://schemas.microsoft.com/office/powerpoint/2010/main" xmlns="" val="27140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Do akých projektov sme zapojení</a:t>
            </a:r>
            <a:endParaRPr lang="en-GB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685801" y="2751679"/>
            <a:ext cx="7363496" cy="2622906"/>
          </a:xfrm>
        </p:spPr>
        <p:txBody>
          <a:bodyPr>
            <a:normAutofit fontScale="92500" lnSpcReduction="20000"/>
          </a:bodyPr>
          <a:lstStyle/>
          <a:p>
            <a:r>
              <a:rPr lang="sk-SK" sz="2800" b="1" dirty="0" smtClean="0">
                <a:solidFill>
                  <a:srgbClr val="000000"/>
                </a:solidFill>
              </a:rPr>
              <a:t>INSIDE OUT</a:t>
            </a:r>
          </a:p>
          <a:p>
            <a:r>
              <a:rPr lang="sk-SK" sz="2800" b="1" dirty="0" smtClean="0">
                <a:solidFill>
                  <a:srgbClr val="000000"/>
                </a:solidFill>
              </a:rPr>
              <a:t>EVERYTHING CAN BE RECYCLED EXCEPT THE EARTH</a:t>
            </a:r>
          </a:p>
          <a:p>
            <a:r>
              <a:rPr lang="sk-SK" sz="2800" b="1" dirty="0" smtClean="0">
                <a:solidFill>
                  <a:srgbClr val="000000"/>
                </a:solidFill>
              </a:rPr>
              <a:t>TOGETHER WE CAN</a:t>
            </a:r>
          </a:p>
          <a:p>
            <a:r>
              <a:rPr lang="sk-SK" sz="2800" b="1" dirty="0" smtClean="0">
                <a:solidFill>
                  <a:srgbClr val="000000"/>
                </a:solidFill>
              </a:rPr>
              <a:t>CLIL ACROSS THE BORDERS – ENJOY AND LEARN</a:t>
            </a:r>
          </a:p>
          <a:p>
            <a:r>
              <a:rPr lang="sk-SK" sz="2800" b="1" dirty="0" smtClean="0">
                <a:solidFill>
                  <a:srgbClr val="000000"/>
                </a:solidFill>
              </a:rPr>
              <a:t>ENERGY 4 LIFE</a:t>
            </a:r>
            <a:endParaRPr lang="en-GB" sz="28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Etwinning - Wikipedia, la enciclopedia lib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6368" y="1837765"/>
            <a:ext cx="20955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en/thumb/9/90/Erasmus_logo.svg/220px-Erasmus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4703" y="2591765"/>
            <a:ext cx="2095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55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INSIDE OUT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2800" cap="none" dirty="0" smtClean="0"/>
              <a:t>Krajiny v projekte: </a:t>
            </a:r>
            <a:r>
              <a:rPr lang="sk-SK" sz="2800" cap="none" dirty="0" smtClean="0">
                <a:solidFill>
                  <a:srgbClr val="C00000"/>
                </a:solidFill>
              </a:rPr>
              <a:t>Holandsko, Turecko, Poľsko, Írsko, Portugalsko a Slovensko</a:t>
            </a:r>
          </a:p>
          <a:p>
            <a:r>
              <a:rPr lang="sk-SK" sz="2800" cap="none" dirty="0" smtClean="0"/>
              <a:t>Uskutočnené stretnutia:</a:t>
            </a:r>
            <a:r>
              <a:rPr lang="sk-SK" sz="2800" cap="none" dirty="0" smtClean="0">
                <a:solidFill>
                  <a:srgbClr val="C00000"/>
                </a:solidFill>
              </a:rPr>
              <a:t> </a:t>
            </a:r>
            <a:r>
              <a:rPr lang="sk-SK" sz="2800" cap="none" dirty="0">
                <a:solidFill>
                  <a:srgbClr val="C00000"/>
                </a:solidFill>
              </a:rPr>
              <a:t>1</a:t>
            </a:r>
            <a:r>
              <a:rPr lang="sk-SK" sz="2800" cap="none" dirty="0" smtClean="0">
                <a:solidFill>
                  <a:srgbClr val="C00000"/>
                </a:solidFill>
              </a:rPr>
              <a:t> stretnutie učiteľov v meste </a:t>
            </a:r>
            <a:r>
              <a:rPr lang="sk-SK" sz="2800" cap="none" dirty="0" err="1" smtClean="0">
                <a:solidFill>
                  <a:srgbClr val="C00000"/>
                </a:solidFill>
              </a:rPr>
              <a:t>Leiden</a:t>
            </a:r>
            <a:r>
              <a:rPr lang="sk-SK" sz="2800" cap="none" dirty="0" smtClean="0">
                <a:solidFill>
                  <a:srgbClr val="C00000"/>
                </a:solidFill>
              </a:rPr>
              <a:t> (Holandsko) a 1 stretnutie v našej škole (vzdelávacie aktivity)</a:t>
            </a:r>
          </a:p>
          <a:p>
            <a:r>
              <a:rPr lang="sk-SK" sz="2800" cap="none" dirty="0" smtClean="0"/>
              <a:t>Zameranie projektu:</a:t>
            </a:r>
            <a:r>
              <a:rPr lang="sk-SK" sz="2800" cap="none" dirty="0" smtClean="0">
                <a:solidFill>
                  <a:srgbClr val="C00000"/>
                </a:solidFill>
              </a:rPr>
              <a:t> Nadobudnúť vedomosti o iných krajinách a kultúrach, rozvíjať sociálne a multikultúrne kompetencie, zvyšovať kompetencie v oblasti IKT a cudzích jazykov</a:t>
            </a:r>
            <a:endParaRPr lang="en-GB" sz="2800" cap="none" dirty="0"/>
          </a:p>
        </p:txBody>
      </p:sp>
      <p:pic>
        <p:nvPicPr>
          <p:cNvPr id="2050" name="Picture 2" descr="https://upload.wikimedia.org/wikipedia/commons/thumb/2/20/Flag_of_the_Netherlands.svg/220px-Flag_of_the_Netherland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76430">
            <a:off x="4232749" y="327806"/>
            <a:ext cx="1664067" cy="111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b/b4/Flag_of_Turkey.svg/220px-Flag_of_Turke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277" y="609812"/>
            <a:ext cx="1763378" cy="117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1/12/Flag_of_Poland.svg/220px-Flag_of_Poland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13519">
            <a:off x="9130117" y="304459"/>
            <a:ext cx="1744179" cy="109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thumb/4/45/Flag_of_Ireland.svg/220px-Flag_of_Ireland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5848" y="3589036"/>
            <a:ext cx="1713394" cy="85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upload.wikimedia.org/wikipedia/commons/thumb/5/5c/Flag_of_Portugal.svg/220px-Flag_of_Portugal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4621">
            <a:off x="9500566" y="5014135"/>
            <a:ext cx="1754255" cy="11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upload.wikimedia.org/wikipedia/commons/thumb/e/e6/Flag_of_Slovakia.svg/220px-Flag_of_Slovakia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6068" y="4991039"/>
            <a:ext cx="1823386" cy="121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36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Stretnutie učiteľov v </a:t>
            </a:r>
            <a:r>
              <a:rPr lang="sk-SK" dirty="0" err="1" smtClean="0"/>
              <a:t>Leidene</a:t>
            </a:r>
            <a:endParaRPr lang="en-GB" dirty="0"/>
          </a:p>
        </p:txBody>
      </p:sp>
      <p:pic>
        <p:nvPicPr>
          <p:cNvPr id="1026" name="Picture 2" descr="https://cloud1v.edupage.org/cloud?z%3AMfB%2FUwhI5Lll6OTkxqwyfSsaKDhLvsxvO3UG9vwa7mXgAh1XENit%2B3HFPNyGLdp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5772" y="1703570"/>
            <a:ext cx="5220271" cy="253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loud1v.edupage.org/cloud?z%3A%2FyOV70kyeG0%2BR7tg3ZSC81O88V4IP6%2FsYjPtaccDc0ly%2FVtBTeoGt6FSpgeer2b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054" y="1837765"/>
            <a:ext cx="5450446" cy="264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loud2v.edupage.org/cloud?z%3AlF0a3grDrQOajosfpM8pFY%2F2dOAQXRmSFVK6k7oPKhRz42nuLJniyKDrsbgUDe1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0875" y="3735039"/>
            <a:ext cx="5252200" cy="254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06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Stretnutie na našej škole</a:t>
            </a:r>
            <a:endParaRPr lang="en-GB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664" y="1665730"/>
            <a:ext cx="3897603" cy="2598402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9129" y="1577739"/>
            <a:ext cx="5174897" cy="251435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041" y="3944915"/>
            <a:ext cx="4723326" cy="229671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229" y="3754604"/>
            <a:ext cx="5060681" cy="24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46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EVERYTHING CAN BE RECYCLED EXCEPT THE </a:t>
            </a:r>
            <a:r>
              <a:rPr lang="sk-SK" b="1" dirty="0" err="1" smtClean="0"/>
              <a:t>eARTH</a:t>
            </a:r>
            <a:endParaRPr lang="en-GB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2800" cap="none" dirty="0" smtClean="0"/>
              <a:t>Krajiny v projekte: </a:t>
            </a:r>
            <a:r>
              <a:rPr lang="sk-SK" sz="2800" cap="none" dirty="0" smtClean="0">
                <a:solidFill>
                  <a:srgbClr val="C00000"/>
                </a:solidFill>
              </a:rPr>
              <a:t>Turecko, Španielsko, Lotyšsko, Litva, Taliansko a Slovensko</a:t>
            </a:r>
          </a:p>
          <a:p>
            <a:r>
              <a:rPr lang="sk-SK" sz="2800" cap="none" dirty="0" smtClean="0"/>
              <a:t> Uskutočnené stretnutia: </a:t>
            </a:r>
            <a:r>
              <a:rPr lang="sk-SK" sz="2800" cap="none" dirty="0" smtClean="0">
                <a:solidFill>
                  <a:srgbClr val="C00000"/>
                </a:solidFill>
              </a:rPr>
              <a:t>1 stretnutie učiteľov v </a:t>
            </a:r>
            <a:r>
              <a:rPr lang="sk-SK" sz="2800" cap="none" dirty="0" err="1" smtClean="0">
                <a:solidFill>
                  <a:srgbClr val="C00000"/>
                </a:solidFill>
              </a:rPr>
              <a:t>Adaži</a:t>
            </a:r>
            <a:r>
              <a:rPr lang="sk-SK" sz="2800" cap="none" dirty="0" smtClean="0">
                <a:solidFill>
                  <a:srgbClr val="C00000"/>
                </a:solidFill>
              </a:rPr>
              <a:t> (Lotyšsko) a 1 stretnutie v </a:t>
            </a:r>
            <a:r>
              <a:rPr lang="sk-SK" sz="2800" cap="none" dirty="0" err="1" smtClean="0">
                <a:solidFill>
                  <a:srgbClr val="C00000"/>
                </a:solidFill>
              </a:rPr>
              <a:t>Bagherii</a:t>
            </a:r>
            <a:r>
              <a:rPr lang="sk-SK" sz="2800" cap="none" dirty="0" smtClean="0">
                <a:solidFill>
                  <a:srgbClr val="C00000"/>
                </a:solidFill>
              </a:rPr>
              <a:t> (Sicília, Taliansko) (vzdelávacie aktivity)</a:t>
            </a:r>
          </a:p>
          <a:p>
            <a:r>
              <a:rPr lang="sk-SK" sz="2800" cap="none" dirty="0" smtClean="0"/>
              <a:t>Zameranie projektu: </a:t>
            </a:r>
            <a:r>
              <a:rPr lang="sk-SK" sz="2800" cap="none" dirty="0" smtClean="0">
                <a:solidFill>
                  <a:srgbClr val="C00000"/>
                </a:solidFill>
              </a:rPr>
              <a:t>Zvyšovať povedomie o ochrane životného prostredia a recyklácie medzi žiakmi a ostatnými zamestnancami školy prostredníctvom rôznych tvorivých a inovatívnych aktivít</a:t>
            </a:r>
            <a:endParaRPr lang="en-GB" sz="2800" cap="none" dirty="0"/>
          </a:p>
        </p:txBody>
      </p:sp>
      <p:pic>
        <p:nvPicPr>
          <p:cNvPr id="4" name="Picture 4" descr="https://upload.wikimedia.org/wikipedia/commons/thumb/b/b4/Flag_of_Turkey.svg/220px-Flag_of_Turkey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8356" y="1231981"/>
            <a:ext cx="1395534" cy="93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upload.wikimedia.org/wikipedia/commons/thumb/e/e6/Flag_of_Slovakia.svg/220px-Flag_of_Slovaki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55013">
            <a:off x="9816361" y="5040401"/>
            <a:ext cx="1552929" cy="103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upload.wikimedia.org/wikipedia/commons/thumb/9/9a/Flag_of_Spain.svg/220px-Flag_of_Spai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807" y="1208471"/>
            <a:ext cx="1407373" cy="94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8/84/Flag_of_Latvia.svg/220px-Flag_of_Latvi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40904">
            <a:off x="9779645" y="1251753"/>
            <a:ext cx="1701934" cy="85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thumb/1/11/Flag_of_Lithuania.svg/220px-Flag_of_Lithuani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48374">
            <a:off x="2789145" y="5324288"/>
            <a:ext cx="1432066" cy="85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0/03/Flag_of_Italy.svg/220px-Flag_of_Italy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556" y="5269054"/>
            <a:ext cx="1531558" cy="1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05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Stretnutie učiteľov v </a:t>
            </a:r>
            <a:r>
              <a:rPr lang="sk-SK" dirty="0" err="1" smtClean="0"/>
              <a:t>adaži</a:t>
            </a:r>
            <a:endParaRPr lang="en-GB" dirty="0"/>
          </a:p>
        </p:txBody>
      </p:sp>
      <p:pic>
        <p:nvPicPr>
          <p:cNvPr id="6148" name="Picture 4" descr="https://cloud1v.edupage.org/cloud?z%3AkehcqxR3VZB2rJlx1sFaDf9wtgdjw4Tamjj4T%2BcQOCfMudVMECaEW0sHfBe0hy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1490" y="685800"/>
            <a:ext cx="2412813" cy="497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cloud1v.edupage.org/cloud?z%3A16jjRGgioqZmO62luIfTZTT%2FPAjR0EhOVhDyO7dxN4smi26aJxw1DLwTaIsiBsE%2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691" y="1681974"/>
            <a:ext cx="5107909" cy="24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cloud7v.edupage.org/cloud?z%3A%2BMGRbbFC57QXtz2XEmGEz6B4PadhYP%2BGwzgtegvPBVjO99nkKUNHjoQ50hRiqEKO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946" y="3757369"/>
            <a:ext cx="4973296" cy="24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cloud2v.edupage.org/cloud?z%3AsJPqXQ7t404iywoSJj27zebMfgzuQ%2FRA7CngJy6Rn5CfAqHLzzMEZTfl7HEhPHh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5642" y="1681974"/>
            <a:ext cx="2431687" cy="459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187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Stretnutie v </a:t>
            </a:r>
            <a:r>
              <a:rPr lang="sk-SK" dirty="0" err="1" smtClean="0"/>
              <a:t>bagherii</a:t>
            </a:r>
            <a:r>
              <a:rPr lang="sk-SK" dirty="0" smtClean="0"/>
              <a:t> (</a:t>
            </a:r>
            <a:r>
              <a:rPr lang="sk-SK" dirty="0" err="1" smtClean="0"/>
              <a:t>sicília</a:t>
            </a:r>
            <a:r>
              <a:rPr lang="sk-SK" dirty="0" smtClean="0"/>
              <a:t>, </a:t>
            </a:r>
            <a:r>
              <a:rPr lang="sk-SK" dirty="0" err="1" smtClean="0"/>
              <a:t>tal</a:t>
            </a:r>
            <a:r>
              <a:rPr lang="sk-SK" dirty="0" smtClean="0"/>
              <a:t>.)</a:t>
            </a:r>
            <a:endParaRPr lang="en-GB" dirty="0"/>
          </a:p>
        </p:txBody>
      </p:sp>
      <p:pic>
        <p:nvPicPr>
          <p:cNvPr id="2052" name="Picture 4" descr="https://cloud1v.edupage.org/cloud?z%3Ad9v%2Fny%2Bqcm2ylAztLaeiGsbQz0tD9NUPi02Z4wl%2BKmEC4SXUpEbRfzFXP4Cxg91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847" y="1696098"/>
            <a:ext cx="4624439" cy="346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cloud7v.edupage.org/cloud?z%3A9VfQU0qFy1G1hCRk9RfUeTioAYqhjY4oNtfw2N9NWrlX1apQfKQ5FUYgeW0l%2Fno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6343" y="2316391"/>
            <a:ext cx="5379110" cy="261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loud1v.edupage.org/cloud?z%3AdiPv7Y0B%2BzW8uadzbzEUo1kkC2anhhRhB6FzevzvuT2Sm3RoQbhMXNT2ip3XIuz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24" y="1558047"/>
            <a:ext cx="2072470" cy="426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4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TOGETHER WE CAN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2800" cap="none" dirty="0" smtClean="0"/>
              <a:t>Krajiny v projekte: </a:t>
            </a:r>
            <a:r>
              <a:rPr lang="sk-SK" sz="2800" cap="none" dirty="0" smtClean="0">
                <a:solidFill>
                  <a:srgbClr val="C00000"/>
                </a:solidFill>
              </a:rPr>
              <a:t>Turecko, Holandsko, Estónsko, Španielsko, Cyprus a Slovensko</a:t>
            </a:r>
          </a:p>
          <a:p>
            <a:r>
              <a:rPr lang="sk-SK" sz="2800" cap="none" dirty="0" smtClean="0"/>
              <a:t>Uskutočnené stretnutia: </a:t>
            </a:r>
            <a:r>
              <a:rPr lang="sk-SK" sz="2800" cap="none" dirty="0" smtClean="0">
                <a:solidFill>
                  <a:srgbClr val="C00000"/>
                </a:solidFill>
              </a:rPr>
              <a:t>1 stretnutie učiteľov v </a:t>
            </a:r>
            <a:r>
              <a:rPr lang="sk-SK" sz="2800" cap="none" dirty="0" err="1" smtClean="0">
                <a:solidFill>
                  <a:srgbClr val="C00000"/>
                </a:solidFill>
              </a:rPr>
              <a:t>Instanbule</a:t>
            </a:r>
            <a:r>
              <a:rPr lang="sk-SK" sz="2800" cap="none" dirty="0" smtClean="0">
                <a:solidFill>
                  <a:srgbClr val="C00000"/>
                </a:solidFill>
              </a:rPr>
              <a:t> (Turecko), 1 stretnutie učiteľov v </a:t>
            </a:r>
            <a:r>
              <a:rPr lang="sk-SK" sz="2800" cap="none" dirty="0" err="1" smtClean="0">
                <a:solidFill>
                  <a:srgbClr val="C00000"/>
                </a:solidFill>
              </a:rPr>
              <a:t>Leidene</a:t>
            </a:r>
            <a:r>
              <a:rPr lang="sk-SK" sz="2800" cap="none" dirty="0" smtClean="0">
                <a:solidFill>
                  <a:srgbClr val="C00000"/>
                </a:solidFill>
              </a:rPr>
              <a:t> (Holandsko) a 1 stretnutie v </a:t>
            </a:r>
            <a:r>
              <a:rPr lang="sk-SK" sz="2800" cap="none" dirty="0" err="1" smtClean="0">
                <a:solidFill>
                  <a:srgbClr val="C00000"/>
                </a:solidFill>
              </a:rPr>
              <a:t>Tartu</a:t>
            </a:r>
            <a:r>
              <a:rPr lang="sk-SK" sz="2800" cap="none" dirty="0" smtClean="0">
                <a:solidFill>
                  <a:srgbClr val="C00000"/>
                </a:solidFill>
              </a:rPr>
              <a:t> (Estónsko) (nezúčastnili sme sa z dôvodu Covid-19)</a:t>
            </a:r>
          </a:p>
          <a:p>
            <a:r>
              <a:rPr lang="sk-SK" sz="2800" cap="none" dirty="0" smtClean="0"/>
              <a:t>Zameranie projektu: </a:t>
            </a:r>
            <a:r>
              <a:rPr lang="sk-SK" sz="2800" cap="none" dirty="0" smtClean="0">
                <a:solidFill>
                  <a:srgbClr val="C00000"/>
                </a:solidFill>
              </a:rPr>
              <a:t>Venovať sa hľadaniu účinných metód a foriem prevencie a boja proti užívaniu drog</a:t>
            </a:r>
            <a:endParaRPr lang="en-GB" sz="2800" cap="none" dirty="0"/>
          </a:p>
        </p:txBody>
      </p:sp>
      <p:pic>
        <p:nvPicPr>
          <p:cNvPr id="4" name="Picture 4" descr="https://upload.wikimedia.org/wikipedia/commons/thumb/b/b4/Flag_of_Turkey.svg/220px-Flag_of_Turkey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65600">
            <a:off x="6151485" y="551876"/>
            <a:ext cx="1395534" cy="93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commons/thumb/2/20/Flag_of_the_Netherlands.svg/220px-Flag_of_the_Netherland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6106" y="725866"/>
            <a:ext cx="1664067" cy="111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commons/thumb/9/9a/Flag_of_Spain.svg/220px-Flag_of_Spai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27609">
            <a:off x="9980625" y="540009"/>
            <a:ext cx="1407373" cy="94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upload.wikimedia.org/wikipedia/commons/thumb/e/e6/Flag_of_Slovakia.svg/220px-Flag_of_Slovaki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81188">
            <a:off x="5947942" y="5067692"/>
            <a:ext cx="1552929" cy="103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upload.wikimedia.org/wikipedia/commons/thumb/8/8f/Flag_of_Estonia.svg/220px-Flag_of_Estoni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9008">
            <a:off x="7871088" y="5088311"/>
            <a:ext cx="1537078" cy="97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d/d4/Flag_of_Cyprus.svg/220px-Flag_of_Cyprus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6665" y="4955653"/>
            <a:ext cx="1509025" cy="10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35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á udalosť">
  <a:themeElements>
    <a:clrScheme name="Hlavná udalosť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á udalosť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á udalosť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TM04033927[[fn=Hlavná udalosť]]</Template>
  <TotalTime>198</TotalTime>
  <Words>513</Words>
  <Application>Microsoft Office PowerPoint</Application>
  <PresentationFormat>Vlastná</PresentationFormat>
  <Paragraphs>68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Hlavná udalosť</vt:lpstr>
      <vt:lpstr>ERASMUS DAYS 2020</vt:lpstr>
      <vt:lpstr>Do akých projektov sme zapojení</vt:lpstr>
      <vt:lpstr>INSIDE OUT</vt:lpstr>
      <vt:lpstr>Stretnutie učiteľov v Leidene</vt:lpstr>
      <vt:lpstr>Stretnutie na našej škole</vt:lpstr>
      <vt:lpstr>EVERYTHING CAN BE RECYCLED EXCEPT THE eARTH</vt:lpstr>
      <vt:lpstr>Stretnutie učiteľov v adaži</vt:lpstr>
      <vt:lpstr>Stretnutie v bagherii (sicília, tal.)</vt:lpstr>
      <vt:lpstr>TOGETHER WE CAN</vt:lpstr>
      <vt:lpstr>Stretnutie učiteľov v leidene (hol.)</vt:lpstr>
      <vt:lpstr>Stretnutie učiteľov v istanbule (tur.)</vt:lpstr>
      <vt:lpstr>CLIL ACROSS THE BORDERS – ENJOY AND LEARN</vt:lpstr>
      <vt:lpstr>Stretnutie na sliači</vt:lpstr>
      <vt:lpstr>Energy 4 life</vt:lpstr>
      <vt:lpstr>AKO SA MôŽEŠ DO PROJEKTU ZAPOJIť?</vt:lpstr>
      <vt:lpstr>ČO ZÍSKAŠ ZAPOJENÍM SA DO PROJEKTU?</vt:lpstr>
      <vt:lpstr>Zdroje:</vt:lpstr>
      <vt:lpstr>Snímka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DAYS 2020</dc:title>
  <dc:creator>Martina</dc:creator>
  <cp:lastModifiedBy>Robert Henes</cp:lastModifiedBy>
  <cp:revision>26</cp:revision>
  <dcterms:created xsi:type="dcterms:W3CDTF">2020-10-07T15:55:43Z</dcterms:created>
  <dcterms:modified xsi:type="dcterms:W3CDTF">2020-10-18T15:29:22Z</dcterms:modified>
</cp:coreProperties>
</file>