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60" r:id="rId5"/>
    <p:sldId id="277" r:id="rId6"/>
    <p:sldId id="261" r:id="rId7"/>
    <p:sldId id="278" r:id="rId8"/>
    <p:sldId id="262" r:id="rId9"/>
    <p:sldId id="273" r:id="rId10"/>
    <p:sldId id="263" r:id="rId11"/>
    <p:sldId id="264" r:id="rId12"/>
    <p:sldId id="265" r:id="rId13"/>
    <p:sldId id="266" r:id="rId14"/>
    <p:sldId id="267" r:id="rId15"/>
    <p:sldId id="274" r:id="rId16"/>
    <p:sldId id="275" r:id="rId1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C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lý trojuho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Skupin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oľná forma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Voľná forma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Rovná spojnica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11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2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3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5D6E857-EA8C-41E2-BC35-02A51CAFD19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FB3BE-ECA2-48CE-A0D6-AECA30E439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1EDE9-201D-4F8F-BECD-4D8DC85FAF2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CF70-6122-434B-ACFD-12FF134F9BB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ložk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Výložk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D0C29F-A82A-4DEA-93A7-42A580DC153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13F838-3CE5-40D0-ABBF-B92BB29FA97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AC7513-7541-472A-A18A-F727F9AF928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FE9145-F507-4A60-82F8-FC4223F8D10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B6D9-13F9-4F67-8051-B20B0DFDF98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ADC08F-DC32-4F8C-8681-4FB00845D6F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ľná forma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Voľná forma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7" name="Pravouhlý trojuholní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Výložk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Výložk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1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2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3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AB24A19-3FAB-4B5D-B7F8-6300157157C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Voľná forma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DCD493C-FC03-4AE7-9B55-96FE49CEE81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0" r:id="rId2"/>
    <p:sldLayoutId id="2147483715" r:id="rId3"/>
    <p:sldLayoutId id="2147483716" r:id="rId4"/>
    <p:sldLayoutId id="2147483717" r:id="rId5"/>
    <p:sldLayoutId id="2147483718" r:id="rId6"/>
    <p:sldLayoutId id="2147483711" r:id="rId7"/>
    <p:sldLayoutId id="2147483719" r:id="rId8"/>
    <p:sldLayoutId id="2147483720" r:id="rId9"/>
    <p:sldLayoutId id="2147483712" r:id="rId10"/>
    <p:sldLayoutId id="214748371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2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3000372"/>
            <a:ext cx="7929618" cy="18297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err="1" smtClean="0"/>
              <a:t>Pozsony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Bratislava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60350"/>
            <a:ext cx="8431212" cy="720725"/>
          </a:xfrm>
        </p:spPr>
        <p:txBody>
          <a:bodyPr/>
          <a:lstStyle/>
          <a:p>
            <a:pPr marR="0" algn="ctr" eaLnBrk="1" hangingPunct="1"/>
            <a:r>
              <a:rPr lang="sk-SK" sz="2400" b="1" dirty="0" smtClean="0"/>
              <a:t>Špeciálna základná škola s VJM, Rimavská Sobota</a:t>
            </a:r>
          </a:p>
          <a:p>
            <a:pPr marR="0" algn="ctr" eaLnBrk="1" hangingPunct="1"/>
            <a:r>
              <a:rPr lang="sk-SK" sz="2400" b="1" dirty="0" err="1" smtClean="0"/>
              <a:t>Magyar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Tannyelvű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Speciális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Alapiskola</a:t>
            </a:r>
            <a:r>
              <a:rPr lang="sk-SK" sz="2400" b="1" dirty="0" smtClean="0"/>
              <a:t>, </a:t>
            </a:r>
            <a:r>
              <a:rPr lang="sk-SK" sz="2400" b="1" dirty="0" err="1" smtClean="0"/>
              <a:t>Rimaszombat</a:t>
            </a:r>
            <a:endParaRPr lang="sk-SK" sz="2400" b="1" dirty="0" smtClean="0"/>
          </a:p>
          <a:p>
            <a:pPr marR="0" algn="ctr" eaLnBrk="1" hangingPunct="1"/>
            <a:endParaRPr lang="sk-SK" sz="2400" b="1" smtClean="0"/>
          </a:p>
          <a:p>
            <a:pPr marR="0" algn="ctr" eaLnBrk="1" hangingPunct="1"/>
            <a:r>
              <a:rPr lang="sk-SK" sz="2400" b="1" smtClean="0"/>
              <a:t>Praktická </a:t>
            </a:r>
            <a:r>
              <a:rPr lang="sk-SK" sz="2400" b="1" dirty="0" smtClean="0"/>
              <a:t>škola</a:t>
            </a:r>
          </a:p>
          <a:p>
            <a:pPr marR="0" algn="ctr" eaLnBrk="1" hangingPunct="1"/>
            <a:r>
              <a:rPr lang="sk-SK" sz="2400" b="1" dirty="0" smtClean="0"/>
              <a:t>Výchova k mravnosti a občianstvu</a:t>
            </a:r>
          </a:p>
          <a:p>
            <a:pPr marR="0" algn="ctr" eaLnBrk="1" hangingPunct="1"/>
            <a:r>
              <a:rPr lang="sk-SK" sz="2400" b="1" dirty="0" smtClean="0"/>
              <a:t>2019/2020</a:t>
            </a:r>
          </a:p>
        </p:txBody>
      </p:sp>
      <p:pic>
        <p:nvPicPr>
          <p:cNvPr id="2052" name="Picture 4" descr="pec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857760"/>
            <a:ext cx="13017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00213"/>
            <a:ext cx="5113337" cy="4681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800" smtClean="0"/>
              <a:t>A város középkori erődrendszerének egyetlen épségben megmaradt kapuja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A 14.században épült</a:t>
            </a:r>
          </a:p>
          <a:p>
            <a:pPr eaLnBrk="1" hangingPunct="1">
              <a:lnSpc>
                <a:spcPct val="90000"/>
              </a:lnSpc>
            </a:pPr>
            <a:r>
              <a:rPr lang="sk-SK" sz="2800" smtClean="0"/>
              <a:t>1753 és 1758 között újra átépítették, ekkor nyerte el mostani formáját</a:t>
            </a:r>
          </a:p>
          <a:p>
            <a:pPr eaLnBrk="1" hangingPunct="1">
              <a:lnSpc>
                <a:spcPct val="90000"/>
              </a:lnSpc>
            </a:pPr>
            <a:r>
              <a:rPr lang="sk-SK" sz="2800" smtClean="0"/>
              <a:t>51 méter magas tornyára sárkányölő Szent Mihály 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sk-SK" sz="2800" smtClean="0"/>
              <a:t>    szobra került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A </a:t>
            </a:r>
            <a:r>
              <a:rPr lang="sk-SK" dirty="0" err="1" smtClean="0"/>
              <a:t>Mihály-kapu</a:t>
            </a:r>
            <a:endParaRPr lang="sk-SK" dirty="0" smtClean="0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700213"/>
            <a:ext cx="32750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2800" smtClean="0"/>
              <a:t>1465-ben Mátyás király itt alapította meg a Magyar Királyság területén az első egyetemet  - Academia Istropolitana</a:t>
            </a:r>
          </a:p>
          <a:p>
            <a:pPr eaLnBrk="1" hangingPunct="1">
              <a:lnSpc>
                <a:spcPct val="80000"/>
              </a:lnSpc>
            </a:pPr>
            <a:r>
              <a:rPr lang="sk-SK" sz="2800" smtClean="0"/>
              <a:t>Egyetemek, főiskolák: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800" smtClean="0"/>
              <a:t>Pozsonyi Comenius Egyetem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800" smtClean="0"/>
              <a:t>Szlovák Műszaki Egyetem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800" smtClean="0"/>
              <a:t>Pozsonyi Közgazdasági Egyetem</a:t>
            </a:r>
            <a:endParaRPr lang="sk-SK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800" smtClean="0"/>
              <a:t>Pozsonyi Zeneművészeti Főiskola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800" smtClean="0"/>
              <a:t>Pozsonyi Zeneművészeti Főiskola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sz="2800" smtClean="0"/>
              <a:t>	Itt van a Szlovák Tudományos Akadémia székhelye is.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Oktatás</a:t>
            </a:r>
            <a:endParaRPr lang="sk-SK" dirty="0" smtClean="0"/>
          </a:p>
        </p:txBody>
      </p:sp>
      <p:pic>
        <p:nvPicPr>
          <p:cNvPr id="16389" name="Picture 5" descr="P11602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2565400"/>
            <a:ext cx="2195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2800" smtClean="0"/>
              <a:t>Több iparág: </a:t>
            </a:r>
          </a:p>
          <a:p>
            <a:pPr eaLnBrk="1" hangingPunct="1">
              <a:lnSpc>
                <a:spcPct val="80000"/>
              </a:lnSpc>
            </a:pPr>
            <a:endParaRPr lang="sk-SK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800" smtClean="0"/>
              <a:t>vegyipar (Slovnaft -  kőolajfeldolgozás),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800" smtClean="0"/>
              <a:t>gépipar ( Volkswagen) - gépjárműgyártás,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sk-SK" sz="2800" smtClean="0"/>
              <a:t>elektrotechnikai ipar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800" smtClean="0"/>
              <a:t>üveggyártás</a:t>
            </a:r>
            <a:endParaRPr lang="sk-SK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hu-HU" sz="2800" smtClean="0"/>
              <a:t>élelmiszeripar</a:t>
            </a:r>
            <a:endParaRPr lang="sk-SK" sz="2800" smtClean="0"/>
          </a:p>
          <a:p>
            <a:pPr eaLnBrk="1" hangingPunct="1">
              <a:lnSpc>
                <a:spcPct val="80000"/>
              </a:lnSpc>
            </a:pPr>
            <a:endParaRPr lang="sk-SK" sz="280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Ipar</a:t>
            </a:r>
            <a:endParaRPr lang="sk-SK" dirty="0" smtClean="0"/>
          </a:p>
        </p:txBody>
      </p:sp>
      <p:pic>
        <p:nvPicPr>
          <p:cNvPr id="17415" name="Picture 7" descr="56_Kablo_PresscentrumB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500438"/>
            <a:ext cx="17145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25538"/>
            <a:ext cx="7924800" cy="48942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sk-SK" sz="2800" smtClean="0"/>
          </a:p>
          <a:p>
            <a:pPr eaLnBrk="1" hangingPunct="1"/>
            <a:r>
              <a:rPr lang="sk-SK" sz="2800" smtClean="0"/>
              <a:t>Szlovák Nemzeti Színház</a:t>
            </a:r>
          </a:p>
          <a:p>
            <a:pPr eaLnBrk="1" hangingPunct="1"/>
            <a:r>
              <a:rPr lang="sk-SK" sz="2800" smtClean="0"/>
              <a:t>Szlovák Nemzeti Múzeum </a:t>
            </a:r>
          </a:p>
          <a:p>
            <a:pPr eaLnBrk="1" hangingPunct="1"/>
            <a:r>
              <a:rPr lang="sk-SK" sz="2800" smtClean="0"/>
              <a:t>Pozsonyi Városi Múzeum </a:t>
            </a:r>
          </a:p>
          <a:p>
            <a:pPr eaLnBrk="1" hangingPunct="1"/>
            <a:r>
              <a:rPr lang="sk-SK" sz="2800" smtClean="0"/>
              <a:t>Szlovák Filharmónia </a:t>
            </a:r>
          </a:p>
          <a:p>
            <a:pPr eaLnBrk="1" hangingPunct="1"/>
            <a:r>
              <a:rPr lang="sk-SK" sz="2800" smtClean="0"/>
              <a:t>Szlovák Nemzeti Képtár </a:t>
            </a:r>
          </a:p>
          <a:p>
            <a:pPr eaLnBrk="1" hangingPunct="1"/>
            <a:endParaRPr lang="sk-SK" sz="280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Kultúra</a:t>
            </a:r>
          </a:p>
        </p:txBody>
      </p:sp>
      <p:pic>
        <p:nvPicPr>
          <p:cNvPr id="18437" name="Picture 5" descr="Slovenské národné divad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068638"/>
            <a:ext cx="3744913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96975"/>
            <a:ext cx="7924800" cy="4822825"/>
          </a:xfrm>
        </p:spPr>
        <p:txBody>
          <a:bodyPr/>
          <a:lstStyle/>
          <a:p>
            <a:pPr eaLnBrk="1" hangingPunct="1"/>
            <a:r>
              <a:rPr lang="sk-SK" sz="2800" smtClean="0"/>
              <a:t>Pozsony egyik neves épületében, a Grassalkovich-palotában (Hodža tér) székel hazánk köztársasági elnöke, Ivan Gašparovič</a:t>
            </a:r>
          </a:p>
          <a:p>
            <a:pPr eaLnBrk="1" hangingPunct="1">
              <a:buFont typeface="Wingdings 3" pitchFamily="18" charset="2"/>
              <a:buNone/>
            </a:pPr>
            <a:r>
              <a:rPr lang="sk-SK" sz="2800" smtClean="0"/>
              <a:t> 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err="1" smtClean="0"/>
              <a:t>Köztársasági</a:t>
            </a:r>
            <a:r>
              <a:rPr lang="sk-SK" dirty="0" smtClean="0"/>
              <a:t> </a:t>
            </a:r>
            <a:r>
              <a:rPr lang="sk-SK" dirty="0" err="1" smtClean="0"/>
              <a:t>elnök</a:t>
            </a:r>
            <a:endParaRPr lang="sk-SK" dirty="0" smtClean="0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781300"/>
            <a:ext cx="49625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err="1" smtClean="0"/>
              <a:t>Érdekes</a:t>
            </a:r>
            <a:r>
              <a:rPr lang="sk-SK" dirty="0" smtClean="0"/>
              <a:t> </a:t>
            </a:r>
            <a:r>
              <a:rPr lang="sk-SK" dirty="0" err="1" smtClean="0"/>
              <a:t>szobrok</a:t>
            </a:r>
            <a:endParaRPr lang="sk-SK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96975"/>
            <a:ext cx="3810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BlokTextu 3"/>
          <p:cNvSpPr txBox="1">
            <a:spLocks noChangeArrowheads="1"/>
          </p:cNvSpPr>
          <p:nvPr/>
        </p:nvSpPr>
        <p:spPr bwMode="auto">
          <a:xfrm>
            <a:off x="3132138" y="3716338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/>
              <a:t>Čumil - Kandi</a:t>
            </a: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268413"/>
            <a:ext cx="32194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BlokTextu 6"/>
          <p:cNvSpPr txBox="1">
            <a:spLocks noChangeArrowheads="1"/>
          </p:cNvSpPr>
          <p:nvPr/>
        </p:nvSpPr>
        <p:spPr bwMode="auto">
          <a:xfrm>
            <a:off x="6659563" y="5589588"/>
            <a:ext cx="194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/>
              <a:t>Schöner Náci </a:t>
            </a:r>
          </a:p>
        </p:txBody>
      </p:sp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716338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BlokTextu 8"/>
          <p:cNvSpPr txBox="1">
            <a:spLocks noChangeArrowheads="1"/>
          </p:cNvSpPr>
          <p:nvPr/>
        </p:nvSpPr>
        <p:spPr bwMode="auto">
          <a:xfrm>
            <a:off x="3132138" y="6165850"/>
            <a:ext cx="287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Napóleon egyik katonája</a:t>
            </a:r>
            <a:endParaRPr lang="sk-SK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0318884-letisko-m-r-tefan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8496300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611188" y="549275"/>
            <a:ext cx="31686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dirty="0" err="1">
                <a:solidFill>
                  <a:schemeClr val="bg1"/>
                </a:solidFill>
                <a:latin typeface="+mj-lt"/>
              </a:rPr>
              <a:t>Rep</a:t>
            </a:r>
            <a:r>
              <a:rPr lang="hu-HU" dirty="0">
                <a:solidFill>
                  <a:schemeClr val="bg1"/>
                </a:solidFill>
                <a:latin typeface="+mj-lt"/>
              </a:rPr>
              <a:t>ülőtér</a:t>
            </a:r>
            <a:endParaRPr lang="sk-SK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3644900"/>
            <a:ext cx="7924800" cy="2692400"/>
          </a:xfrm>
        </p:spPr>
        <p:txBody>
          <a:bodyPr/>
          <a:lstStyle/>
          <a:p>
            <a:pPr eaLnBrk="1" hangingPunct="1"/>
            <a:r>
              <a:rPr lang="sk-SK" sz="2800" dirty="0" smtClean="0"/>
              <a:t>A </a:t>
            </a:r>
            <a:r>
              <a:rPr lang="sk-SK" sz="2800" dirty="0" err="1" smtClean="0"/>
              <a:t>Szlovák</a:t>
            </a:r>
            <a:r>
              <a:rPr lang="sk-SK" sz="2800" dirty="0" smtClean="0"/>
              <a:t> K</a:t>
            </a:r>
            <a:r>
              <a:rPr lang="hu-HU" sz="2800" dirty="0" err="1" smtClean="0"/>
              <a:t>öztársaság</a:t>
            </a:r>
            <a:r>
              <a:rPr lang="hu-HU" sz="2800" dirty="0" smtClean="0"/>
              <a:t> fővárosa</a:t>
            </a:r>
            <a:r>
              <a:rPr lang="sk-SK" sz="2800" dirty="0" smtClean="0"/>
              <a:t> – </a:t>
            </a:r>
            <a:r>
              <a:rPr lang="sk-SK" sz="2800" dirty="0" err="1" smtClean="0"/>
              <a:t>az</a:t>
            </a:r>
            <a:r>
              <a:rPr lang="sk-SK" sz="2800" dirty="0" smtClean="0"/>
              <a:t> </a:t>
            </a:r>
            <a:r>
              <a:rPr lang="sk-SK" sz="2800" dirty="0" err="1" smtClean="0"/>
              <a:t>ország</a:t>
            </a:r>
            <a:r>
              <a:rPr lang="sk-SK" sz="2800" dirty="0" smtClean="0"/>
              <a:t> </a:t>
            </a:r>
            <a:r>
              <a:rPr lang="sk-SK" sz="2800" dirty="0" err="1" smtClean="0"/>
              <a:t>délnyugati</a:t>
            </a:r>
            <a:r>
              <a:rPr lang="sk-SK" sz="2800" dirty="0" smtClean="0"/>
              <a:t> </a:t>
            </a:r>
            <a:r>
              <a:rPr lang="sk-SK" sz="2800" dirty="0" err="1" smtClean="0"/>
              <a:t>csücskében</a:t>
            </a:r>
            <a:r>
              <a:rPr lang="sk-SK" sz="2800" dirty="0" smtClean="0"/>
              <a:t>, </a:t>
            </a:r>
            <a:endParaRPr lang="sk-SK" sz="2800" dirty="0" smtClean="0"/>
          </a:p>
          <a:p>
            <a:pPr eaLnBrk="1" hangingPunct="1">
              <a:buNone/>
            </a:pPr>
            <a:r>
              <a:rPr lang="sk-SK" sz="2800" dirty="0" smtClean="0"/>
              <a:t> </a:t>
            </a:r>
            <a:r>
              <a:rPr lang="sk-SK" sz="2800" dirty="0" smtClean="0"/>
              <a:t> a </a:t>
            </a:r>
            <a:r>
              <a:rPr lang="sk-SK" sz="2800" dirty="0" err="1" smtClean="0"/>
              <a:t>Kis</a:t>
            </a:r>
            <a:r>
              <a:rPr lang="sk-SK" sz="2800" dirty="0" smtClean="0"/>
              <a:t> </a:t>
            </a:r>
            <a:r>
              <a:rPr lang="sk-SK" sz="2800" dirty="0" err="1" smtClean="0"/>
              <a:t>Kárpátok</a:t>
            </a:r>
            <a:r>
              <a:rPr lang="sk-SK" sz="2800" dirty="0" smtClean="0"/>
              <a:t> </a:t>
            </a:r>
            <a:r>
              <a:rPr lang="sk-SK" sz="2800" dirty="0" err="1" smtClean="0"/>
              <a:t>előterében</a:t>
            </a:r>
            <a:r>
              <a:rPr lang="sk-SK" sz="2800" dirty="0" smtClean="0"/>
              <a:t>, </a:t>
            </a:r>
            <a:endParaRPr lang="sk-SK" sz="2800" dirty="0" smtClean="0"/>
          </a:p>
          <a:p>
            <a:pPr eaLnBrk="1" hangingPunct="1">
              <a:buNone/>
            </a:pPr>
            <a:r>
              <a:rPr lang="sk-SK" sz="2800" dirty="0" smtClean="0"/>
              <a:t> </a:t>
            </a:r>
            <a:r>
              <a:rPr lang="sk-SK" sz="2800" dirty="0" smtClean="0"/>
              <a:t> a </a:t>
            </a:r>
            <a:r>
              <a:rPr lang="sk-SK" sz="2800" dirty="0" smtClean="0"/>
              <a:t>Duna </a:t>
            </a:r>
            <a:r>
              <a:rPr lang="sk-SK" sz="2800" dirty="0" err="1" smtClean="0"/>
              <a:t>partján</a:t>
            </a:r>
            <a:r>
              <a:rPr lang="sk-SK" sz="2800" dirty="0" smtClean="0"/>
              <a:t> </a:t>
            </a:r>
            <a:r>
              <a:rPr lang="sk-SK" sz="2800" dirty="0" err="1" smtClean="0"/>
              <a:t>fekszik</a:t>
            </a:r>
            <a:r>
              <a:rPr lang="sk-SK" sz="28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sk-SK" sz="2800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err="1" smtClean="0"/>
              <a:t>Pozsony</a:t>
            </a:r>
            <a:r>
              <a:rPr lang="sk-SK" dirty="0" smtClean="0"/>
              <a:t>  </a:t>
            </a:r>
            <a:r>
              <a:rPr lang="sk-SK" dirty="0" err="1" smtClean="0"/>
              <a:t>fekvése</a:t>
            </a:r>
            <a:endParaRPr lang="sk-SK" dirty="0" smtClean="0"/>
          </a:p>
        </p:txBody>
      </p:sp>
      <p:pic>
        <p:nvPicPr>
          <p:cNvPr id="9221" name="Picture 5" descr="m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125538"/>
            <a:ext cx="464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139113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k-SK" dirty="0" smtClean="0"/>
              <a:t>	A Duna </a:t>
            </a:r>
            <a:r>
              <a:rPr lang="sk-SK" dirty="0" err="1" smtClean="0"/>
              <a:t>két</a:t>
            </a:r>
            <a:r>
              <a:rPr lang="sk-SK" dirty="0" smtClean="0"/>
              <a:t> </a:t>
            </a:r>
            <a:r>
              <a:rPr lang="sk-SK" dirty="0" err="1" smtClean="0"/>
              <a:t>partján</a:t>
            </a:r>
            <a:r>
              <a:rPr lang="sk-SK" dirty="0" smtClean="0"/>
              <a:t> </a:t>
            </a:r>
            <a:r>
              <a:rPr lang="sk-SK" dirty="0" err="1" smtClean="0"/>
              <a:t>terül</a:t>
            </a:r>
            <a:r>
              <a:rPr lang="sk-SK" dirty="0" smtClean="0"/>
              <a:t> </a:t>
            </a:r>
            <a:r>
              <a:rPr lang="sk-SK" dirty="0" err="1" smtClean="0"/>
              <a:t>el</a:t>
            </a:r>
            <a:r>
              <a:rPr lang="sk-SK" dirty="0" smtClean="0"/>
              <a:t>, a </a:t>
            </a:r>
            <a:r>
              <a:rPr lang="sk-SK" dirty="0" err="1" smtClean="0"/>
              <a:t>két</a:t>
            </a:r>
            <a:r>
              <a:rPr lang="sk-SK" dirty="0" smtClean="0"/>
              <a:t> </a:t>
            </a:r>
            <a:r>
              <a:rPr lang="sk-SK" dirty="0" err="1" smtClean="0"/>
              <a:t>városrészt</a:t>
            </a:r>
            <a:r>
              <a:rPr lang="sk-SK" dirty="0" smtClean="0"/>
              <a:t> 4 </a:t>
            </a:r>
            <a:r>
              <a:rPr lang="sk-SK" dirty="0" err="1" smtClean="0"/>
              <a:t>híd</a:t>
            </a:r>
            <a:r>
              <a:rPr lang="sk-SK" dirty="0" smtClean="0"/>
              <a:t> </a:t>
            </a:r>
            <a:r>
              <a:rPr lang="sk-SK" dirty="0" err="1" smtClean="0"/>
              <a:t>köti</a:t>
            </a:r>
            <a:r>
              <a:rPr lang="sk-SK" dirty="0" smtClean="0"/>
              <a:t> </a:t>
            </a:r>
            <a:r>
              <a:rPr lang="sk-SK" dirty="0" err="1" smtClean="0"/>
              <a:t>össze</a:t>
            </a:r>
            <a:endParaRPr lang="sk-SK" sz="2800" dirty="0" smtClean="0"/>
          </a:p>
          <a:p>
            <a:pPr eaLnBrk="1" hangingPunct="1">
              <a:buFont typeface="Wingdings 3" pitchFamily="18" charset="2"/>
              <a:buNone/>
            </a:pPr>
            <a:endParaRPr lang="sk-SK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Pozsony hídjai</a:t>
            </a:r>
            <a:endParaRPr lang="sk-SK" dirty="0" smtClean="0"/>
          </a:p>
        </p:txBody>
      </p:sp>
      <p:pic>
        <p:nvPicPr>
          <p:cNvPr id="10245" name="Picture 5" descr="Starý mo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2050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Nový mo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292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492375"/>
            <a:ext cx="449103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BlokTextu 7"/>
          <p:cNvSpPr txBox="1">
            <a:spLocks noChangeArrowheads="1"/>
          </p:cNvSpPr>
          <p:nvPr/>
        </p:nvSpPr>
        <p:spPr bwMode="auto">
          <a:xfrm>
            <a:off x="2555875" y="501332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solidFill>
                  <a:schemeClr val="bg1"/>
                </a:solidFill>
              </a:rPr>
              <a:t>Apollo</a:t>
            </a:r>
          </a:p>
        </p:txBody>
      </p:sp>
      <p:sp>
        <p:nvSpPr>
          <p:cNvPr id="11272" name="BlokTextu 8"/>
          <p:cNvSpPr txBox="1">
            <a:spLocks noChangeArrowheads="1"/>
          </p:cNvSpPr>
          <p:nvPr/>
        </p:nvSpPr>
        <p:spPr bwMode="auto">
          <a:xfrm>
            <a:off x="6875463" y="6092825"/>
            <a:ext cx="1368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solidFill>
                  <a:schemeClr val="bg1"/>
                </a:solidFill>
              </a:rPr>
              <a:t>Új híd</a:t>
            </a:r>
          </a:p>
        </p:txBody>
      </p:sp>
      <p:sp>
        <p:nvSpPr>
          <p:cNvPr id="11273" name="BlokTextu 9"/>
          <p:cNvSpPr txBox="1">
            <a:spLocks noChangeArrowheads="1"/>
          </p:cNvSpPr>
          <p:nvPr/>
        </p:nvSpPr>
        <p:spPr bwMode="auto">
          <a:xfrm>
            <a:off x="5867400" y="2276475"/>
            <a:ext cx="122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/>
              <a:t>Régi híd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z="2800" smtClean="0"/>
              <a:t>Ausztria és Magyarország határainak közvetlen közelében fekszik</a:t>
            </a:r>
          </a:p>
          <a:p>
            <a:pPr eaLnBrk="1" hangingPunct="1"/>
            <a:r>
              <a:rPr lang="sk-SK" sz="2800" smtClean="0"/>
              <a:t>Népesség tekintetében hazánk legnagyobb városa</a:t>
            </a:r>
          </a:p>
          <a:p>
            <a:pPr eaLnBrk="1" hangingPunct="1"/>
            <a:r>
              <a:rPr lang="sk-SK" sz="2800" smtClean="0"/>
              <a:t>Éghajlata meleg</a:t>
            </a:r>
          </a:p>
          <a:p>
            <a:pPr eaLnBrk="1" hangingPunct="1"/>
            <a:r>
              <a:rPr lang="sk-SK" sz="2800" smtClean="0"/>
              <a:t>Az Osztrák-Magyar Monarchia koronázó városa volt (1563-1830). A Szent Márton-dómban tizenegy Habsburg-házi királyt és nyolc királyi feleséget koronáztak meg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err="1" smtClean="0"/>
              <a:t>Pozsony</a:t>
            </a:r>
            <a:endParaRPr lang="sk-SK" dirty="0" smtClean="0"/>
          </a:p>
        </p:txBody>
      </p:sp>
      <p:pic>
        <p:nvPicPr>
          <p:cNvPr id="12295" name="Picture 7" descr="erb Bratislav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692150"/>
            <a:ext cx="13811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vlajka Bratislav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5445125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60350"/>
            <a:ext cx="47402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BlokTextu 2"/>
          <p:cNvSpPr txBox="1">
            <a:spLocks noChangeArrowheads="1"/>
          </p:cNvSpPr>
          <p:nvPr/>
        </p:nvSpPr>
        <p:spPr bwMode="auto">
          <a:xfrm>
            <a:off x="6084888" y="4149725"/>
            <a:ext cx="2735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/>
              <a:t>Szent Márton-dóm</a:t>
            </a:r>
          </a:p>
          <a:p>
            <a:r>
              <a:rPr lang="hu-HU" sz="2000" b="1"/>
              <a:t>(Koronázó templom)</a:t>
            </a:r>
            <a:endParaRPr lang="sk-SK" sz="20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pPr eaLnBrk="1" hangingPunct="1"/>
            <a:r>
              <a:rPr lang="sk-SK" sz="2800" smtClean="0"/>
              <a:t>5 járása és 17 városrésze van</a:t>
            </a:r>
          </a:p>
          <a:p>
            <a:pPr eaLnBrk="1" hangingPunct="1"/>
            <a:r>
              <a:rPr lang="sk-SK" sz="2800" smtClean="0"/>
              <a:t>1919-től a város hivatalos neve Bratislava, előtte 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k-SK" sz="2800" smtClean="0"/>
              <a:t>Pressburg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k-SK" sz="2800" smtClean="0"/>
              <a:t>Poson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k-SK" sz="2800" smtClean="0"/>
              <a:t>Pozsony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k-SK" sz="2800" smtClean="0"/>
              <a:t>Prešporok </a:t>
            </a:r>
          </a:p>
          <a:p>
            <a:pPr eaLnBrk="1" hangingPunct="1"/>
            <a:endParaRPr lang="sk-SK" sz="280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err="1" smtClean="0"/>
              <a:t>Nevének</a:t>
            </a:r>
            <a:r>
              <a:rPr lang="sk-SK" dirty="0" smtClean="0"/>
              <a:t> </a:t>
            </a:r>
            <a:r>
              <a:rPr lang="sk-SK" dirty="0" err="1" smtClean="0"/>
              <a:t>eredete</a:t>
            </a:r>
            <a:endParaRPr lang="sk-SK" dirty="0" smtClean="0"/>
          </a:p>
        </p:txBody>
      </p:sp>
      <p:pic>
        <p:nvPicPr>
          <p:cNvPr id="13316" name="Picture 4" descr="Bratislava at n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3141663"/>
            <a:ext cx="424815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dĺžnik 1"/>
          <p:cNvSpPr>
            <a:spLocks noChangeArrowheads="1"/>
          </p:cNvSpPr>
          <p:nvPr/>
        </p:nvSpPr>
        <p:spPr bwMode="auto">
          <a:xfrm>
            <a:off x="611188" y="620713"/>
            <a:ext cx="624681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 b="1"/>
              <a:t>5 járása és 17 városrésze van</a:t>
            </a:r>
          </a:p>
          <a:p>
            <a:r>
              <a:rPr lang="sk-SK" sz="2000" b="1"/>
              <a:t>1919-től a város hivatalos neve Bratislava, előtte :</a:t>
            </a:r>
          </a:p>
          <a:p>
            <a:pPr>
              <a:buFont typeface="Wingdings" pitchFamily="2" charset="2"/>
              <a:buChar char="Ø"/>
            </a:pPr>
            <a:r>
              <a:rPr lang="sk-SK" sz="2000" b="1"/>
              <a:t>Pressburg </a:t>
            </a:r>
          </a:p>
          <a:p>
            <a:pPr>
              <a:buFont typeface="Wingdings" pitchFamily="2" charset="2"/>
              <a:buChar char="Ø"/>
            </a:pPr>
            <a:r>
              <a:rPr lang="sk-SK" sz="2000" b="1"/>
              <a:t>Poson</a:t>
            </a:r>
          </a:p>
          <a:p>
            <a:pPr>
              <a:buFont typeface="Wingdings" pitchFamily="2" charset="2"/>
              <a:buChar char="Ø"/>
            </a:pPr>
            <a:r>
              <a:rPr lang="sk-SK" sz="2000" b="1"/>
              <a:t>Pozsony </a:t>
            </a:r>
          </a:p>
          <a:p>
            <a:pPr>
              <a:buFont typeface="Wingdings" pitchFamily="2" charset="2"/>
              <a:buChar char="Ø"/>
            </a:pPr>
            <a:r>
              <a:rPr lang="hu-HU" sz="2000" b="1"/>
              <a:t>Pre</a:t>
            </a:r>
            <a:r>
              <a:rPr lang="sk-SK" sz="2000" b="1"/>
              <a:t>š</a:t>
            </a:r>
            <a:r>
              <a:rPr lang="hu-HU" sz="2000" b="1"/>
              <a:t>pork</a:t>
            </a:r>
            <a:endParaRPr lang="sk-SK" sz="2000" b="1"/>
          </a:p>
          <a:p>
            <a:endParaRPr lang="sk-SK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484313"/>
            <a:ext cx="15811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60350"/>
            <a:ext cx="15811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628775"/>
            <a:ext cx="15811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3429000"/>
            <a:ext cx="7620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BlokTextu 6"/>
          <p:cNvSpPr txBox="1">
            <a:spLocks noChangeArrowheads="1"/>
          </p:cNvSpPr>
          <p:nvPr/>
        </p:nvSpPr>
        <p:spPr bwMode="auto">
          <a:xfrm>
            <a:off x="5580063" y="5661025"/>
            <a:ext cx="230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solidFill>
                  <a:schemeClr val="bg1"/>
                </a:solidFill>
              </a:rPr>
              <a:t>Pozsony éjjel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z="2800" smtClean="0"/>
              <a:t>A Duna bal partján, 85 m magas dombon található</a:t>
            </a:r>
          </a:p>
          <a:p>
            <a:pPr eaLnBrk="1" hangingPunct="1"/>
            <a:r>
              <a:rPr lang="sk-SK" sz="2800" smtClean="0"/>
              <a:t>Szabályos négyszög alakú, négytornyú, háromemeletes</a:t>
            </a:r>
          </a:p>
          <a:p>
            <a:pPr eaLnBrk="1" hangingPunct="1"/>
            <a:r>
              <a:rPr lang="sk-SK" sz="2800" smtClean="0"/>
              <a:t>1961-ben nemzeti kulturális emlékké nyilvánították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A </a:t>
            </a:r>
            <a:r>
              <a:rPr lang="sk-SK" dirty="0" err="1" smtClean="0"/>
              <a:t>pozsonyi</a:t>
            </a:r>
            <a:r>
              <a:rPr lang="sk-SK" dirty="0" smtClean="0"/>
              <a:t> vár</a:t>
            </a:r>
          </a:p>
        </p:txBody>
      </p:sp>
      <p:pic>
        <p:nvPicPr>
          <p:cNvPr id="14342" name="Picture 6" descr="Bratislavský hr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4508500"/>
            <a:ext cx="56705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20713"/>
            <a:ext cx="7777162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l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Hal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Hal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Hal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229</TotalTime>
  <Words>305</Words>
  <Application>Microsoft Office PowerPoint</Application>
  <PresentationFormat>Prezentácia na obrazovke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4" baseType="lpstr">
      <vt:lpstr>Arial</vt:lpstr>
      <vt:lpstr>Lucida Sans Unicode</vt:lpstr>
      <vt:lpstr>Wingdings 3</vt:lpstr>
      <vt:lpstr>Verdana</vt:lpstr>
      <vt:lpstr>Wingdings 2</vt:lpstr>
      <vt:lpstr>Calibri</vt:lpstr>
      <vt:lpstr>Wingdings</vt:lpstr>
      <vt:lpstr>Hala</vt:lpstr>
      <vt:lpstr>Pozsony Bratislava </vt:lpstr>
      <vt:lpstr>Pozsony  fekvése</vt:lpstr>
      <vt:lpstr>Pozsony hídjai</vt:lpstr>
      <vt:lpstr>Pozsony</vt:lpstr>
      <vt:lpstr>Snímka 5</vt:lpstr>
      <vt:lpstr>Nevének eredete</vt:lpstr>
      <vt:lpstr>Snímka 7</vt:lpstr>
      <vt:lpstr>A pozsonyi vár</vt:lpstr>
      <vt:lpstr>Snímka 9</vt:lpstr>
      <vt:lpstr>A Mihály-kapu</vt:lpstr>
      <vt:lpstr>Oktatás</vt:lpstr>
      <vt:lpstr>Ipar</vt:lpstr>
      <vt:lpstr>Kultúra</vt:lpstr>
      <vt:lpstr>Köztársasági elnök</vt:lpstr>
      <vt:lpstr>Érdekes szobrok</vt:lpstr>
      <vt:lpstr>Snímka 16</vt:lpstr>
    </vt:vector>
  </TitlesOfParts>
  <Company>Kalakay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Bratislava - perla na Dunaji</dc:title>
  <dc:creator>Mamka</dc:creator>
  <cp:lastModifiedBy>pc</cp:lastModifiedBy>
  <cp:revision>27</cp:revision>
  <dcterms:created xsi:type="dcterms:W3CDTF">2008-12-10T16:03:08Z</dcterms:created>
  <dcterms:modified xsi:type="dcterms:W3CDTF">2020-05-22T08:32:11Z</dcterms:modified>
</cp:coreProperties>
</file>