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B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243A4-9BAC-4B1D-9CEE-DC7D6A171A9B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417A-5576-45A1-9343-CA823B8DD0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1749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243A4-9BAC-4B1D-9CEE-DC7D6A171A9B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417A-5576-45A1-9343-CA823B8DD0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238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243A4-9BAC-4B1D-9CEE-DC7D6A171A9B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417A-5576-45A1-9343-CA823B8DD0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885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243A4-9BAC-4B1D-9CEE-DC7D6A171A9B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417A-5576-45A1-9343-CA823B8DD0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3805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243A4-9BAC-4B1D-9CEE-DC7D6A171A9B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417A-5576-45A1-9343-CA823B8DD0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0541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243A4-9BAC-4B1D-9CEE-DC7D6A171A9B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417A-5576-45A1-9343-CA823B8DD0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683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243A4-9BAC-4B1D-9CEE-DC7D6A171A9B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417A-5576-45A1-9343-CA823B8DD0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462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243A4-9BAC-4B1D-9CEE-DC7D6A171A9B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417A-5576-45A1-9343-CA823B8DD0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266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243A4-9BAC-4B1D-9CEE-DC7D6A171A9B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417A-5576-45A1-9343-CA823B8DD0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803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243A4-9BAC-4B1D-9CEE-DC7D6A171A9B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417A-5576-45A1-9343-CA823B8DD0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23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243A4-9BAC-4B1D-9CEE-DC7D6A171A9B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F417A-5576-45A1-9343-CA823B8DD0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828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243A4-9BAC-4B1D-9CEE-DC7D6A171A9B}" type="datetimeFigureOut">
              <a:rPr lang="pl-PL" smtClean="0"/>
              <a:t>22.03.2020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F417A-5576-45A1-9343-CA823B8DD0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402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b="2529"/>
          <a:stretch/>
        </p:blipFill>
        <p:spPr>
          <a:xfrm>
            <a:off x="0" y="656823"/>
            <a:ext cx="4739579" cy="5628068"/>
          </a:xfrm>
          <a:prstGeom prst="rect">
            <a:avLst/>
          </a:prstGeom>
        </p:spPr>
      </p:pic>
      <p:sp>
        <p:nvSpPr>
          <p:cNvPr id="6" name="Tytuł 1"/>
          <p:cNvSpPr>
            <a:spLocks noGrp="1"/>
          </p:cNvSpPr>
          <p:nvPr>
            <p:ph type="ctrTitle"/>
          </p:nvPr>
        </p:nvSpPr>
        <p:spPr>
          <a:xfrm>
            <a:off x="2768368" y="206252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Lekcja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Temat: Pęd. Budowa i funkcje łodygi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1487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871966" y="544916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4400" b="1" dirty="0" smtClean="0">
                <a:solidFill>
                  <a:srgbClr val="1B1B1B"/>
                </a:solidFill>
                <a:latin typeface="Garamond" panose="02020404030301010803" pitchFamily="18" charset="0"/>
              </a:rPr>
              <a:t>R</a:t>
            </a:r>
            <a:r>
              <a:rPr lang="pl-PL" sz="4400" b="1" i="0" dirty="0" smtClean="0">
                <a:solidFill>
                  <a:srgbClr val="1B1B1B"/>
                </a:solidFill>
                <a:effectLst/>
                <a:latin typeface="Garamond" panose="02020404030301010803" pitchFamily="18" charset="0"/>
              </a:rPr>
              <a:t>ozłogi</a:t>
            </a:r>
          </a:p>
          <a:p>
            <a:endParaRPr lang="pl-PL" sz="3200" dirty="0" smtClean="0">
              <a:solidFill>
                <a:srgbClr val="1B1B1B"/>
              </a:solidFill>
              <a:latin typeface="Garamond" panose="02020404030301010803" pitchFamily="18" charset="0"/>
            </a:endParaRPr>
          </a:p>
          <a:p>
            <a:r>
              <a:rPr lang="pl-PL" sz="3200" b="0" i="0" dirty="0" smtClean="0">
                <a:solidFill>
                  <a:srgbClr val="1B1B1B"/>
                </a:solidFill>
                <a:effectLst/>
                <a:latin typeface="Garamond" panose="02020404030301010803" pitchFamily="18" charset="0"/>
              </a:rPr>
              <a:t>to wydłużone pędy roślin płożących się po powierzchni ziemi. 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P</a:t>
            </a:r>
            <a:r>
              <a:rPr lang="pl-PL" sz="3200" b="0" i="0" dirty="0" smtClean="0">
                <a:solidFill>
                  <a:srgbClr val="1B1B1B"/>
                </a:solidFill>
                <a:effectLst/>
                <a:latin typeface="Garamond" panose="02020404030301010803" pitchFamily="18" charset="0"/>
              </a:rPr>
              <a:t>o obumarciu rośliny macierzystej lub oddzieleniu się od niej stają się samodzielnymi roślinami. 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G</a:t>
            </a:r>
            <a:r>
              <a:rPr lang="pl-PL" sz="3200" b="0" i="0" dirty="0" smtClean="0">
                <a:solidFill>
                  <a:srgbClr val="1B1B1B"/>
                </a:solidFill>
                <a:effectLst/>
                <a:latin typeface="Garamond" panose="02020404030301010803" pitchFamily="18" charset="0"/>
              </a:rPr>
              <a:t>łówną funkcją rozłogów jest zatem rozmnażanie bezpłciowe. Przykładem roślin wytwarzających rozłogi są: truskawki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 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czy</a:t>
            </a:r>
            <a:r>
              <a:rPr lang="pl-PL" sz="3200" b="0" i="0" dirty="0" smtClean="0">
                <a:solidFill>
                  <a:srgbClr val="1B1B1B"/>
                </a:solidFill>
                <a:effectLst/>
                <a:latin typeface="Garamond" panose="02020404030301010803" pitchFamily="18" charset="0"/>
              </a:rPr>
              <a:t> poziomki.</a:t>
            </a:r>
            <a:endParaRPr lang="pl-PL" sz="3200" dirty="0">
              <a:latin typeface="Garamond" panose="02020404030301010803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7737" r="6534"/>
          <a:stretch/>
        </p:blipFill>
        <p:spPr>
          <a:xfrm>
            <a:off x="124494" y="0"/>
            <a:ext cx="5422007" cy="421005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t="12716" b="16164"/>
          <a:stretch/>
        </p:blipFill>
        <p:spPr>
          <a:xfrm>
            <a:off x="124493" y="3965874"/>
            <a:ext cx="5422007" cy="28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4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0820" cy="351811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7217"/>
            <a:ext cx="4690820" cy="314078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082862" y="699121"/>
            <a:ext cx="689449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000" b="1" i="0" dirty="0" smtClean="0">
                <a:solidFill>
                  <a:srgbClr val="1B1B1B"/>
                </a:solidFill>
                <a:effectLst/>
                <a:latin typeface="Garamond" panose="02020404030301010803" pitchFamily="18" charset="0"/>
              </a:rPr>
              <a:t>Bulwy</a:t>
            </a:r>
          </a:p>
          <a:p>
            <a:r>
              <a:rPr lang="pl-PL" sz="3200" b="0" i="0" dirty="0" smtClean="0">
                <a:solidFill>
                  <a:srgbClr val="1B1B1B"/>
                </a:solidFill>
                <a:effectLst/>
                <a:latin typeface="Garamond" panose="02020404030301010803" pitchFamily="18" charset="0"/>
              </a:rPr>
              <a:t>mocno skrócone i zgrubiałe podziemne pędy, wypełnione głównie spichrzową tkanką miękiszową. Na bulwach znajdują się pąki, z których w korzystnych warunkach wyrastają pędy nadziemne.  Do roślin wytwarzających bulwy należą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: </a:t>
            </a:r>
            <a:r>
              <a:rPr lang="pl-PL" sz="3200" b="0" i="0" dirty="0" smtClean="0">
                <a:solidFill>
                  <a:srgbClr val="1B1B1B"/>
                </a:solidFill>
                <a:effectLst/>
                <a:latin typeface="Garamond" panose="02020404030301010803" pitchFamily="18" charset="0"/>
              </a:rPr>
              <a:t> ziemniak, topinambur – słonecznik bulwiasty. </a:t>
            </a:r>
            <a:endParaRPr lang="pl-PL" sz="3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68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800256" y="1182231"/>
            <a:ext cx="6096000" cy="49552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6000" b="1" i="0" dirty="0" smtClean="0">
                <a:solidFill>
                  <a:srgbClr val="1B1B1B"/>
                </a:solidFill>
                <a:effectLst/>
                <a:latin typeface="Garamond" panose="02020404030301010803" pitchFamily="18" charset="0"/>
              </a:rPr>
              <a:t>Łodygi czepne</a:t>
            </a:r>
          </a:p>
          <a:p>
            <a:endParaRPr lang="pl-PL" sz="3200" b="1" i="0" dirty="0" smtClean="0">
              <a:solidFill>
                <a:srgbClr val="1B1B1B"/>
              </a:solidFill>
              <a:effectLst/>
              <a:latin typeface="Garamond" panose="02020404030301010803" pitchFamily="18" charset="0"/>
            </a:endParaRPr>
          </a:p>
          <a:p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z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wane również jako </a:t>
            </a:r>
            <a:r>
              <a:rPr lang="pl-PL" sz="3200" i="0" dirty="0" smtClean="0">
                <a:solidFill>
                  <a:srgbClr val="1B1B1B"/>
                </a:solidFill>
                <a:effectLst/>
                <a:latin typeface="Garamond" panose="02020404030301010803" pitchFamily="18" charset="0"/>
              </a:rPr>
              <a:t>wąsy pędowe</a:t>
            </a:r>
            <a:r>
              <a:rPr lang="pl-PL" sz="3200" dirty="0">
                <a:solidFill>
                  <a:srgbClr val="1B1B1B"/>
                </a:solidFill>
                <a:latin typeface="Garamond" panose="02020404030301010803" pitchFamily="18" charset="0"/>
              </a:rPr>
              <a:t> 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to </a:t>
            </a:r>
            <a:r>
              <a:rPr lang="pl-PL" sz="3200" b="0" i="0" dirty="0" smtClean="0">
                <a:solidFill>
                  <a:srgbClr val="1B1B1B"/>
                </a:solidFill>
                <a:effectLst/>
                <a:latin typeface="Garamond" panose="02020404030301010803" pitchFamily="18" charset="0"/>
              </a:rPr>
              <a:t>łodygi, na których mogą występować szczątkowe liście oraz kwiaty i służą </a:t>
            </a:r>
            <a:r>
              <a:rPr lang="pl-PL" sz="3200" dirty="0" smtClean="0">
                <a:solidFill>
                  <a:srgbClr val="1B1B1B"/>
                </a:solidFill>
                <a:latin typeface="Garamond" panose="02020404030301010803" pitchFamily="18" charset="0"/>
              </a:rPr>
              <a:t>jako </a:t>
            </a:r>
            <a:r>
              <a:rPr lang="pl-PL" sz="3200" b="0" i="0" dirty="0" smtClean="0">
                <a:solidFill>
                  <a:srgbClr val="1B1B1B"/>
                </a:solidFill>
                <a:effectLst/>
                <a:latin typeface="Garamond" panose="02020404030301010803" pitchFamily="18" charset="0"/>
              </a:rPr>
              <a:t>organy czepne, które po dotknięciu owijają się wokół podpory, spotykane są na przykład u winorośli.</a:t>
            </a:r>
            <a:endParaRPr lang="pl-PL" sz="3200" dirty="0">
              <a:latin typeface="Garamond" panose="020204040303010108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12558" r="17553"/>
          <a:stretch/>
        </p:blipFill>
        <p:spPr>
          <a:xfrm>
            <a:off x="0" y="0"/>
            <a:ext cx="4945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27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941121" y="-66973"/>
            <a:ext cx="6850251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000" b="1" dirty="0">
                <a:latin typeface="Garamond" panose="02020404030301010803" pitchFamily="18" charset="0"/>
              </a:rPr>
              <a:t>C</a:t>
            </a:r>
            <a:r>
              <a:rPr lang="pl-PL" sz="6000" b="1" dirty="0" smtClean="0">
                <a:latin typeface="Garamond" panose="02020404030301010803" pitchFamily="18" charset="0"/>
              </a:rPr>
              <a:t>iernie pędowe</a:t>
            </a:r>
            <a:endParaRPr lang="pl-PL" sz="6000" dirty="0">
              <a:latin typeface="Garamond" panose="02020404030301010803" pitchFamily="18" charset="0"/>
            </a:endParaRPr>
          </a:p>
          <a:p>
            <a:endParaRPr lang="pl-PL" sz="3200" dirty="0" smtClean="0">
              <a:latin typeface="Garamond" panose="02020404030301010803" pitchFamily="18" charset="0"/>
            </a:endParaRPr>
          </a:p>
          <a:p>
            <a:r>
              <a:rPr lang="pl-PL" sz="3200" dirty="0" smtClean="0">
                <a:latin typeface="Garamond" panose="02020404030301010803" pitchFamily="18" charset="0"/>
              </a:rPr>
              <a:t>krótkie, ostro zakończone i silnie zdrewniałe wyrostki będące pędami bocznymi rośliny. Mają własną wiązkę przewodzącą, która łączy je z pędem głównym – z tego powodu trudno je odłamać od rośliny. Ciernie chronią rośliny przed zjedzeniem przez zwierzęta roślinożerne, są charakterystyczne dla roślin zasiedlających typowo suche środowiska, występują np. u robinii akacjowej.</a:t>
            </a:r>
            <a:endParaRPr lang="pl-PL" sz="3200" dirty="0">
              <a:latin typeface="Garamond" panose="02020404030301010803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588653" cy="345153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847" y="0"/>
            <a:ext cx="1919918" cy="345153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0" y="3747752"/>
            <a:ext cx="4622256" cy="30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39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197" y="173647"/>
            <a:ext cx="4840644" cy="322506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14401" y="3863662"/>
            <a:ext cx="107308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200" dirty="0" smtClean="0">
                <a:latin typeface="Segoe Script" panose="030B0504020000000003" pitchFamily="66" charset="0"/>
              </a:rPr>
              <a:t>Przygotuj długopis!</a:t>
            </a:r>
          </a:p>
          <a:p>
            <a:r>
              <a:rPr lang="pl-PL" sz="7200" dirty="0" smtClean="0">
                <a:latin typeface="Segoe Script" panose="030B0504020000000003" pitchFamily="66" charset="0"/>
              </a:rPr>
              <a:t>Czas na kartę pracy. </a:t>
            </a:r>
          </a:p>
        </p:txBody>
      </p:sp>
    </p:spTree>
    <p:extLst>
      <p:ext uri="{BB962C8B-B14F-4D97-AF65-F5344CB8AC3E}">
        <p14:creationId xmlns:p14="http://schemas.microsoft.com/office/powerpoint/2010/main" val="3230801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3487" y="528034"/>
            <a:ext cx="75809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 smtClean="0">
                <a:latin typeface="Segoe Script" panose="030B0504020000000003" pitchFamily="66" charset="0"/>
              </a:rPr>
              <a:t>Cel edukacyjny lekcji ….</a:t>
            </a:r>
            <a:endParaRPr lang="pl-PL" sz="4400" dirty="0">
              <a:latin typeface="Segoe Script" panose="030B0504020000000003" pitchFamily="66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068" y="0"/>
            <a:ext cx="3515932" cy="351593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-94445" y="2125013"/>
            <a:ext cx="1093252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3600" dirty="0" smtClean="0">
                <a:latin typeface="Garamond" panose="02020404030301010803" pitchFamily="18" charset="0"/>
              </a:rPr>
              <a:t>Poznamy budowę pędu (łodyga, kwiat, owoc, liść, </a:t>
            </a:r>
          </a:p>
          <a:p>
            <a:r>
              <a:rPr lang="pl-PL" sz="3600" dirty="0">
                <a:latin typeface="Garamond" panose="02020404030301010803" pitchFamily="18" charset="0"/>
              </a:rPr>
              <a:t> </a:t>
            </a:r>
            <a:r>
              <a:rPr lang="pl-PL" sz="3600" dirty="0" smtClean="0">
                <a:latin typeface="Garamond" panose="02020404030301010803" pitchFamily="18" charset="0"/>
              </a:rPr>
              <a:t>  węzeł, międzywęźle, pąk wierzchołkowy, pąk boczny)</a:t>
            </a:r>
          </a:p>
          <a:p>
            <a:endParaRPr lang="pl-PL" sz="1400" dirty="0" smtClean="0">
              <a:latin typeface="Garamond" panose="020204040303010108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3600" dirty="0" smtClean="0">
                <a:latin typeface="Garamond" panose="02020404030301010803" pitchFamily="18" charset="0"/>
              </a:rPr>
              <a:t>Nauczymy się, jaką funkcje pełni łodyga w roślinie oraz poznamy jej zewnętrzną budowę.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sz="1400" dirty="0" smtClean="0">
              <a:latin typeface="Garamond" panose="020204040303010108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sz="1400" dirty="0" smtClean="0">
              <a:latin typeface="Garamond" panose="020204040303010108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3600" dirty="0" smtClean="0">
                <a:latin typeface="Garamond" panose="02020404030301010803" pitchFamily="18" charset="0"/>
              </a:rPr>
              <a:t>Poznamy różne  przekształcenia łodygi oraz pełnione przez nie funkcje (bulwy, kłącza, rozłogi, łodygi czepne)</a:t>
            </a:r>
            <a:endParaRPr lang="pl-PL" sz="3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042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24" y="149181"/>
            <a:ext cx="4543425" cy="6096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591687" y="59029"/>
            <a:ext cx="631494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i="0" dirty="0" smtClean="0">
                <a:solidFill>
                  <a:srgbClr val="1B1B1B"/>
                </a:solidFill>
                <a:effectLst/>
                <a:latin typeface="Garamond" panose="02020404030301010803" pitchFamily="18" charset="0"/>
              </a:rPr>
              <a:t>Co łączy</a:t>
            </a:r>
          </a:p>
          <a:p>
            <a:pPr algn="ctr"/>
            <a:r>
              <a:rPr lang="pl-PL" sz="4400" b="1" i="0" dirty="0" smtClean="0">
                <a:solidFill>
                  <a:srgbClr val="1B1B1B"/>
                </a:solidFill>
                <a:effectLst/>
                <a:latin typeface="Garamond" panose="02020404030301010803" pitchFamily="18" charset="0"/>
              </a:rPr>
              <a:t> </a:t>
            </a:r>
          </a:p>
          <a:p>
            <a:pPr algn="ctr"/>
            <a:r>
              <a:rPr lang="pl-PL" sz="4400" b="1" i="0" dirty="0" smtClean="0">
                <a:solidFill>
                  <a:srgbClr val="1B1B1B"/>
                </a:solidFill>
                <a:effectLst/>
                <a:latin typeface="Garamond" panose="02020404030301010803" pitchFamily="18" charset="0"/>
              </a:rPr>
              <a:t>źdźbło trawy, pień drzewa, bulwę ziemniaka i cierń robinii akacjowej?</a:t>
            </a:r>
            <a:endParaRPr lang="pl-PL" sz="4400" dirty="0">
              <a:latin typeface="Garamond" panose="020204040303010108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7" r="39769" b="11067"/>
          <a:stretch/>
        </p:blipFill>
        <p:spPr>
          <a:xfrm>
            <a:off x="10749567" y="2012674"/>
            <a:ext cx="1442433" cy="484532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20087" r="15124"/>
          <a:stretch/>
        </p:blipFill>
        <p:spPr>
          <a:xfrm>
            <a:off x="8427446" y="3720363"/>
            <a:ext cx="2073499" cy="32004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979" y="3783125"/>
            <a:ext cx="2099804" cy="313763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390" y="3798653"/>
            <a:ext cx="1664589" cy="304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43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/>
          <a:srcRect l="33013" r="25118"/>
          <a:stretch/>
        </p:blipFill>
        <p:spPr>
          <a:xfrm>
            <a:off x="0" y="0"/>
            <a:ext cx="1326525" cy="36576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98" y="1659910"/>
            <a:ext cx="5279594" cy="501134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/>
          <a:srcRect r="33636"/>
          <a:stretch/>
        </p:blipFill>
        <p:spPr>
          <a:xfrm>
            <a:off x="9843907" y="0"/>
            <a:ext cx="2348093" cy="353820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525" y="0"/>
            <a:ext cx="9004572" cy="151803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416" y="1659910"/>
            <a:ext cx="4986960" cy="5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33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33" y="923330"/>
            <a:ext cx="9538952" cy="596184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0" y="0"/>
            <a:ext cx="7720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Budowa zewnętrzna łodygi</a:t>
            </a:r>
            <a:endParaRPr lang="pl-P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9458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" b="10423"/>
          <a:stretch/>
        </p:blipFill>
        <p:spPr>
          <a:xfrm>
            <a:off x="1280576" y="0"/>
            <a:ext cx="8842218" cy="681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27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24860" y="0"/>
            <a:ext cx="6589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ZAPAMIĘTAJ I ZAPISZ !</a:t>
            </a:r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230" y="1"/>
            <a:ext cx="2179162" cy="217916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0" y="923330"/>
            <a:ext cx="1133340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u="sng" dirty="0" smtClean="0">
                <a:solidFill>
                  <a:srgbClr val="002060"/>
                </a:solidFill>
                <a:latin typeface="Garamond" panose="02020404030301010803" pitchFamily="18" charset="0"/>
              </a:rPr>
              <a:t>Łodyga to organ wegetatywny roślin, </a:t>
            </a:r>
            <a:r>
              <a:rPr lang="pl-PL" sz="4000" b="1" u="sng" dirty="0" smtClean="0">
                <a:solidFill>
                  <a:srgbClr val="002060"/>
                </a:solidFill>
                <a:latin typeface="Garamond" panose="02020404030301010803" pitchFamily="18" charset="0"/>
              </a:rPr>
              <a:t> będący </a:t>
            </a:r>
            <a:r>
              <a:rPr lang="pl-PL" sz="4000" b="1" u="sng" dirty="0" smtClean="0">
                <a:solidFill>
                  <a:srgbClr val="002060"/>
                </a:solidFill>
                <a:latin typeface="Garamond" panose="02020404030301010803" pitchFamily="18" charset="0"/>
              </a:rPr>
              <a:t>częścią pędu </a:t>
            </a:r>
            <a:r>
              <a:rPr lang="pl-PL" sz="4000" b="1" u="sng" dirty="0" smtClean="0">
                <a:solidFill>
                  <a:srgbClr val="002060"/>
                </a:solidFill>
                <a:latin typeface="Garamond" panose="02020404030301010803" pitchFamily="18" charset="0"/>
              </a:rPr>
              <a:t>(tzw. oś </a:t>
            </a:r>
            <a:r>
              <a:rPr lang="pl-PL" sz="4000" b="1" u="sng" dirty="0" smtClean="0">
                <a:solidFill>
                  <a:srgbClr val="002060"/>
                </a:solidFill>
                <a:latin typeface="Garamond" panose="02020404030301010803" pitchFamily="18" charset="0"/>
              </a:rPr>
              <a:t>pędu). </a:t>
            </a:r>
            <a:endParaRPr lang="pl-PL" sz="4000" b="1" u="sng" dirty="0" smtClean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algn="ctr"/>
            <a:endParaRPr lang="pl-PL" sz="1600" b="1" u="sng" dirty="0" smtClean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algn="ctr"/>
            <a:r>
              <a:rPr lang="pl-PL" sz="4000" b="1" u="sng" dirty="0" smtClean="0">
                <a:solidFill>
                  <a:srgbClr val="002060"/>
                </a:solidFill>
                <a:latin typeface="Garamond" panose="02020404030301010803" pitchFamily="18" charset="0"/>
              </a:rPr>
              <a:t>Pęd składa się z łodygi i umieszczonych na niej organów bocznych: liści, kwiatów i owoców.</a:t>
            </a:r>
          </a:p>
          <a:p>
            <a:pPr algn="ctr"/>
            <a:endParaRPr lang="pl-PL" sz="2800" b="1" u="sng" dirty="0" smtClean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r>
              <a:rPr lang="pl-PL" sz="3600" b="1" u="sng" dirty="0" smtClean="0">
                <a:solidFill>
                  <a:srgbClr val="002060"/>
                </a:solidFill>
                <a:latin typeface="Garamond" panose="02020404030301010803" pitchFamily="18" charset="0"/>
              </a:rPr>
              <a:t>Główne funkcje łodygi: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3600" dirty="0" smtClean="0">
                <a:latin typeface="Garamond" panose="02020404030301010803" pitchFamily="18" charset="0"/>
              </a:rPr>
              <a:t>Utrzymanie liści, kwiatów, owoców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3600" dirty="0" smtClean="0">
                <a:latin typeface="Garamond" panose="02020404030301010803" pitchFamily="18" charset="0"/>
              </a:rPr>
              <a:t>Przewodzenie wody z solami mineralnymi od korzeni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3600" dirty="0" smtClean="0">
                <a:latin typeface="Garamond" panose="02020404030301010803" pitchFamily="18" charset="0"/>
              </a:rPr>
              <a:t>Przewodzenie substancji pokarmowych z liścia do pozostałych organów roślinnych.</a:t>
            </a:r>
          </a:p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/>
          <a:srcRect l="23927" r="23403"/>
          <a:stretch/>
        </p:blipFill>
        <p:spPr>
          <a:xfrm rot="21124665">
            <a:off x="10769824" y="2885172"/>
            <a:ext cx="1378831" cy="3896399"/>
          </a:xfrm>
          <a:prstGeom prst="rect">
            <a:avLst/>
          </a:prstGeom>
        </p:spPr>
      </p:pic>
      <p:sp>
        <p:nvSpPr>
          <p:cNvPr id="2" name="Strzałka w górę 1"/>
          <p:cNvSpPr/>
          <p:nvPr/>
        </p:nvSpPr>
        <p:spPr>
          <a:xfrm>
            <a:off x="10057124" y="4833371"/>
            <a:ext cx="450761" cy="73409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trzałka w dół 2"/>
          <p:cNvSpPr/>
          <p:nvPr/>
        </p:nvSpPr>
        <p:spPr>
          <a:xfrm>
            <a:off x="6375043" y="6117464"/>
            <a:ext cx="373487" cy="5859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3343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51177" y="365803"/>
            <a:ext cx="10547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Modyfikacje budowy i funkcji łodyg.</a:t>
            </a:r>
            <a:endParaRPr lang="pl-P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86" y="2286000"/>
            <a:ext cx="5232043" cy="4572000"/>
          </a:xfrm>
          <a:prstGeom prst="rect">
            <a:avLst/>
          </a:prstGeom>
        </p:spPr>
      </p:pic>
      <p:pic>
        <p:nvPicPr>
          <p:cNvPr id="1026" name="Picture 2" descr="Fotografia przedstawia ścianę budynku, po której wspina się roślina o czerwonych, klapowanych liściach. To winobluszcz. Jego szare łodygi są ściśle przyczepione do ściany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/>
          <a:stretch/>
        </p:blipFill>
        <p:spPr bwMode="auto">
          <a:xfrm>
            <a:off x="5743978" y="2286000"/>
            <a:ext cx="631937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01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t="17642"/>
          <a:stretch/>
        </p:blipFill>
        <p:spPr>
          <a:xfrm>
            <a:off x="0" y="128788"/>
            <a:ext cx="4533363" cy="294594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t="9258"/>
          <a:stretch/>
        </p:blipFill>
        <p:spPr>
          <a:xfrm>
            <a:off x="-1" y="3245476"/>
            <a:ext cx="4533363" cy="361252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739426" y="579549"/>
            <a:ext cx="7199289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 smtClean="0">
                <a:latin typeface="Garamond" panose="02020404030301010803" pitchFamily="18" charset="0"/>
              </a:rPr>
              <a:t>Kłącza</a:t>
            </a:r>
          </a:p>
          <a:p>
            <a:endParaRPr lang="pl-PL" dirty="0">
              <a:latin typeface="Garamond" panose="02020404030301010803" pitchFamily="18" charset="0"/>
            </a:endParaRPr>
          </a:p>
          <a:p>
            <a:r>
              <a:rPr lang="pl-PL" sz="2800" dirty="0">
                <a:latin typeface="Garamond" panose="02020404030301010803" pitchFamily="18" charset="0"/>
              </a:rPr>
              <a:t>podziemne łodygi, z których wyrastają korzenie przybyszowe i </a:t>
            </a:r>
            <a:r>
              <a:rPr lang="pl-PL" sz="2800" dirty="0" smtClean="0">
                <a:latin typeface="Garamond" panose="02020404030301010803" pitchFamily="18" charset="0"/>
              </a:rPr>
              <a:t>liście. Są </a:t>
            </a:r>
            <a:r>
              <a:rPr lang="pl-PL" sz="2800" dirty="0">
                <a:latin typeface="Garamond" panose="02020404030301010803" pitchFamily="18" charset="0"/>
              </a:rPr>
              <a:t>organami spichrzowymi magazynującymi substancje </a:t>
            </a:r>
            <a:r>
              <a:rPr lang="pl-PL" sz="2800" dirty="0" smtClean="0">
                <a:latin typeface="Garamond" panose="02020404030301010803" pitchFamily="18" charset="0"/>
              </a:rPr>
              <a:t>zapasowe. Służą </a:t>
            </a:r>
            <a:r>
              <a:rPr lang="pl-PL" sz="2800" dirty="0">
                <a:latin typeface="Garamond" panose="02020404030301010803" pitchFamily="18" charset="0"/>
              </a:rPr>
              <a:t>także do rozmnażania </a:t>
            </a:r>
            <a:r>
              <a:rPr lang="pl-PL" sz="2800" dirty="0" smtClean="0">
                <a:latin typeface="Garamond" panose="02020404030301010803" pitchFamily="18" charset="0"/>
              </a:rPr>
              <a:t>bezpłciowego czyli </a:t>
            </a:r>
            <a:r>
              <a:rPr lang="pl-PL" sz="2800" dirty="0">
                <a:latin typeface="Garamond" panose="02020404030301010803" pitchFamily="18" charset="0"/>
              </a:rPr>
              <a:t>z fragmentu kłącza zawierającego pąk może rozwinąć się młoda </a:t>
            </a:r>
            <a:r>
              <a:rPr lang="pl-PL" sz="2800" dirty="0" smtClean="0">
                <a:latin typeface="Garamond" panose="02020404030301010803" pitchFamily="18" charset="0"/>
              </a:rPr>
              <a:t>roślina. Taki </a:t>
            </a:r>
            <a:r>
              <a:rPr lang="pl-PL" sz="2800" dirty="0">
                <a:latin typeface="Garamond" panose="02020404030301010803" pitchFamily="18" charset="0"/>
              </a:rPr>
              <a:t>rodzaj łodyg wytwarza wiele roślin lądowych i wodnych, między </a:t>
            </a:r>
            <a:r>
              <a:rPr lang="pl-PL" sz="2800" dirty="0" smtClean="0">
                <a:latin typeface="Garamond" panose="02020404030301010803" pitchFamily="18" charset="0"/>
              </a:rPr>
              <a:t>innymi: konwalia, </a:t>
            </a:r>
            <a:r>
              <a:rPr lang="pl-PL" sz="2800" dirty="0">
                <a:latin typeface="Garamond" panose="02020404030301010803" pitchFamily="18" charset="0"/>
              </a:rPr>
              <a:t>imbir, </a:t>
            </a:r>
            <a:r>
              <a:rPr lang="pl-PL" sz="2800" dirty="0" smtClean="0">
                <a:latin typeface="Garamond" panose="02020404030301010803" pitchFamily="18" charset="0"/>
              </a:rPr>
              <a:t>rabarbar, większość paproci.</a:t>
            </a:r>
            <a:endParaRPr lang="pl-PL"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714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306</Words>
  <Application>Microsoft Office PowerPoint</Application>
  <PresentationFormat>Panoramiczny</PresentationFormat>
  <Paragraphs>40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Garamond</vt:lpstr>
      <vt:lpstr>Segoe Script</vt:lpstr>
      <vt:lpstr>Wingdings</vt:lpstr>
      <vt:lpstr>Motyw pakietu Office</vt:lpstr>
      <vt:lpstr>Lekcja  Temat: Pęd. Budowa i funkcje łodygi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Lekcja  Temat: Pęd. Budowa i funkcje łodygi</dc:title>
  <dc:creator>Aneta Gorzynska</dc:creator>
  <cp:lastModifiedBy>Aneta Gorzynska</cp:lastModifiedBy>
  <cp:revision>21</cp:revision>
  <dcterms:created xsi:type="dcterms:W3CDTF">2020-03-19T22:08:57Z</dcterms:created>
  <dcterms:modified xsi:type="dcterms:W3CDTF">2020-03-22T15:17:27Z</dcterms:modified>
</cp:coreProperties>
</file>