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3" r:id="rId1"/>
  </p:sldMasterIdLst>
  <p:sldIdLst>
    <p:sldId id="256" r:id="rId2"/>
    <p:sldId id="297" r:id="rId3"/>
    <p:sldId id="295" r:id="rId4"/>
    <p:sldId id="275" r:id="rId5"/>
    <p:sldId id="271" r:id="rId6"/>
    <p:sldId id="257" r:id="rId7"/>
    <p:sldId id="273" r:id="rId8"/>
    <p:sldId id="268" r:id="rId9"/>
    <p:sldId id="293" r:id="rId10"/>
    <p:sldId id="274" r:id="rId11"/>
    <p:sldId id="269" r:id="rId12"/>
    <p:sldId id="294" r:id="rId13"/>
    <p:sldId id="276" r:id="rId14"/>
    <p:sldId id="270" r:id="rId15"/>
    <p:sldId id="306" r:id="rId16"/>
    <p:sldId id="308" r:id="rId17"/>
    <p:sldId id="307" r:id="rId18"/>
    <p:sldId id="305" r:id="rId19"/>
    <p:sldId id="303" r:id="rId20"/>
    <p:sldId id="282" r:id="rId21"/>
    <p:sldId id="261" r:id="rId22"/>
    <p:sldId id="280" r:id="rId23"/>
    <p:sldId id="279" r:id="rId24"/>
    <p:sldId id="286" r:id="rId25"/>
    <p:sldId id="301" r:id="rId26"/>
    <p:sldId id="304" r:id="rId27"/>
    <p:sldId id="278" r:id="rId28"/>
    <p:sldId id="283" r:id="rId29"/>
    <p:sldId id="298" r:id="rId30"/>
    <p:sldId id="285" r:id="rId31"/>
  </p:sldIdLst>
  <p:sldSz cx="9144000" cy="6858000" type="screen4x3"/>
  <p:notesSz cx="6797675" cy="9926638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26427E"/>
    <a:srgbClr val="0000FF"/>
    <a:srgbClr val="0B2DB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1259" autoAdjust="0"/>
    <p:restoredTop sz="43463" autoAdjust="0"/>
  </p:normalViewPr>
  <p:slideViewPr>
    <p:cSldViewPr>
      <p:cViewPr varScale="1">
        <p:scale>
          <a:sx n="128" d="100"/>
          <a:sy n="128" d="100"/>
        </p:scale>
        <p:origin x="756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pPr>
              <a:defRPr/>
            </a:pPr>
            <a:fld id="{151FCB8A-59F2-4C93-8BC2-C439CCDFBDFE}" type="datetimeFigureOut">
              <a:rPr lang="pl-PL" smtClean="0"/>
              <a:pPr>
                <a:defRPr/>
              </a:pPr>
              <a:t>04.02.2020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pPr>
              <a:defRPr/>
            </a:pPr>
            <a:fld id="{79A82988-C057-4D34-9998-6699C0A7022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17643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45DDF5-B83E-4041-99A1-CF41535DDD8D}" type="datetimeFigureOut">
              <a:rPr lang="pl-PL" smtClean="0"/>
              <a:pPr>
                <a:defRPr/>
              </a:pPr>
              <a:t>04.02.2020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pPr>
              <a:defRPr/>
            </a:pPr>
            <a:fld id="{8AA12B6E-BA9D-4854-9892-F2A1801B189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6510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45DDF5-B83E-4041-99A1-CF41535DDD8D}" type="datetimeFigureOut">
              <a:rPr lang="pl-PL" smtClean="0"/>
              <a:pPr>
                <a:defRPr/>
              </a:pPr>
              <a:t>04.02.2020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pPr>
              <a:defRPr/>
            </a:pPr>
            <a:fld id="{8AA12B6E-BA9D-4854-9892-F2A1801B189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0229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45DDF5-B83E-4041-99A1-CF41535DDD8D}" type="datetimeFigureOut">
              <a:rPr lang="pl-PL" smtClean="0"/>
              <a:pPr>
                <a:defRPr/>
              </a:pPr>
              <a:t>04.02.2020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pPr>
              <a:defRPr/>
            </a:pPr>
            <a:fld id="{8AA12B6E-BA9D-4854-9892-F2A1801B189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4672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45DDF5-B83E-4041-99A1-CF41535DDD8D}" type="datetimeFigureOut">
              <a:rPr lang="pl-PL" smtClean="0"/>
              <a:pPr>
                <a:defRPr/>
              </a:pPr>
              <a:t>04.02.2020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pPr>
              <a:defRPr/>
            </a:pPr>
            <a:fld id="{8AA12B6E-BA9D-4854-9892-F2A1801B189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1110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45DDF5-B83E-4041-99A1-CF41535DDD8D}" type="datetimeFigureOut">
              <a:rPr lang="pl-PL" smtClean="0"/>
              <a:pPr>
                <a:defRPr/>
              </a:pPr>
              <a:t>04.02.2020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A12B6E-BA9D-4854-9892-F2A1801B189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901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45DDF5-B83E-4041-99A1-CF41535DDD8D}" type="datetimeFigureOut">
              <a:rPr lang="pl-PL" smtClean="0"/>
              <a:pPr>
                <a:defRPr/>
              </a:pPr>
              <a:t>04.02.2020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A12B6E-BA9D-4854-9892-F2A1801B189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4344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13C8C0-659E-495D-8265-B525E3C1CF14}" type="datetimeFigureOut">
              <a:rPr lang="pl-PL" smtClean="0"/>
              <a:pPr>
                <a:defRPr/>
              </a:pPr>
              <a:t>04.02.2020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FEC17F-22FE-485B-A68F-775E11103C8B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9511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pPr>
              <a:defRPr/>
            </a:pPr>
            <a:fld id="{CE424B5F-F52C-4565-B8C7-BE31F4B6A866}" type="datetimeFigureOut">
              <a:rPr lang="pl-PL" smtClean="0"/>
              <a:pPr>
                <a:defRPr/>
              </a:pPr>
              <a:t>04.02.2020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pPr>
              <a:defRPr/>
            </a:pPr>
            <a:fld id="{2A7B5CF0-B7DA-4B5A-8D30-6EC1A3F81F5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960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9C0098-CC05-43ED-AAA8-A0EEF5698A46}" type="datetimeFigureOut">
              <a:rPr lang="pl-PL" smtClean="0"/>
              <a:pPr>
                <a:defRPr/>
              </a:pPr>
              <a:t>04.02.2020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7167F9-31F9-41B9-A381-F62A76A272D1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3090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pPr>
              <a:defRPr/>
            </a:pPr>
            <a:fld id="{0F755006-5F2B-4293-BDA2-A3A149DE9E50}" type="datetimeFigureOut">
              <a:rPr lang="pl-PL" smtClean="0"/>
              <a:pPr>
                <a:defRPr/>
              </a:pPr>
              <a:t>04.02.2020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pPr>
              <a:defRPr/>
            </a:pPr>
            <a:fld id="{D79D225B-5E5F-4B4D-A1E7-FC0D52426442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0312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A2CADD-D4EE-4A44-8976-A2727E916636}" type="datetimeFigureOut">
              <a:rPr lang="pl-PL" smtClean="0"/>
              <a:pPr>
                <a:defRPr/>
              </a:pPr>
              <a:t>04.02.2020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CA2D50-3C5D-45F2-BE81-906AAF790A49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2571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2B66D1-285B-484F-BE28-2C315F72BC3A}" type="datetimeFigureOut">
              <a:rPr lang="pl-PL" smtClean="0"/>
              <a:pPr>
                <a:defRPr/>
              </a:pPr>
              <a:t>04.02.2020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C6CC3A-DB54-4A16-9D41-2C2807253CA0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2434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16D36A-CD63-4196-9CE5-C1E1A37B0826}" type="datetimeFigureOut">
              <a:rPr lang="pl-PL" smtClean="0"/>
              <a:pPr>
                <a:defRPr/>
              </a:pPr>
              <a:t>04.02.2020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2B1023-E0D4-466C-849B-20F9572B72F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0761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3EBA50-0906-4F90-AB01-1C193246F5C5}" type="datetimeFigureOut">
              <a:rPr lang="pl-PL" smtClean="0"/>
              <a:pPr>
                <a:defRPr/>
              </a:pPr>
              <a:t>04.02.2020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9C4E6A-E0F4-4D25-9A59-893EB7AD031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1761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4F575C-DA3C-405E-AA2F-CD2985A281D6}" type="datetimeFigureOut">
              <a:rPr lang="pl-PL" smtClean="0"/>
              <a:pPr>
                <a:defRPr/>
              </a:pPr>
              <a:t>04.02.2020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A3250F-A5A3-4708-958D-4167B9A4063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5570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97B98E-4D23-49F4-83B3-7A7AF6C95970}" type="datetimeFigureOut">
              <a:rPr lang="pl-PL" smtClean="0"/>
              <a:pPr>
                <a:defRPr/>
              </a:pPr>
              <a:t>04.02.2020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712AB5-525E-4110-808D-0DF870D161E8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0340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945DDF5-B83E-4041-99A1-CF41535DDD8D}" type="datetimeFigureOut">
              <a:rPr lang="pl-PL" smtClean="0"/>
              <a:pPr>
                <a:defRPr/>
              </a:pPr>
              <a:t>04.02.2020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AA12B6E-BA9D-4854-9892-F2A1801B189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37497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  <p:sldLayoutId id="2147484075" r:id="rId12"/>
    <p:sldLayoutId id="2147484076" r:id="rId13"/>
    <p:sldLayoutId id="2147484077" r:id="rId14"/>
    <p:sldLayoutId id="2147484078" r:id="rId15"/>
    <p:sldLayoutId id="2147484079" r:id="rId16"/>
    <p:sldLayoutId id="2147484080" r:id="rId17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ytuł 1"/>
          <p:cNvSpPr>
            <a:spLocks noGrp="1"/>
          </p:cNvSpPr>
          <p:nvPr>
            <p:ph type="ctrTitle"/>
          </p:nvPr>
        </p:nvSpPr>
        <p:spPr>
          <a:xfrm>
            <a:off x="3132138" y="428625"/>
            <a:ext cx="5543550" cy="19669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pl-PL" sz="48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Zespół Szkół </a:t>
            </a:r>
            <a:br>
              <a:rPr lang="pl-PL" altLang="pl-PL" sz="48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48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im. T. Kościuszki</a:t>
            </a:r>
            <a:br>
              <a:rPr lang="pl-PL" altLang="pl-PL" sz="48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48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w Wysokiej</a:t>
            </a:r>
          </a:p>
        </p:txBody>
      </p:sp>
      <p:pic>
        <p:nvPicPr>
          <p:cNvPr id="307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2088232" cy="232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pole tekstowe 3"/>
          <p:cNvSpPr txBox="1">
            <a:spLocks noChangeArrowheads="1"/>
          </p:cNvSpPr>
          <p:nvPr/>
        </p:nvSpPr>
        <p:spPr bwMode="auto">
          <a:xfrm>
            <a:off x="-684213" y="5403850"/>
            <a:ext cx="49672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l-PL" altLang="pl-PL" sz="32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l-PL" altLang="pl-PL" sz="3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www.zs-wysoka.pl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l-PL" altLang="pl-PL" sz="32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851920" y="3284984"/>
            <a:ext cx="5112568" cy="3408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2060"/>
            </a:gs>
            <a:gs pos="83000">
              <a:schemeClr val="accent1">
                <a:lumMod val="5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476672"/>
            <a:ext cx="8496944" cy="5665787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pl-PL" sz="4400" b="1" u="sng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Technik hotelarstwa</a:t>
            </a:r>
            <a:r>
              <a:rPr lang="pl-PL" sz="3600" b="1" u="sng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600" b="1" u="sng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pl-PL" sz="3600" b="1" u="sng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600" b="1" u="sng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pl-PL" sz="4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jest </a:t>
            </a:r>
            <a:r>
              <a:rPr lang="pl-PL" sz="4000" b="1" dirty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przygotowany do realizacji wszystkich czynności związanych </a:t>
            </a:r>
            <a:r>
              <a:rPr lang="pl-PL" sz="4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pl-PL" sz="4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pl-PL" sz="4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z fachową i kompleksową obsługą gości hotelowych. Potrafi zorganizować  pracę obiektu hotelarskiego oraz współpracę             z </a:t>
            </a:r>
            <a:r>
              <a:rPr lang="pl-PL" sz="4000" b="1" dirty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biurami </a:t>
            </a:r>
            <a:r>
              <a:rPr lang="pl-PL" sz="4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podróży.</a:t>
            </a:r>
            <a:endParaRPr lang="pl-PL" sz="4000" b="1" dirty="0">
              <a:ln>
                <a:solidFill>
                  <a:schemeClr val="bg2">
                    <a:lumMod val="5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8" y="3486618"/>
            <a:ext cx="4356022" cy="2894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18" y="3630634"/>
            <a:ext cx="4319220" cy="289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98" y="353175"/>
            <a:ext cx="4100190" cy="2931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55132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500063" y="476250"/>
            <a:ext cx="8229600" cy="5545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pl-PL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6600" b="1" dirty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Technikum </a:t>
            </a:r>
            <a:endParaRPr lang="pl-PL" sz="6600" b="1" dirty="0" smtClean="0">
              <a:ln>
                <a:solidFill>
                  <a:schemeClr val="bg2">
                    <a:lumMod val="5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</a:pPr>
            <a:r>
              <a:rPr lang="pl-PL" sz="6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usług kelnerskich</a:t>
            </a:r>
            <a:r>
              <a:rPr lang="pl-PL" sz="6600" b="1" dirty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pl-PL" sz="6600" b="1" dirty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pl-PL" sz="2000" b="1" dirty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b="1" dirty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pl-PL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specjalizacja:</a:t>
            </a:r>
            <a:r>
              <a:rPr lang="pl-PL" sz="8800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6600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6600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4900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barman</a:t>
            </a:r>
            <a:r>
              <a:rPr lang="pl-PL" sz="49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49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Calibri" panose="020F0502020204030204" pitchFamily="34" charset="0"/>
                <a:cs typeface="Times New Roman" panose="02020603050405020304" pitchFamily="18" charset="0"/>
              </a:rPr>
            </a:br>
            <a:endParaRPr lang="pl-PL" sz="4900" dirty="0" smtClean="0">
              <a:ln>
                <a:solidFill>
                  <a:schemeClr val="bg2">
                    <a:lumMod val="50000"/>
                  </a:schemeClr>
                </a:solidFill>
              </a:ln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3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0">
              <a:schemeClr val="bg2">
                <a:lumMod val="50000"/>
              </a:schemeClr>
            </a:gs>
            <a:gs pos="100000">
              <a:srgbClr val="0070C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620688"/>
            <a:ext cx="8568952" cy="5616624"/>
          </a:xfrm>
        </p:spPr>
        <p:txBody>
          <a:bodyPr rtlCol="0">
            <a:normAutofit/>
          </a:bodyPr>
          <a:lstStyle/>
          <a:p>
            <a:pPr marL="0" indent="0" algn="ctr">
              <a:buNone/>
              <a:defRPr/>
            </a:pPr>
            <a:r>
              <a:rPr lang="pl-PL" sz="4400" b="1" u="sng" dirty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Technik usług </a:t>
            </a:r>
            <a:r>
              <a:rPr lang="pl-PL" sz="4400" b="1" u="sng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kelnerskich</a:t>
            </a:r>
            <a:r>
              <a:rPr lang="pl-PL" sz="3500" b="1" u="sng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500" b="1" u="sng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pl-PL" sz="35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pl-PL" sz="35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pl-PL" sz="35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  to jeden  z najważniejszych zawodów </a:t>
            </a:r>
            <a:r>
              <a:rPr lang="pl-PL" sz="3500" b="1" dirty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gastronomicznych, który w ostatnich latach </a:t>
            </a:r>
            <a:r>
              <a:rPr lang="pl-PL" sz="35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zyskuje </a:t>
            </a:r>
            <a:r>
              <a:rPr lang="pl-PL" sz="3500" b="1" dirty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coraz większą popularność. </a:t>
            </a:r>
            <a:r>
              <a:rPr lang="pl-PL" sz="35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        Do zadań kelnera należy: serwowanie zamówionych potraw i napojów, udzielanie porad w </a:t>
            </a:r>
            <a:r>
              <a:rPr lang="pl-PL" sz="3500" b="1" dirty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z</a:t>
            </a:r>
            <a:r>
              <a:rPr lang="pl-PL" sz="35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akresie  ich doboru                    oraz aranżacja stołów i </a:t>
            </a:r>
            <a:r>
              <a:rPr lang="pl-PL" sz="3500" b="1" dirty="0" err="1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sal</a:t>
            </a:r>
            <a:r>
              <a:rPr lang="pl-PL" sz="35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konsumenckich.              </a:t>
            </a:r>
            <a:endParaRPr lang="pl-PL" sz="3500" b="1" dirty="0">
              <a:ln>
                <a:solidFill>
                  <a:schemeClr val="bg2">
                    <a:lumMod val="5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 descr="C:\Users\Admin\Documents\DSC0200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4536" y="3573551"/>
            <a:ext cx="3961015" cy="2784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37684" y="802967"/>
            <a:ext cx="4117867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https://cloud2.edupage.org/cloud/hdimg3af3eeb0129622e612cd4962a1353d.jpg?z%3A3xNCDbjSWIvjI%2Faws3GiHkFf4Skc1lHqaKsiiDd%2F0GN0oy3wp5bBkSUIEZRdvYV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691390"/>
            <a:ext cx="3641457" cy="28031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831032"/>
            <a:ext cx="3926376" cy="2578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0">
              <a:schemeClr val="bg2">
                <a:lumMod val="50000"/>
              </a:schemeClr>
            </a:gs>
            <a:gs pos="100000">
              <a:srgbClr val="0070C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548680"/>
            <a:ext cx="9001000" cy="5688632"/>
          </a:xfrm>
        </p:spPr>
        <p:txBody>
          <a:bodyPr rtlCol="0">
            <a:normAutofit/>
          </a:bodyPr>
          <a:lstStyle/>
          <a:p>
            <a:pPr marL="0" indent="0" algn="ctr">
              <a:buNone/>
              <a:defRPr/>
            </a:pPr>
            <a:endParaRPr lang="pl-PL" sz="4400" b="1" u="sng" dirty="0" smtClean="0">
              <a:ln>
                <a:solidFill>
                  <a:schemeClr val="bg2">
                    <a:lumMod val="5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endParaRPr lang="pl-PL" sz="6600" b="1" dirty="0" smtClean="0">
              <a:ln>
                <a:solidFill>
                  <a:schemeClr val="bg2">
                    <a:lumMod val="5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r>
              <a:rPr lang="pl-PL" sz="6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Technikum </a:t>
            </a:r>
          </a:p>
          <a:p>
            <a:pPr marL="0" indent="0" algn="ctr">
              <a:buNone/>
              <a:defRPr/>
            </a:pPr>
            <a:r>
              <a:rPr lang="pl-PL" sz="6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fotografii </a:t>
            </a:r>
            <a:r>
              <a:rPr lang="pl-PL" sz="6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i multimediów</a:t>
            </a:r>
            <a:br>
              <a:rPr lang="pl-PL" sz="6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endParaRPr lang="pl-PL" sz="6600" b="1" dirty="0" smtClean="0">
              <a:ln>
                <a:solidFill>
                  <a:schemeClr val="bg2">
                    <a:lumMod val="5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52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0">
              <a:schemeClr val="bg2">
                <a:lumMod val="50000"/>
              </a:schemeClr>
            </a:gs>
            <a:gs pos="100000">
              <a:srgbClr val="0070C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548680"/>
            <a:ext cx="8496944" cy="5688632"/>
          </a:xfrm>
        </p:spPr>
        <p:txBody>
          <a:bodyPr rtlCol="0">
            <a:normAutofit fontScale="92500" lnSpcReduction="10000"/>
          </a:bodyPr>
          <a:lstStyle/>
          <a:p>
            <a:pPr marL="0" indent="0" algn="ctr">
              <a:buNone/>
              <a:defRPr/>
            </a:pPr>
            <a:r>
              <a:rPr lang="pl-PL" sz="4400" b="1" u="sng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Technik fotografii i multimediów</a:t>
            </a:r>
            <a:r>
              <a:rPr lang="pl-PL" sz="3500" b="1" u="sng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500" b="1" u="sng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endParaRPr lang="pl-PL" sz="3500" b="1" u="sng" dirty="0" smtClean="0">
              <a:ln>
                <a:solidFill>
                  <a:schemeClr val="bg2">
                    <a:lumMod val="5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marL="457200" lvl="1" indent="0" algn="ctr">
              <a:lnSpc>
                <a:spcPct val="100000"/>
              </a:lnSpc>
              <a:buNone/>
              <a:defRPr/>
            </a:pPr>
            <a:r>
              <a:rPr lang="pl-PL" sz="4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prowadzi prace związane z rejestracją, obróbką i wizualizacją obrazu oraz realizuje projekty graficzne                    i multimedialne.</a:t>
            </a:r>
          </a:p>
          <a:p>
            <a:pPr marL="457200" lvl="1" indent="0" algn="ctr">
              <a:lnSpc>
                <a:spcPct val="100000"/>
              </a:lnSpc>
              <a:buNone/>
              <a:defRPr/>
            </a:pPr>
            <a:r>
              <a:rPr lang="pl-PL" sz="4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Absolwent tego kierunku znajdzie pracę w pracowniach fotograficznych, agencjach reklamowych oraz wydawnictwach gazet i czasopism.</a:t>
            </a:r>
            <a:br>
              <a:rPr lang="pl-PL" sz="4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pl-PL" sz="4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  </a:t>
            </a:r>
            <a:endParaRPr lang="pl-PL" sz="4000" b="1" dirty="0">
              <a:ln>
                <a:solidFill>
                  <a:schemeClr val="bg2">
                    <a:lumMod val="5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28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0">
              <a:schemeClr val="bg2">
                <a:lumMod val="50000"/>
              </a:schemeClr>
            </a:gs>
            <a:gs pos="100000">
              <a:srgbClr val="0070C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972022">
            <a:off x="179512" y="443291"/>
            <a:ext cx="4110233" cy="30577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70807">
            <a:off x="4460227" y="378758"/>
            <a:ext cx="4348561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777" y="3789040"/>
            <a:ext cx="4028429" cy="2668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8892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Oferta edukacyjna naszej szkoły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3400" y="2336872"/>
            <a:ext cx="6887389" cy="40444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>
                <a:solidFill>
                  <a:schemeClr val="bg1"/>
                </a:solidFill>
              </a:rPr>
              <a:t>SZKOŁA BRANŻOWA  I-STOPNIA 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l-PL" sz="2800" b="1" dirty="0" smtClean="0">
                <a:solidFill>
                  <a:schemeClr val="bg1"/>
                </a:solidFill>
              </a:rPr>
              <a:t> Magazynier-Logistyk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800" b="1" dirty="0">
                <a:solidFill>
                  <a:schemeClr val="bg1"/>
                </a:solidFill>
              </a:rPr>
              <a:t> </a:t>
            </a:r>
            <a:r>
              <a:rPr lang="pl-PL" sz="2800" b="1" dirty="0" smtClean="0">
                <a:solidFill>
                  <a:schemeClr val="bg1"/>
                </a:solidFill>
              </a:rPr>
              <a:t>Cukiernik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800" b="1" dirty="0" smtClean="0">
                <a:solidFill>
                  <a:schemeClr val="bg1"/>
                </a:solidFill>
              </a:rPr>
              <a:t> Wędliniarz</a:t>
            </a:r>
            <a:endParaRPr lang="pl-PL" sz="2800" b="1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l-PL" sz="2800" b="1" dirty="0" smtClean="0">
                <a:solidFill>
                  <a:schemeClr val="bg1"/>
                </a:solidFill>
              </a:rPr>
              <a:t> Kucharz</a:t>
            </a:r>
            <a:endParaRPr lang="pl-PL" sz="2800" b="1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l-PL" sz="2800" b="1" dirty="0" smtClean="0">
                <a:solidFill>
                  <a:schemeClr val="bg1"/>
                </a:solidFill>
              </a:rPr>
              <a:t> Piekarz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5920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6896534" cy="108093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900" b="1" dirty="0" smtClean="0">
                <a:ln>
                  <a:solidFill>
                    <a:srgbClr val="1F8094">
                      <a:lumMod val="50000"/>
                    </a:srgbClr>
                  </a:solidFill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Szkoła Branżowa </a:t>
            </a:r>
            <a:br>
              <a:rPr lang="pl-PL" sz="4900" b="1" dirty="0" smtClean="0">
                <a:ln>
                  <a:solidFill>
                    <a:srgbClr val="1F8094">
                      <a:lumMod val="50000"/>
                    </a:srgbClr>
                  </a:solidFill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4900" b="1" dirty="0" smtClean="0">
                <a:ln>
                  <a:solidFill>
                    <a:srgbClr val="1F8094">
                      <a:lumMod val="50000"/>
                    </a:srgbClr>
                  </a:solidFill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 stopnia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2204864"/>
            <a:ext cx="9036496" cy="4464496"/>
          </a:xfrm>
        </p:spPr>
        <p:txBody>
          <a:bodyPr>
            <a:normAutofit/>
          </a:bodyPr>
          <a:lstStyle/>
          <a:p>
            <a:pPr lvl="0">
              <a:buNone/>
              <a:defRPr/>
            </a:pPr>
            <a:endParaRPr lang="pl-PL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00000"/>
              </a:lnSpc>
              <a:buNone/>
              <a:defRPr/>
            </a:pPr>
            <a:r>
              <a:rPr lang="pl-PL" sz="4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pl-PL" sz="3500" b="1" dirty="0" smtClean="0">
                <a:latin typeface="Times New Roman" pitchFamily="18" charset="0"/>
                <a:cs typeface="Times New Roman" pitchFamily="18" charset="0"/>
              </a:rPr>
              <a:t>Absolwent może kontynuować naukę </a:t>
            </a:r>
            <a:br>
              <a:rPr lang="pl-PL" sz="35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500" b="1" dirty="0" smtClean="0">
                <a:latin typeface="Times New Roman" pitchFamily="18" charset="0"/>
                <a:cs typeface="Times New Roman" pitchFamily="18" charset="0"/>
              </a:rPr>
              <a:t>w Szkole Branżowej II stopnia,                      w której może uzyskać tytuł technika oraz zdać egzamin maturalny</a:t>
            </a:r>
            <a:endParaRPr lang="pl-PL" sz="35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138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4596" y="764704"/>
            <a:ext cx="6896534" cy="1080938"/>
          </a:xfrm>
        </p:spPr>
        <p:txBody>
          <a:bodyPr/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Oferta edukacyjna naszej szkoły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2204864"/>
            <a:ext cx="8424936" cy="446449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8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TECHNIKUM</a:t>
            </a:r>
          </a:p>
          <a:p>
            <a:pPr marL="0" indent="0" algn="ctr">
              <a:buNone/>
            </a:pPr>
            <a:endParaRPr lang="pl-PL" sz="105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l-PL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Technikum </a:t>
            </a:r>
            <a:r>
              <a:rPr lang="pl-PL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Logistyczne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Technikum </a:t>
            </a:r>
            <a:r>
              <a:rPr lang="pl-PL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Żywienia i Usług </a:t>
            </a:r>
            <a:r>
              <a:rPr lang="pl-PL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pl-PL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astronomicznych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Technikum Hotelarskie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Technikum Usług Kelnerskich</a:t>
            </a:r>
          </a:p>
          <a:p>
            <a:pPr marL="0" indent="0">
              <a:buNone/>
            </a:pPr>
            <a:r>
              <a:rPr lang="pl-PL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NOWOŚĆ!! od roku szk. 2020/2021 </a:t>
            </a:r>
          </a:p>
          <a:p>
            <a:pPr marL="0" indent="0">
              <a:buNone/>
            </a:pPr>
            <a:r>
              <a:rPr lang="pl-PL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Technikum Fotografii i Multimediów</a:t>
            </a:r>
          </a:p>
          <a:p>
            <a:pPr marL="0" indent="0" algn="ctr">
              <a:buNone/>
            </a:pPr>
            <a:endParaRPr lang="pl-PL" sz="8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102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ytuł 1"/>
          <p:cNvSpPr>
            <a:spLocks noGrp="1"/>
          </p:cNvSpPr>
          <p:nvPr>
            <p:ph type="ctrTitle"/>
          </p:nvPr>
        </p:nvSpPr>
        <p:spPr>
          <a:xfrm>
            <a:off x="0" y="2708920"/>
            <a:ext cx="7143768" cy="1373070"/>
          </a:xfrm>
        </p:spPr>
        <p:txBody>
          <a:bodyPr>
            <a:noAutofit/>
          </a:bodyPr>
          <a:lstStyle/>
          <a:p>
            <a:pPr algn="ctr" eaLnBrk="1" hangingPunct="1"/>
            <a:r>
              <a:rPr lang="pl-PL" altLang="pl-PL" sz="53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Nasza szkoła to </a:t>
            </a:r>
            <a:br>
              <a:rPr lang="pl-PL" altLang="pl-PL" sz="53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53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nie tylko nauka…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pole tekstowe 5"/>
          <p:cNvSpPr txBox="1">
            <a:spLocks noChangeArrowheads="1"/>
          </p:cNvSpPr>
          <p:nvPr/>
        </p:nvSpPr>
        <p:spPr bwMode="auto">
          <a:xfrm>
            <a:off x="1343769" y="715053"/>
            <a:ext cx="628654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pl-PL" altLang="pl-PL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Mamy znaczące sukcesy sportowe</a:t>
            </a:r>
          </a:p>
        </p:txBody>
      </p:sp>
      <p:pic>
        <p:nvPicPr>
          <p:cNvPr id="1028" name="Picture 4" descr="https://cloud6.edupage.org/cloud/hdimg1d6f97d314e5952c311256b91ccb5e.jpg?z%3A3FE8Wflwl62vM8OrqSDpHdFc1nm1BmkjySVHke%2BlfKZvLolPoEs0kbD7hghSVs5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4437112"/>
            <a:ext cx="3142211" cy="23566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ZSWYSOKA\Desktop\prezent\Siatków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104" y="1775843"/>
            <a:ext cx="3511969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7" y="1655367"/>
            <a:ext cx="3384376" cy="23781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221088"/>
            <a:ext cx="3275856" cy="2453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ytuł 1"/>
          <p:cNvSpPr>
            <a:spLocks noGrp="1"/>
          </p:cNvSpPr>
          <p:nvPr>
            <p:ph type="title"/>
          </p:nvPr>
        </p:nvSpPr>
        <p:spPr>
          <a:xfrm>
            <a:off x="32146" y="747315"/>
            <a:ext cx="7560840" cy="1143000"/>
          </a:xfrm>
        </p:spPr>
        <p:txBody>
          <a:bodyPr/>
          <a:lstStyle/>
          <a:p>
            <a:pPr algn="ctr" eaLnBrk="1" hangingPunct="1"/>
            <a:r>
              <a:rPr lang="pl-PL" altLang="pl-PL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Uczestniczymy w  atrakcyjnych praktykach zawodowych</a:t>
            </a:r>
          </a:p>
        </p:txBody>
      </p:sp>
      <p:pic>
        <p:nvPicPr>
          <p:cNvPr id="5122" name="Picture 2" descr="C:\Users\ZSWYSOKA\Desktop\Nowy wybranefolder\hdimg1d1d43a66f7d62b587282da7f9f49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3116"/>
            <a:ext cx="3907647" cy="2071702"/>
          </a:xfrm>
          <a:prstGeom prst="rect">
            <a:avLst/>
          </a:prstGeom>
          <a:noFill/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46" y="2071678"/>
            <a:ext cx="3099995" cy="2324996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  <p:sp>
        <p:nvSpPr>
          <p:cNvPr id="11" name="pole tekstowe 10"/>
          <p:cNvSpPr txBox="1"/>
          <p:nvPr/>
        </p:nvSpPr>
        <p:spPr>
          <a:xfrm>
            <a:off x="4071934" y="2616555"/>
            <a:ext cx="17145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Grecja</a:t>
            </a:r>
            <a:r>
              <a:rPr lang="pl-PL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pl-PL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Wyspa Rodos</a:t>
            </a:r>
            <a:endParaRPr lang="pl-PL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579785"/>
            <a:ext cx="3730590" cy="2102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4395" y="4429132"/>
            <a:ext cx="3296035" cy="2143140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3643739" y="4842787"/>
            <a:ext cx="15985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Szwecja</a:t>
            </a:r>
          </a:p>
          <a:p>
            <a:r>
              <a:rPr lang="pl-PL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pl-PL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ytuł 1"/>
          <p:cNvSpPr>
            <a:spLocks noGrp="1"/>
          </p:cNvSpPr>
          <p:nvPr>
            <p:ph type="title"/>
          </p:nvPr>
        </p:nvSpPr>
        <p:spPr>
          <a:xfrm>
            <a:off x="251520" y="779613"/>
            <a:ext cx="7124700" cy="92392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pl-PL" altLang="pl-PL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Współpracujemy ze szkołami </a:t>
            </a:r>
            <a:br>
              <a:rPr lang="pl-PL" altLang="pl-PL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za granicą</a:t>
            </a: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8" y="2056261"/>
            <a:ext cx="3414102" cy="2048461"/>
          </a:xfrm>
        </p:spPr>
      </p:pic>
      <p:pic>
        <p:nvPicPr>
          <p:cNvPr id="25604" name="Picture 3" descr="C:\Users\Właściciel\Desktop\prezentacja szkoły\DSC03940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220072" y="1937406"/>
            <a:ext cx="3313223" cy="248424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5606" name="Picture 4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31880" y="4221088"/>
            <a:ext cx="3714750" cy="278606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7655" name="Prostokąt 8"/>
          <p:cNvSpPr>
            <a:spLocks noChangeArrowheads="1"/>
          </p:cNvSpPr>
          <p:nvPr/>
        </p:nvSpPr>
        <p:spPr bwMode="auto">
          <a:xfrm>
            <a:off x="7092280" y="4509120"/>
            <a:ext cx="3738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l-PL" altLang="pl-PL" sz="2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ia</a:t>
            </a:r>
            <a:endParaRPr lang="pl-PL" altLang="pl-PL" sz="2000" b="1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cloud1.edupage.org/cloud/hdimg1b511877c5f149fbb752.jpg?z%3AMnR0iDpVCwlc9zFEBxCLDDTGZmZqPnyn8M9abb2MZKQDbBHFvROkKxg1qIXtxF8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413023"/>
            <a:ext cx="3384376" cy="25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2914757" y="4413023"/>
            <a:ext cx="899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Turcja</a:t>
            </a:r>
            <a:endParaRPr lang="pl-PL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092827" y="2069596"/>
            <a:ext cx="701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Litwa</a:t>
            </a:r>
            <a:endParaRPr lang="pl-PL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7020272" y="438907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Niemcy</a:t>
            </a:r>
            <a:endParaRPr lang="pl-PL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461850" y="219685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Norwegia</a:t>
            </a:r>
            <a:endParaRPr lang="pl-PL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ytuł 1"/>
          <p:cNvSpPr>
            <a:spLocks noGrp="1"/>
          </p:cNvSpPr>
          <p:nvPr>
            <p:ph type="title"/>
          </p:nvPr>
        </p:nvSpPr>
        <p:spPr>
          <a:xfrm>
            <a:off x="0" y="708687"/>
            <a:ext cx="7524328" cy="1143000"/>
          </a:xfrm>
        </p:spPr>
        <p:txBody>
          <a:bodyPr/>
          <a:lstStyle/>
          <a:p>
            <a:pPr algn="ctr" eaLnBrk="1" hangingPunct="1"/>
            <a:r>
              <a:rPr lang="pl-PL" altLang="pl-PL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Organizujemy elitarne pokazy Mistrzów Kuchni</a:t>
            </a:r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889762"/>
            <a:ext cx="3628901" cy="2377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5" name="Picture 2" descr="H:\Kulinarne inspiracje mistrzów kuchni 14.01.2014\Pokaz kulinarski\DSC_0377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787465" y="4255260"/>
            <a:ext cx="3819163" cy="255011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59" y="1776287"/>
            <a:ext cx="3456383" cy="2453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317758"/>
            <a:ext cx="3600400" cy="2390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3693" y="730501"/>
            <a:ext cx="6896534" cy="1080938"/>
          </a:xfrm>
        </p:spPr>
        <p:txBody>
          <a:bodyPr/>
          <a:lstStyle/>
          <a:p>
            <a:pPr algn="ctr"/>
            <a:r>
              <a:rPr lang="pl-PL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Jesteśmy widoczni na konferencjach, pokazach, targach</a:t>
            </a:r>
            <a:endParaRPr lang="pl-PL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5909">
            <a:off x="7050982" y="1605327"/>
            <a:ext cx="1972389" cy="32996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714488"/>
            <a:ext cx="4680520" cy="2571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cloud2.edupage.org/cloud/hdimg3d0a155066225d343ee905538f751a.jpg?z%3AjhxGCAiKfysPpNk4QQQr9fwU%2Fxk%2B1AzD6CVP1bPyWiux2RdJpa%2BhnMy5Xemx9i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5160">
            <a:off x="125810" y="1632272"/>
            <a:ext cx="1868140" cy="29384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cloud1.edupage.org/cloud/hdimg01beb0f849d3a6d53b53.jpg?z%3A6vzpxSHlR95v%2BPZS1kDMJI9QnxH149awHkVSy5M94F6FRUgwIcSxx5%2BhEEu9F9P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00976" y="4083537"/>
            <a:ext cx="3585325" cy="23734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826" y="4572008"/>
            <a:ext cx="3618110" cy="23041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5090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Promujemy zdrowy styl życia</a:t>
            </a:r>
            <a:endParaRPr lang="pl-PL" sz="4000" b="1" dirty="0">
              <a:solidFill>
                <a:srgbClr val="FFC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50" y="2047282"/>
            <a:ext cx="3270052" cy="2171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636" y="1515503"/>
            <a:ext cx="3203848" cy="2127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602" y="4537670"/>
            <a:ext cx="3047562" cy="2231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61" y="4547872"/>
            <a:ext cx="3345322" cy="22215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108" y="2472360"/>
            <a:ext cx="3223147" cy="2140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5363" y="4738604"/>
            <a:ext cx="2645893" cy="1993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694" y="764704"/>
            <a:ext cx="7511059" cy="11430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800" b="1" dirty="0" smtClean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800" b="1" dirty="0" smtClean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Umiemy się dobrze bawić</a:t>
            </a:r>
            <a:r>
              <a:rPr lang="pl-PL" sz="2800" dirty="0" smtClean="0">
                <a:solidFill>
                  <a:srgbClr val="FFC000"/>
                </a:solidFill>
                <a:latin typeface="Calibri" panose="020F0502020204030204" pitchFamily="34" charset="0"/>
              </a:rPr>
              <a:t/>
            </a:r>
            <a:br>
              <a:rPr lang="pl-PL" sz="2800" dirty="0" smtClean="0">
                <a:solidFill>
                  <a:srgbClr val="FFC000"/>
                </a:solidFill>
                <a:latin typeface="Calibri" panose="020F0502020204030204" pitchFamily="34" charset="0"/>
              </a:rPr>
            </a:br>
            <a:endParaRPr lang="pl-PL" sz="2800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pic>
        <p:nvPicPr>
          <p:cNvPr id="1030" name="Picture 6" descr="C:\Users\ZSWYSOKA\Desktop\prezent\Mikołaj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855" y="3259137"/>
            <a:ext cx="2643206" cy="3598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6" name="Picture 6" descr="H:\100KC123\100_0504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286248" y="4429132"/>
            <a:ext cx="3671887" cy="228149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2071678"/>
            <a:ext cx="3071834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5" descr="C:\Users\ZSWYSOKA\Desktop\prezent\kręg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2071678"/>
            <a:ext cx="3286148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6095435"/>
          </a:xfrm>
          <a:prstGeom prst="rect">
            <a:avLst/>
          </a:prstGeom>
        </p:spPr>
      </p:pic>
      <p:sp>
        <p:nvSpPr>
          <p:cNvPr id="4" name="Zwój poziomy 3"/>
          <p:cNvSpPr/>
          <p:nvPr/>
        </p:nvSpPr>
        <p:spPr>
          <a:xfrm>
            <a:off x="281788" y="721395"/>
            <a:ext cx="5292588" cy="2651522"/>
          </a:xfrm>
          <a:prstGeom prst="horizontalScroll">
            <a:avLst/>
          </a:prstGeom>
          <a:solidFill>
            <a:srgbClr val="2642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611560" y="1077660"/>
            <a:ext cx="474504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pl-PL" altLang="pl-PL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Z nami planuj swoją przyszłość </a:t>
            </a:r>
          </a:p>
          <a:p>
            <a:pPr algn="ctr" eaLnBrk="1" hangingPunct="1"/>
            <a:endParaRPr lang="pl-PL" altLang="pl-PL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Znalezione obrazy dla zapytania LIK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376" y="-170989"/>
            <a:ext cx="3427859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dirty="0" smtClean="0"/>
              <a:t>ZAPRASZAMY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571604" y="857232"/>
            <a:ext cx="717686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 smtClean="0">
                <a:latin typeface="Times New Roman" pitchFamily="18" charset="0"/>
                <a:cs typeface="Times New Roman" pitchFamily="18" charset="0"/>
              </a:rPr>
              <a:t>Hej! </a:t>
            </a:r>
          </a:p>
          <a:p>
            <a:pPr algn="ctr"/>
            <a:r>
              <a:rPr lang="pl-PL" sz="7200" b="1" dirty="0" smtClean="0">
                <a:latin typeface="Times New Roman" pitchFamily="18" charset="0"/>
                <a:cs typeface="Times New Roman" pitchFamily="18" charset="0"/>
              </a:rPr>
              <a:t>U nas  naprawdę jest OK !!</a:t>
            </a:r>
          </a:p>
          <a:p>
            <a:pPr algn="ctr"/>
            <a:endParaRPr lang="pl-PL" sz="8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396" y="4657298"/>
            <a:ext cx="1975275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37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500063" y="476250"/>
            <a:ext cx="8229600" cy="5545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pl-PL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6600" b="1" dirty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Technikum </a:t>
            </a:r>
            <a:r>
              <a:rPr lang="pl-PL" sz="6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logistyczne</a:t>
            </a:r>
            <a:r>
              <a:rPr lang="pl-PL" sz="6600" b="1" dirty="0">
                <a:ln>
                  <a:solidFill>
                    <a:schemeClr val="bg2">
                      <a:lumMod val="50000"/>
                    </a:schemeClr>
                  </a:solidFill>
                </a:ln>
                <a:latin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pl-PL" sz="6600" b="1" dirty="0">
                <a:ln>
                  <a:solidFill>
                    <a:schemeClr val="bg2">
                      <a:lumMod val="50000"/>
                    </a:schemeClr>
                  </a:solidFill>
                </a:ln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ln>
                  <a:solidFill>
                    <a:schemeClr val="bg2">
                      <a:lumMod val="50000"/>
                    </a:schemeClr>
                  </a:solidFill>
                </a:ln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>
                <a:ln>
                  <a:solidFill>
                    <a:schemeClr val="bg2">
                      <a:lumMod val="50000"/>
                    </a:schemeClr>
                  </a:solidFill>
                </a:ln>
                <a:latin typeface="Calibri" panose="020F0502020204030204" pitchFamily="34" charset="0"/>
                <a:cs typeface="Times New Roman" panose="02020603050405020304" pitchFamily="18" charset="0"/>
              </a:rPr>
            </a:br>
            <a:endParaRPr lang="pl-PL" sz="4900" dirty="0" smtClean="0">
              <a:ln>
                <a:solidFill>
                  <a:schemeClr val="bg2">
                    <a:lumMod val="50000"/>
                  </a:schemeClr>
                </a:solidFill>
              </a:ln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9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zs-wysoka.edupage.org/photos/skin/slide/thumbs/fill748x280trczol_kopi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3" y="1988840"/>
            <a:ext cx="9125117" cy="348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aid with the Flaxen Hai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4608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0B2DBD"/>
            </a:gs>
            <a:gs pos="100000">
              <a:schemeClr val="bg2">
                <a:shade val="100000"/>
                <a:hueMod val="100000"/>
                <a:satMod val="110000"/>
                <a:lumMod val="130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357166"/>
            <a:ext cx="8229600" cy="5643602"/>
          </a:xfrm>
        </p:spPr>
        <p:txBody>
          <a:bodyPr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pl-PL" sz="3200" b="1" i="1" dirty="0" smtClean="0">
              <a:ln>
                <a:solidFill>
                  <a:schemeClr val="bg2">
                    <a:lumMod val="50000"/>
                  </a:schemeClr>
                </a:solidFill>
              </a:ln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r>
              <a:rPr lang="pl-PL" sz="8000" b="1" u="sng" dirty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Technik logistyk</a:t>
            </a:r>
            <a:r>
              <a:rPr lang="pl-PL" sz="8000" b="1" dirty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endParaRPr lang="pl-PL" sz="8000" b="1" dirty="0" smtClean="0">
              <a:ln>
                <a:solidFill>
                  <a:schemeClr val="bg2">
                    <a:lumMod val="5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r>
              <a:rPr lang="pl-PL" sz="64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64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pl-PL" sz="64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planuje </a:t>
            </a:r>
            <a:r>
              <a:rPr lang="pl-PL" sz="6400" b="1" dirty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i obsługuje procesy zaopatrzenia, produkcji, magazynowania oraz dystrybucji.  Zawód </a:t>
            </a:r>
            <a:r>
              <a:rPr lang="pl-PL" sz="64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technik </a:t>
            </a:r>
            <a:r>
              <a:rPr lang="pl-PL" sz="6400" b="1" dirty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logistyk stwarza duże szanse zatrudnienia na różnorodnych stanowiskach pracy </a:t>
            </a:r>
            <a:r>
              <a:rPr lang="pl-PL" sz="64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w  </a:t>
            </a:r>
            <a:r>
              <a:rPr lang="pl-PL" sz="6400" b="1" dirty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firmach logistycznych, przewozowych, spedycyjnych oraz transportowych</a:t>
            </a:r>
            <a:endParaRPr lang="pl-PL" sz="6400" b="1" dirty="0" smtClean="0">
              <a:ln>
                <a:solidFill>
                  <a:schemeClr val="bg2">
                    <a:lumMod val="5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l-PL" b="1" i="1" dirty="0">
              <a:ln>
                <a:solidFill>
                  <a:schemeClr val="bg2">
                    <a:lumMod val="50000"/>
                  </a:schemeClr>
                </a:solidFill>
              </a:ln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ymbol zastępczy zawartości 14" descr="F:\zdjęcia z aparatu\DSC0159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5" y="692696"/>
            <a:ext cx="4278709" cy="314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7" y="3537208"/>
            <a:ext cx="4324317" cy="3243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4" y="3736457"/>
            <a:ext cx="4162057" cy="3121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ZSWYSOKA\Desktop\REKRUTACJA\Rekrutacja 2018-2019\zdjęcia ULOTKA 2019\2_167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429124" y="642918"/>
            <a:ext cx="4572032" cy="307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13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ytuł 1"/>
          <p:cNvSpPr>
            <a:spLocks noGrp="1"/>
          </p:cNvSpPr>
          <p:nvPr>
            <p:ph type="title"/>
          </p:nvPr>
        </p:nvSpPr>
        <p:spPr>
          <a:xfrm>
            <a:off x="395536" y="642918"/>
            <a:ext cx="8462744" cy="5018876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pl-PL" altLang="pl-PL" sz="6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Technikum żywienia </a:t>
            </a:r>
            <a:br>
              <a:rPr lang="pl-PL" altLang="pl-PL" sz="6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6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i usług gastronomicznych </a:t>
            </a:r>
            <a:br>
              <a:rPr lang="pl-PL" altLang="pl-PL" sz="6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pl-PL" altLang="pl-PL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altLang="pl-PL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4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specjalizacja: </a:t>
            </a:r>
            <a:r>
              <a:rPr lang="pl-PL" altLang="pl-PL" sz="6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altLang="pl-PL" sz="6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54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dietetyk</a:t>
            </a:r>
            <a:r>
              <a:rPr lang="pl-PL" altLang="pl-PL" sz="66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altLang="pl-PL" sz="66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Calibri" panose="020F0502020204030204" pitchFamily="34" charset="0"/>
                <a:cs typeface="Times New Roman" panose="02020603050405020304" pitchFamily="18" charset="0"/>
              </a:rPr>
            </a:br>
            <a:endParaRPr lang="pl-PL" altLang="pl-PL" sz="6600" dirty="0" smtClean="0">
              <a:ln>
                <a:solidFill>
                  <a:schemeClr val="bg2">
                    <a:lumMod val="50000"/>
                  </a:schemeClr>
                </a:solidFill>
              </a:ln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chemeClr val="bg2">
                  <a:tint val="96000"/>
                  <a:shade val="100000"/>
                  <a:hueMod val="92000"/>
                  <a:satMod val="200000"/>
                  <a:lumMod val="128000"/>
                </a:schemeClr>
              </a:gs>
              <a:gs pos="7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118000"/>
                  <a:satMod val="120000"/>
                  <a:lumMod val="69000"/>
                </a:schemeClr>
              </a:gs>
            </a:gsLst>
            <a:lin ang="2520000" scaled="0"/>
          </a:gradFill>
        </p:spPr>
        <p:txBody>
          <a:bodyPr rtlCol="0">
            <a:normAutofit/>
          </a:bodyPr>
          <a:lstStyle/>
          <a:p>
            <a:pPr>
              <a:buNone/>
              <a:defRPr/>
            </a:pPr>
            <a:endParaRPr lang="pl-PL" sz="3500" b="1" i="1" dirty="0" smtClean="0">
              <a:ln>
                <a:solidFill>
                  <a:schemeClr val="bg2">
                    <a:lumMod val="50000"/>
                  </a:schemeClr>
                </a:solidFill>
              </a:ln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buNone/>
              <a:defRPr/>
            </a:pPr>
            <a:r>
              <a:rPr lang="pl-PL" sz="4500" b="1" u="sng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Technik </a:t>
            </a:r>
            <a:r>
              <a:rPr lang="pl-PL" sz="4500" b="1" u="sng" dirty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żywienia i usług gastronomicznych</a:t>
            </a:r>
            <a:r>
              <a:rPr lang="pl-PL" sz="4500" b="1" dirty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endParaRPr lang="pl-PL" sz="4500" b="1" dirty="0" smtClean="0">
              <a:ln>
                <a:solidFill>
                  <a:schemeClr val="bg2">
                    <a:lumMod val="5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r>
              <a:rPr lang="pl-PL" sz="4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 </a:t>
            </a:r>
            <a:endParaRPr lang="pl-PL" sz="1200" b="1" dirty="0">
              <a:ln>
                <a:solidFill>
                  <a:schemeClr val="bg2">
                    <a:lumMod val="5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  <a:defRPr/>
            </a:pPr>
            <a:r>
              <a:rPr lang="pl-PL" sz="4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zajmuje </a:t>
            </a:r>
            <a:r>
              <a:rPr lang="pl-PL" sz="4000" b="1" dirty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się profesjonalnym przygotowaniem potraw i napojów oraz organizacją wyżywienia dla </a:t>
            </a:r>
            <a:r>
              <a:rPr lang="pl-PL" sz="4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różnych grup </a:t>
            </a:r>
            <a:r>
              <a:rPr lang="pl-PL" sz="4000" b="1" dirty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ludności. </a:t>
            </a:r>
            <a:r>
              <a:rPr lang="pl-PL" sz="4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4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pl-PL" sz="4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pl-PL" sz="4000" b="1" dirty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zawód dla osób </a:t>
            </a:r>
            <a:r>
              <a:rPr lang="pl-PL" sz="4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dbających </a:t>
            </a:r>
            <a:br>
              <a:rPr lang="pl-PL" sz="4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pl-PL" sz="4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pl-PL" sz="4000" b="1" dirty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zdrowy tryb życia  oraz lubiących przygody ze sztuką kulinarną.</a:t>
            </a:r>
            <a:endParaRPr lang="pl-PL" sz="4000" dirty="0">
              <a:ln>
                <a:solidFill>
                  <a:schemeClr val="bg2">
                    <a:lumMod val="5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16632"/>
            <a:ext cx="2699147" cy="3598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4" y="3490828"/>
            <a:ext cx="2786082" cy="3327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3675433"/>
            <a:ext cx="4190007" cy="3142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-17221"/>
            <a:ext cx="2780952" cy="3548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5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500063" y="476250"/>
            <a:ext cx="8229600" cy="5545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pl-PL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65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Technikum hotelarskie</a:t>
            </a:r>
            <a:r>
              <a:rPr lang="pl-PL" sz="65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pl-PL" sz="65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9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9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specjalizacja:</a:t>
            </a:r>
            <a:r>
              <a:rPr lang="pl-PL" sz="54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65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65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9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usługi turystyczne</a:t>
            </a:r>
            <a:r>
              <a:rPr lang="pl-PL" sz="49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49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Calibri" panose="020F0502020204030204" pitchFamily="34" charset="0"/>
                <a:cs typeface="Times New Roman" panose="02020603050405020304" pitchFamily="18" charset="0"/>
              </a:rPr>
            </a:br>
            <a:endParaRPr lang="pl-PL" sz="4900" dirty="0" smtClean="0">
              <a:ln>
                <a:solidFill>
                  <a:schemeClr val="bg2">
                    <a:lumMod val="50000"/>
                  </a:schemeClr>
                </a:solidFill>
              </a:ln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30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2809</TotalTime>
  <Words>155</Words>
  <Application>Microsoft Office PowerPoint</Application>
  <PresentationFormat>Pokaz na ekranie (4:3)</PresentationFormat>
  <Paragraphs>64</Paragraphs>
  <Slides>30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6" baseType="lpstr">
      <vt:lpstr>Arial</vt:lpstr>
      <vt:lpstr>Calibri</vt:lpstr>
      <vt:lpstr>Times New Roman</vt:lpstr>
      <vt:lpstr>Trebuchet MS</vt:lpstr>
      <vt:lpstr>Wingdings</vt:lpstr>
      <vt:lpstr>Berlin</vt:lpstr>
      <vt:lpstr>Zespół Szkół  im. T. Kościuszki w Wysokiej</vt:lpstr>
      <vt:lpstr>Oferta edukacyjna naszej szkoły</vt:lpstr>
      <vt:lpstr>Prezentacja programu PowerPoint</vt:lpstr>
      <vt:lpstr>Prezentacja programu PowerPoint</vt:lpstr>
      <vt:lpstr>Prezentacja programu PowerPoint</vt:lpstr>
      <vt:lpstr>Technikum żywienia  i usług gastronomicznych   specjalizacja:  dietetyk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Oferta edukacyjna naszej szkoły</vt:lpstr>
      <vt:lpstr>Szkoła Branżowa  I stopnia </vt:lpstr>
      <vt:lpstr>Nasza szkoła to   nie tylko nauka…</vt:lpstr>
      <vt:lpstr>Prezentacja programu PowerPoint</vt:lpstr>
      <vt:lpstr>Uczestniczymy w  atrakcyjnych praktykach zawodowych</vt:lpstr>
      <vt:lpstr>Współpracujemy ze szkołami  za granicą</vt:lpstr>
      <vt:lpstr>Organizujemy elitarne pokazy Mistrzów Kuchni</vt:lpstr>
      <vt:lpstr>Jesteśmy widoczni na konferencjach, pokazach, targach</vt:lpstr>
      <vt:lpstr>Promujemy zdrowy styl życia</vt:lpstr>
      <vt:lpstr> Umiemy się dobrze bawić 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ASUS_ZS-WYSOKA</dc:creator>
  <cp:lastModifiedBy>stanowisko11</cp:lastModifiedBy>
  <cp:revision>313</cp:revision>
  <dcterms:created xsi:type="dcterms:W3CDTF">2014-11-24T19:50:03Z</dcterms:created>
  <dcterms:modified xsi:type="dcterms:W3CDTF">2020-02-04T12:43:25Z</dcterms:modified>
</cp:coreProperties>
</file>