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63" r:id="rId4"/>
    <p:sldId id="259" r:id="rId5"/>
    <p:sldId id="260" r:id="rId6"/>
    <p:sldId id="262" r:id="rId7"/>
    <p:sldId id="261" r:id="rId8"/>
    <p:sldId id="258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19AC"/>
    <a:srgbClr val="FAD8F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2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6/8/2020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6/8/2020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50000"/>
              <a:lumOff val="5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20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8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tanarno.cafeblog.hu/2015/08/20/minden-amit-tudni-akartal-a-naplementerol-kepgaleriaval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sk-SK" sz="4000" b="1" dirty="0" err="1" smtClean="0"/>
              <a:t>Magyar</a:t>
            </a:r>
            <a:r>
              <a:rPr lang="sk-SK" sz="4000" b="1" dirty="0" smtClean="0"/>
              <a:t> </a:t>
            </a:r>
            <a:r>
              <a:rPr lang="sk-SK" sz="4000" b="1" dirty="0" err="1" smtClean="0"/>
              <a:t>Tannyelvű</a:t>
            </a:r>
            <a:r>
              <a:rPr lang="sk-SK" sz="4000" b="1" dirty="0" smtClean="0"/>
              <a:t> </a:t>
            </a:r>
            <a:r>
              <a:rPr lang="sk-SK" sz="4000" b="1" dirty="0" err="1" smtClean="0"/>
              <a:t>Speciális</a:t>
            </a:r>
            <a:r>
              <a:rPr lang="sk-SK" sz="4000" b="1" dirty="0" smtClean="0"/>
              <a:t> </a:t>
            </a:r>
            <a:r>
              <a:rPr lang="sk-SK" sz="4000" b="1" dirty="0" err="1" smtClean="0"/>
              <a:t>Alapiskola</a:t>
            </a:r>
            <a:r>
              <a:rPr lang="sk-SK" sz="4000" b="1" dirty="0" smtClean="0"/>
              <a:t> </a:t>
            </a:r>
            <a:r>
              <a:rPr lang="sk-SK" sz="4000" b="1" dirty="0" err="1" smtClean="0"/>
              <a:t>Rimaszombat</a:t>
            </a:r>
            <a:r>
              <a:rPr lang="sk-SK" sz="4000" b="1" dirty="0" smtClean="0"/>
              <a:t/>
            </a:r>
            <a:br>
              <a:rPr lang="sk-SK" sz="4000" b="1" dirty="0" smtClean="0"/>
            </a:br>
            <a:r>
              <a:rPr lang="sk-SK" sz="4000" b="1" dirty="0" err="1" smtClean="0">
                <a:solidFill>
                  <a:srgbClr val="C519AC"/>
                </a:solidFill>
              </a:rPr>
              <a:t>Tantárgy</a:t>
            </a:r>
            <a:r>
              <a:rPr lang="sk-SK" sz="4000" b="1" dirty="0" smtClean="0">
                <a:solidFill>
                  <a:srgbClr val="C519AC"/>
                </a:solidFill>
              </a:rPr>
              <a:t>: </a:t>
            </a:r>
            <a:r>
              <a:rPr lang="sk-SK" sz="4000" b="1" dirty="0" err="1" smtClean="0">
                <a:solidFill>
                  <a:srgbClr val="C519AC"/>
                </a:solidFill>
              </a:rPr>
              <a:t>Fizika</a:t>
            </a:r>
            <a:r>
              <a:rPr lang="sk-SK" sz="4000" b="1" dirty="0" smtClean="0">
                <a:solidFill>
                  <a:srgbClr val="C519AC"/>
                </a:solidFill>
              </a:rPr>
              <a:t/>
            </a:r>
            <a:br>
              <a:rPr lang="sk-SK" sz="4000" b="1" dirty="0" smtClean="0">
                <a:solidFill>
                  <a:srgbClr val="C519AC"/>
                </a:solidFill>
              </a:rPr>
            </a:br>
            <a:r>
              <a:rPr lang="sk-SK" sz="4000" b="1" dirty="0" err="1" smtClean="0"/>
              <a:t>Osztály</a:t>
            </a:r>
            <a:r>
              <a:rPr lang="sk-SK" sz="4000" b="1" dirty="0" smtClean="0"/>
              <a:t>: </a:t>
            </a:r>
            <a:r>
              <a:rPr lang="sk-SK" sz="4000" b="1" dirty="0" err="1" smtClean="0"/>
              <a:t>nyolcadik</a:t>
            </a:r>
            <a:endParaRPr lang="sk-SK" sz="4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000" b="1" dirty="0" err="1" smtClean="0">
                <a:solidFill>
                  <a:srgbClr val="C519AC"/>
                </a:solidFill>
              </a:rPr>
              <a:t>Tananyag</a:t>
            </a:r>
            <a:r>
              <a:rPr lang="sk-SK" sz="4000" b="1" dirty="0" smtClean="0">
                <a:solidFill>
                  <a:srgbClr val="C519AC"/>
                </a:solidFill>
              </a:rPr>
              <a:t>: A </a:t>
            </a:r>
            <a:r>
              <a:rPr lang="sk-SK" sz="4000" b="1" dirty="0" err="1" smtClean="0">
                <a:solidFill>
                  <a:srgbClr val="C519AC"/>
                </a:solidFill>
              </a:rPr>
              <a:t>szivárvány</a:t>
            </a:r>
            <a:endParaRPr lang="sk-SK" sz="4000" b="1" dirty="0">
              <a:solidFill>
                <a:srgbClr val="C519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109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err="1" smtClean="0">
                <a:solidFill>
                  <a:srgbClr val="C519AC"/>
                </a:solidFill>
              </a:rPr>
              <a:t>Keletkezése</a:t>
            </a:r>
            <a:endParaRPr lang="sk-SK" b="1" dirty="0">
              <a:solidFill>
                <a:srgbClr val="C519AC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sk-SK" sz="2800" b="1" dirty="0" err="1"/>
              <a:t>Néha</a:t>
            </a:r>
            <a:r>
              <a:rPr lang="sk-SK" sz="2800" b="1" dirty="0"/>
              <a:t> </a:t>
            </a:r>
            <a:r>
              <a:rPr lang="sk-SK" sz="2800" b="1" dirty="0" err="1"/>
              <a:t>egy</a:t>
            </a:r>
            <a:r>
              <a:rPr lang="sk-SK" sz="2800" b="1" dirty="0"/>
              <a:t> </a:t>
            </a:r>
            <a:r>
              <a:rPr lang="sk-SK" sz="2800" b="1" dirty="0" err="1"/>
              <a:t>halványabb</a:t>
            </a:r>
            <a:r>
              <a:rPr lang="sk-SK" sz="2800" b="1" dirty="0"/>
              <a:t> </a:t>
            </a:r>
            <a:r>
              <a:rPr lang="sk-SK" sz="2800" b="1" dirty="0" err="1"/>
              <a:t>és</a:t>
            </a:r>
            <a:r>
              <a:rPr lang="sk-SK" sz="2800" b="1" dirty="0"/>
              <a:t> </a:t>
            </a:r>
            <a:r>
              <a:rPr lang="sk-SK" sz="2800" b="1" dirty="0" err="1"/>
              <a:t>vastagabb</a:t>
            </a:r>
            <a:r>
              <a:rPr lang="sk-SK" sz="2800" b="1" dirty="0"/>
              <a:t> </a:t>
            </a:r>
            <a:r>
              <a:rPr lang="sk-SK" sz="2800" b="1" dirty="0" err="1">
                <a:solidFill>
                  <a:srgbClr val="00B0F0"/>
                </a:solidFill>
              </a:rPr>
              <a:t>másodlagos</a:t>
            </a:r>
            <a:r>
              <a:rPr lang="sk-SK" sz="2800" b="1" dirty="0">
                <a:solidFill>
                  <a:srgbClr val="00B0F0"/>
                </a:solidFill>
              </a:rPr>
              <a:t> </a:t>
            </a:r>
            <a:r>
              <a:rPr lang="sk-SK" sz="2800" b="1" dirty="0" err="1">
                <a:solidFill>
                  <a:srgbClr val="00B0F0"/>
                </a:solidFill>
              </a:rPr>
              <a:t>szivárvány</a:t>
            </a:r>
            <a:r>
              <a:rPr lang="sk-SK" sz="2800" b="1" dirty="0">
                <a:solidFill>
                  <a:srgbClr val="00B0F0"/>
                </a:solidFill>
              </a:rPr>
              <a:t> </a:t>
            </a:r>
            <a:r>
              <a:rPr lang="sk-SK" sz="2800" b="1" dirty="0" err="1"/>
              <a:t>is</a:t>
            </a:r>
            <a:r>
              <a:rPr lang="sk-SK" sz="2800" b="1" dirty="0"/>
              <a:t> </a:t>
            </a:r>
            <a:r>
              <a:rPr lang="sk-SK" sz="2800" b="1" dirty="0" err="1"/>
              <a:t>látható</a:t>
            </a:r>
            <a:r>
              <a:rPr lang="sk-SK" sz="2800" b="1" dirty="0"/>
              <a:t>. </a:t>
            </a:r>
            <a:r>
              <a:rPr lang="sk-SK" sz="2800" b="1" dirty="0" smtClean="0"/>
              <a:t>                         A </a:t>
            </a:r>
            <a:r>
              <a:rPr lang="sk-SK" sz="2800" b="1" dirty="0" err="1"/>
              <a:t>másodlagos</a:t>
            </a:r>
            <a:r>
              <a:rPr lang="sk-SK" sz="2800" b="1" dirty="0"/>
              <a:t> </a:t>
            </a:r>
            <a:r>
              <a:rPr lang="sk-SK" sz="2800" b="1" dirty="0" err="1"/>
              <a:t>szivárványokat</a:t>
            </a:r>
            <a:r>
              <a:rPr lang="sk-SK" sz="2800" b="1" dirty="0"/>
              <a:t> </a:t>
            </a:r>
            <a:r>
              <a:rPr lang="sk-SK" sz="2800" b="1" dirty="0" err="1"/>
              <a:t>az</a:t>
            </a:r>
            <a:r>
              <a:rPr lang="sk-SK" sz="2800" b="1" dirty="0"/>
              <a:t> </a:t>
            </a:r>
            <a:r>
              <a:rPr lang="sk-SK" sz="2800" b="1" dirty="0" err="1"/>
              <a:t>okozza</a:t>
            </a:r>
            <a:r>
              <a:rPr lang="sk-SK" sz="2800" b="1" dirty="0"/>
              <a:t>, </a:t>
            </a:r>
            <a:r>
              <a:rPr lang="sk-SK" sz="2800" b="1" dirty="0" smtClean="0"/>
              <a:t>  </a:t>
            </a:r>
            <a:r>
              <a:rPr lang="sk-SK" sz="2800" b="1" dirty="0" err="1" smtClean="0"/>
              <a:t>hogy</a:t>
            </a:r>
            <a:r>
              <a:rPr lang="sk-SK" sz="2800" b="1" dirty="0" smtClean="0"/>
              <a:t> </a:t>
            </a:r>
            <a:r>
              <a:rPr lang="sk-SK" sz="2800" b="1" dirty="0"/>
              <a:t>a fény </a:t>
            </a:r>
            <a:r>
              <a:rPr lang="sk-SK" sz="2800" b="1" dirty="0" err="1"/>
              <a:t>egy</a:t>
            </a:r>
            <a:r>
              <a:rPr lang="sk-SK" sz="2800" b="1" dirty="0"/>
              <a:t> </a:t>
            </a:r>
            <a:r>
              <a:rPr lang="sk-SK" sz="2800" b="1" dirty="0" err="1"/>
              <a:t>része</a:t>
            </a:r>
            <a:r>
              <a:rPr lang="sk-SK" sz="2800" b="1" dirty="0"/>
              <a:t> a </a:t>
            </a:r>
            <a:r>
              <a:rPr lang="sk-SK" sz="2800" b="1" dirty="0" err="1"/>
              <a:t>csepp</a:t>
            </a:r>
            <a:r>
              <a:rPr lang="sk-SK" sz="2800" b="1" dirty="0"/>
              <a:t> </a:t>
            </a:r>
            <a:r>
              <a:rPr lang="sk-SK" sz="2800" b="1" dirty="0" err="1"/>
              <a:t>elejéről</a:t>
            </a:r>
            <a:r>
              <a:rPr lang="sk-SK" sz="2800" b="1" dirty="0"/>
              <a:t> </a:t>
            </a:r>
            <a:r>
              <a:rPr lang="sk-SK" sz="2800" b="1" dirty="0" err="1"/>
              <a:t>is</a:t>
            </a:r>
            <a:r>
              <a:rPr lang="sk-SK" sz="2800" b="1" dirty="0"/>
              <a:t> </a:t>
            </a:r>
            <a:r>
              <a:rPr lang="sk-SK" sz="2800" b="1" dirty="0" err="1"/>
              <a:t>visszatükröződik</a:t>
            </a:r>
            <a:r>
              <a:rPr lang="sk-SK" sz="2800" b="1" dirty="0"/>
              <a:t>, </a:t>
            </a:r>
            <a:r>
              <a:rPr lang="sk-SK" sz="2800" b="1" dirty="0" err="1"/>
              <a:t>és</a:t>
            </a:r>
            <a:r>
              <a:rPr lang="sk-SK" sz="2800" b="1" dirty="0"/>
              <a:t> 50-53°-</a:t>
            </a:r>
            <a:r>
              <a:rPr lang="sk-SK" sz="2800" b="1" dirty="0" err="1"/>
              <a:t>ban</a:t>
            </a:r>
            <a:r>
              <a:rPr lang="sk-SK" sz="2800" b="1" dirty="0"/>
              <a:t> </a:t>
            </a:r>
            <a:r>
              <a:rPr lang="sk-SK" sz="2800" b="1" dirty="0" err="1"/>
              <a:t>távozik</a:t>
            </a:r>
            <a:r>
              <a:rPr lang="sk-SK" sz="2800" b="1" dirty="0"/>
              <a:t>. </a:t>
            </a:r>
            <a:r>
              <a:rPr lang="sk-SK" sz="2800" b="1" dirty="0" smtClean="0"/>
              <a:t>          A </a:t>
            </a:r>
            <a:r>
              <a:rPr lang="sk-SK" sz="2800" b="1" dirty="0" err="1"/>
              <a:t>második</a:t>
            </a:r>
            <a:r>
              <a:rPr lang="sk-SK" sz="2800" b="1" dirty="0"/>
              <a:t> </a:t>
            </a:r>
            <a:r>
              <a:rPr lang="sk-SK" sz="2800" b="1" dirty="0" err="1"/>
              <a:t>tükröződés</a:t>
            </a:r>
            <a:r>
              <a:rPr lang="sk-SK" sz="2800" b="1" dirty="0"/>
              <a:t> </a:t>
            </a:r>
            <a:r>
              <a:rPr lang="sk-SK" sz="2800" b="1" dirty="0" err="1"/>
              <a:t>eredményeként</a:t>
            </a:r>
            <a:r>
              <a:rPr lang="sk-SK" sz="2800" b="1" dirty="0"/>
              <a:t>, </a:t>
            </a:r>
            <a:r>
              <a:rPr lang="sk-SK" sz="2800" b="1" dirty="0" smtClean="0"/>
              <a:t>            a </a:t>
            </a:r>
            <a:r>
              <a:rPr lang="sk-SK" sz="2800" b="1" dirty="0" err="1"/>
              <a:t>másodlagos</a:t>
            </a:r>
            <a:r>
              <a:rPr lang="sk-SK" sz="2800" b="1" dirty="0"/>
              <a:t> </a:t>
            </a:r>
            <a:r>
              <a:rPr lang="sk-SK" sz="2800" b="1" dirty="0" err="1"/>
              <a:t>szivárvány</a:t>
            </a:r>
            <a:r>
              <a:rPr lang="sk-SK" sz="2800" b="1" dirty="0"/>
              <a:t> </a:t>
            </a:r>
            <a:r>
              <a:rPr lang="sk-SK" sz="2800" b="1" dirty="0" err="1"/>
              <a:t>színei</a:t>
            </a:r>
            <a:r>
              <a:rPr lang="sk-SK" sz="2800" b="1" dirty="0"/>
              <a:t> </a:t>
            </a:r>
            <a:r>
              <a:rPr lang="sk-SK" sz="2800" b="1" dirty="0" err="1"/>
              <a:t>fordítottak</a:t>
            </a:r>
            <a:r>
              <a:rPr lang="sk-SK" sz="2800" b="1" dirty="0" smtClean="0"/>
              <a:t>,             </a:t>
            </a:r>
            <a:r>
              <a:rPr lang="sk-SK" sz="2800" b="1" dirty="0"/>
              <a:t>a </a:t>
            </a:r>
            <a:r>
              <a:rPr lang="sk-SK" sz="2800" b="1" dirty="0" err="1"/>
              <a:t>kék</a:t>
            </a:r>
            <a:r>
              <a:rPr lang="sk-SK" sz="2800" b="1" dirty="0"/>
              <a:t> van </a:t>
            </a:r>
            <a:r>
              <a:rPr lang="sk-SK" sz="2800" b="1" dirty="0" err="1"/>
              <a:t>kívül</a:t>
            </a:r>
            <a:r>
              <a:rPr lang="sk-SK" sz="2800" b="1" dirty="0"/>
              <a:t> </a:t>
            </a:r>
            <a:r>
              <a:rPr lang="sk-SK" sz="2800" b="1" dirty="0" err="1"/>
              <a:t>és</a:t>
            </a:r>
            <a:r>
              <a:rPr lang="sk-SK" sz="2800" b="1" dirty="0"/>
              <a:t> a </a:t>
            </a:r>
            <a:r>
              <a:rPr lang="sk-SK" sz="2800" b="1" dirty="0" err="1"/>
              <a:t>vörös</a:t>
            </a:r>
            <a:r>
              <a:rPr lang="sk-SK" sz="2800" b="1" dirty="0"/>
              <a:t> </a:t>
            </a:r>
            <a:r>
              <a:rPr lang="sk-SK" sz="2800" b="1" dirty="0" err="1"/>
              <a:t>belül</a:t>
            </a:r>
            <a:r>
              <a:rPr lang="sk-SK" sz="28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5736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k-SK" b="1" dirty="0" smtClean="0">
                <a:solidFill>
                  <a:srgbClr val="C519AC"/>
                </a:solidFill>
              </a:rPr>
              <a:t>Dupla </a:t>
            </a:r>
            <a:r>
              <a:rPr lang="sk-SK" b="1" dirty="0" err="1" smtClean="0">
                <a:solidFill>
                  <a:srgbClr val="C519AC"/>
                </a:solidFill>
              </a:rPr>
              <a:t>és</a:t>
            </a:r>
            <a:r>
              <a:rPr lang="sk-SK" b="1" dirty="0" smtClean="0">
                <a:solidFill>
                  <a:srgbClr val="C519AC"/>
                </a:solidFill>
              </a:rPr>
              <a:t> </a:t>
            </a:r>
            <a:r>
              <a:rPr lang="sk-SK" b="1" dirty="0" err="1" smtClean="0">
                <a:solidFill>
                  <a:srgbClr val="C519AC"/>
                </a:solidFill>
              </a:rPr>
              <a:t>egyúttal</a:t>
            </a:r>
            <a:r>
              <a:rPr lang="sk-SK" b="1" dirty="0" smtClean="0">
                <a:solidFill>
                  <a:srgbClr val="C519AC"/>
                </a:solidFill>
              </a:rPr>
              <a:t> </a:t>
            </a:r>
            <a:r>
              <a:rPr lang="sk-SK" b="1" dirty="0" err="1" smtClean="0">
                <a:solidFill>
                  <a:srgbClr val="C519AC"/>
                </a:solidFill>
              </a:rPr>
              <a:t>teljes</a:t>
            </a:r>
            <a:r>
              <a:rPr lang="sk-SK" b="1" dirty="0" smtClean="0">
                <a:solidFill>
                  <a:srgbClr val="C519AC"/>
                </a:solidFill>
              </a:rPr>
              <a:t> </a:t>
            </a:r>
            <a:r>
              <a:rPr lang="sk-SK" b="1" dirty="0" err="1" smtClean="0">
                <a:solidFill>
                  <a:srgbClr val="C519AC"/>
                </a:solidFill>
              </a:rPr>
              <a:t>szivárvány</a:t>
            </a:r>
            <a:endParaRPr lang="sk-SK" b="1" dirty="0">
              <a:solidFill>
                <a:srgbClr val="C519AC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5402" y="1123837"/>
            <a:ext cx="8161970" cy="4285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6927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sk-SK" b="1" dirty="0" err="1">
                <a:solidFill>
                  <a:srgbClr val="C519AC"/>
                </a:solidFill>
              </a:rPr>
              <a:t>Szivárványt</a:t>
            </a:r>
            <a:r>
              <a:rPr lang="sk-SK" b="1" dirty="0">
                <a:solidFill>
                  <a:srgbClr val="C519AC"/>
                </a:solidFill>
              </a:rPr>
              <a:t> </a:t>
            </a:r>
            <a:r>
              <a:rPr lang="sk-SK" b="1" dirty="0" err="1">
                <a:solidFill>
                  <a:srgbClr val="C519AC"/>
                </a:solidFill>
              </a:rPr>
              <a:t>okozhat</a:t>
            </a:r>
            <a:r>
              <a:rPr lang="sk-SK" b="1" dirty="0">
                <a:solidFill>
                  <a:srgbClr val="C519AC"/>
                </a:solidFill>
              </a:rPr>
              <a:t> a </a:t>
            </a:r>
            <a:r>
              <a:rPr lang="sk-SK" b="1" dirty="0" err="1">
                <a:solidFill>
                  <a:srgbClr val="C519AC"/>
                </a:solidFill>
              </a:rPr>
              <a:t>tenger</a:t>
            </a:r>
            <a:r>
              <a:rPr lang="sk-SK" b="1" dirty="0">
                <a:solidFill>
                  <a:srgbClr val="C519AC"/>
                </a:solidFill>
              </a:rPr>
              <a:t> </a:t>
            </a:r>
            <a:r>
              <a:rPr lang="sk-SK" b="1" dirty="0" err="1">
                <a:solidFill>
                  <a:srgbClr val="C519AC"/>
                </a:solidFill>
              </a:rPr>
              <a:t>hullámai</a:t>
            </a:r>
            <a:r>
              <a:rPr lang="sk-SK" b="1" dirty="0">
                <a:solidFill>
                  <a:srgbClr val="C519AC"/>
                </a:solidFill>
              </a:rPr>
              <a:t> </a:t>
            </a:r>
            <a:r>
              <a:rPr lang="sk-SK" b="1" dirty="0" err="1">
                <a:solidFill>
                  <a:srgbClr val="C519AC"/>
                </a:solidFill>
              </a:rPr>
              <a:t>fölött</a:t>
            </a:r>
            <a:r>
              <a:rPr lang="sk-SK" b="1" dirty="0">
                <a:solidFill>
                  <a:srgbClr val="C519AC"/>
                </a:solidFill>
              </a:rPr>
              <a:t> </a:t>
            </a:r>
            <a:r>
              <a:rPr lang="sk-SK" b="1" dirty="0" err="1">
                <a:solidFill>
                  <a:srgbClr val="C519AC"/>
                </a:solidFill>
              </a:rPr>
              <a:t>lebegő</a:t>
            </a:r>
            <a:r>
              <a:rPr lang="sk-SK" b="1" dirty="0">
                <a:solidFill>
                  <a:srgbClr val="C519AC"/>
                </a:solidFill>
              </a:rPr>
              <a:t> pára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8281" y="750091"/>
            <a:ext cx="8019094" cy="53486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5814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k-SK" b="1" dirty="0" err="1" smtClean="0">
                <a:solidFill>
                  <a:srgbClr val="C519AC"/>
                </a:solidFill>
              </a:rPr>
              <a:t>Szivárvány</a:t>
            </a:r>
            <a:r>
              <a:rPr lang="sk-SK" b="1" dirty="0" smtClean="0">
                <a:solidFill>
                  <a:srgbClr val="C519AC"/>
                </a:solidFill>
              </a:rPr>
              <a:t> </a:t>
            </a:r>
            <a:r>
              <a:rPr lang="sk-SK" b="1" dirty="0" err="1" smtClean="0">
                <a:solidFill>
                  <a:srgbClr val="C519AC"/>
                </a:solidFill>
              </a:rPr>
              <a:t>repülőgépről</a:t>
            </a:r>
            <a:r>
              <a:rPr lang="sk-SK" b="1" dirty="0" smtClean="0">
                <a:solidFill>
                  <a:srgbClr val="C519AC"/>
                </a:solidFill>
              </a:rPr>
              <a:t> </a:t>
            </a:r>
            <a:r>
              <a:rPr lang="sk-SK" b="1" dirty="0" err="1" smtClean="0">
                <a:solidFill>
                  <a:srgbClr val="C519AC"/>
                </a:solidFill>
              </a:rPr>
              <a:t>lefotózva</a:t>
            </a:r>
            <a:endParaRPr lang="sk-SK" b="1" dirty="0">
              <a:solidFill>
                <a:srgbClr val="C519AC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8061" y="196996"/>
            <a:ext cx="5756857" cy="6454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4505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k-SK" b="1" dirty="0" err="1" smtClean="0">
                <a:solidFill>
                  <a:srgbClr val="C519AC"/>
                </a:solidFill>
              </a:rPr>
              <a:t>Kettős</a:t>
            </a:r>
            <a:r>
              <a:rPr lang="sk-SK" b="1" dirty="0" smtClean="0">
                <a:solidFill>
                  <a:srgbClr val="C519AC"/>
                </a:solidFill>
              </a:rPr>
              <a:t> </a:t>
            </a:r>
            <a:r>
              <a:rPr lang="sk-SK" b="1" dirty="0" err="1" smtClean="0">
                <a:solidFill>
                  <a:srgbClr val="C519AC"/>
                </a:solidFill>
              </a:rPr>
              <a:t>vörös</a:t>
            </a:r>
            <a:r>
              <a:rPr lang="sk-SK" b="1" dirty="0" smtClean="0">
                <a:solidFill>
                  <a:srgbClr val="C519AC"/>
                </a:solidFill>
              </a:rPr>
              <a:t> </a:t>
            </a:r>
            <a:r>
              <a:rPr lang="sk-SK" b="1" dirty="0" err="1" smtClean="0">
                <a:solidFill>
                  <a:srgbClr val="C519AC"/>
                </a:solidFill>
              </a:rPr>
              <a:t>szivárvány</a:t>
            </a:r>
            <a:endParaRPr lang="sk-SK" b="1" dirty="0">
              <a:solidFill>
                <a:srgbClr val="C519AC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0478" y="832320"/>
            <a:ext cx="7975715" cy="51842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1924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k-SK" b="1" dirty="0" err="1" smtClean="0">
                <a:solidFill>
                  <a:srgbClr val="C519AC"/>
                </a:solidFill>
              </a:rPr>
              <a:t>Hogyan</a:t>
            </a:r>
            <a:r>
              <a:rPr lang="sk-SK" b="1" dirty="0" smtClean="0">
                <a:solidFill>
                  <a:srgbClr val="C519AC"/>
                </a:solidFill>
              </a:rPr>
              <a:t> </a:t>
            </a:r>
            <a:r>
              <a:rPr lang="sk-SK" b="1" dirty="0" err="1" smtClean="0">
                <a:solidFill>
                  <a:srgbClr val="C519AC"/>
                </a:solidFill>
              </a:rPr>
              <a:t>keletkezik</a:t>
            </a:r>
            <a:r>
              <a:rPr lang="sk-SK" b="1" dirty="0" smtClean="0">
                <a:solidFill>
                  <a:srgbClr val="C519AC"/>
                </a:solidFill>
              </a:rPr>
              <a:t>?</a:t>
            </a:r>
            <a:endParaRPr lang="sk-SK" b="1" dirty="0">
              <a:solidFill>
                <a:srgbClr val="C519AC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sk-SK" sz="3200" b="1" dirty="0" err="1"/>
              <a:t>Szivárvány</a:t>
            </a:r>
            <a:r>
              <a:rPr lang="sk-SK" sz="3200" b="1" dirty="0"/>
              <a:t> </a:t>
            </a:r>
            <a:r>
              <a:rPr lang="sk-SK" sz="3200" b="1" dirty="0" err="1"/>
              <a:t>nem</a:t>
            </a:r>
            <a:r>
              <a:rPr lang="sk-SK" sz="3200" b="1" dirty="0"/>
              <a:t> </a:t>
            </a:r>
            <a:r>
              <a:rPr lang="sk-SK" sz="3200" b="1" dirty="0" err="1"/>
              <a:t>csak</a:t>
            </a:r>
            <a:r>
              <a:rPr lang="sk-SK" sz="3200" b="1" dirty="0"/>
              <a:t> </a:t>
            </a:r>
            <a:r>
              <a:rPr lang="sk-SK" sz="3200" b="1" dirty="0" err="1"/>
              <a:t>nappal</a:t>
            </a:r>
            <a:r>
              <a:rPr lang="sk-SK" sz="3200" b="1" dirty="0"/>
              <a:t> </a:t>
            </a:r>
            <a:r>
              <a:rPr lang="sk-SK" sz="3200" b="1" dirty="0" err="1"/>
              <a:t>keletkezhet</a:t>
            </a:r>
            <a:r>
              <a:rPr lang="sk-SK" sz="3200" b="1" dirty="0"/>
              <a:t>, </a:t>
            </a:r>
            <a:endParaRPr lang="sk-SK" sz="3200" b="1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sk-SK" sz="3200" b="1" dirty="0" err="1" smtClean="0"/>
              <a:t>hanem</a:t>
            </a:r>
            <a:r>
              <a:rPr lang="sk-SK" sz="3200" b="1" dirty="0" smtClean="0"/>
              <a:t> </a:t>
            </a:r>
            <a:r>
              <a:rPr lang="sk-SK" sz="3200" b="1" dirty="0" err="1"/>
              <a:t>például</a:t>
            </a:r>
            <a:r>
              <a:rPr lang="sk-SK" sz="3200" b="1" dirty="0"/>
              <a:t> </a:t>
            </a:r>
            <a:r>
              <a:rPr lang="sk-SK" sz="3200" b="1" u="sng" dirty="0" err="1">
                <a:hlinkClick r:id="rId2"/>
              </a:rPr>
              <a:t>naplementekor</a:t>
            </a:r>
            <a:r>
              <a:rPr lang="sk-SK" sz="3200" b="1" u="sng" dirty="0">
                <a:hlinkClick r:id="rId2"/>
              </a:rPr>
              <a:t> </a:t>
            </a:r>
            <a:r>
              <a:rPr lang="sk-SK" sz="3200" b="1" dirty="0" err="1"/>
              <a:t>is</a:t>
            </a:r>
            <a:r>
              <a:rPr lang="sk-SK" sz="3200" b="1" dirty="0"/>
              <a:t>. </a:t>
            </a:r>
            <a:endParaRPr lang="sk-SK" sz="3200" b="1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sk-SK" sz="3200" b="1" dirty="0" err="1" smtClean="0"/>
              <a:t>Ilyenkor</a:t>
            </a:r>
            <a:r>
              <a:rPr lang="sk-SK" sz="3200" b="1" dirty="0" smtClean="0"/>
              <a:t> </a:t>
            </a:r>
            <a:r>
              <a:rPr lang="sk-SK" sz="3200" b="1" dirty="0"/>
              <a:t>a </a:t>
            </a:r>
            <a:r>
              <a:rPr lang="sk-SK" sz="3200" b="1" dirty="0" err="1"/>
              <a:t>kék</a:t>
            </a:r>
            <a:r>
              <a:rPr lang="sk-SK" sz="3200" b="1" dirty="0"/>
              <a:t> </a:t>
            </a:r>
            <a:r>
              <a:rPr lang="sk-SK" sz="3200" b="1" dirty="0" err="1"/>
              <a:t>szín</a:t>
            </a:r>
            <a:r>
              <a:rPr lang="sk-SK" sz="3200" b="1" dirty="0"/>
              <a:t> már </a:t>
            </a:r>
            <a:r>
              <a:rPr lang="sk-SK" sz="3200" b="1" dirty="0" err="1" smtClean="0"/>
              <a:t>nem</a:t>
            </a:r>
            <a:r>
              <a:rPr lang="sk-SK" sz="3200" b="1" dirty="0" smtClean="0"/>
              <a:t> </a:t>
            </a:r>
            <a:r>
              <a:rPr lang="sk-SK" sz="3200" b="1" dirty="0" err="1"/>
              <a:t>éri</a:t>
            </a:r>
            <a:r>
              <a:rPr lang="sk-SK" sz="3200" b="1" dirty="0"/>
              <a:t> </a:t>
            </a:r>
            <a:r>
              <a:rPr lang="sk-SK" sz="3200" b="1" dirty="0" err="1"/>
              <a:t>el</a:t>
            </a:r>
            <a:r>
              <a:rPr lang="sk-SK" sz="3200" b="1" dirty="0"/>
              <a:t> </a:t>
            </a:r>
            <a:r>
              <a:rPr lang="sk-SK" sz="3200" b="1" dirty="0" smtClean="0"/>
              <a:t>                    a </a:t>
            </a:r>
            <a:r>
              <a:rPr lang="sk-SK" sz="3200" b="1" dirty="0" err="1" smtClean="0"/>
              <a:t>szemünket</a:t>
            </a:r>
            <a:r>
              <a:rPr lang="sk-SK" sz="3200" b="1" dirty="0" smtClean="0"/>
              <a:t>, </a:t>
            </a:r>
            <a:r>
              <a:rPr lang="sk-SK" sz="3200" b="1" dirty="0" err="1" smtClean="0"/>
              <a:t>és</a:t>
            </a:r>
            <a:r>
              <a:rPr lang="sk-SK" sz="3200" b="1" dirty="0" smtClean="0"/>
              <a:t> </a:t>
            </a:r>
            <a:r>
              <a:rPr lang="sk-SK" sz="3200" b="1" dirty="0" err="1"/>
              <a:t>egy</a:t>
            </a:r>
            <a:r>
              <a:rPr lang="sk-SK" sz="3200" b="1" dirty="0"/>
              <a:t> </a:t>
            </a:r>
            <a:r>
              <a:rPr lang="sk-SK" sz="3200" b="1" dirty="0" err="1"/>
              <a:t>kis</a:t>
            </a:r>
            <a:r>
              <a:rPr lang="sk-SK" sz="3200" b="1" dirty="0"/>
              <a:t> </a:t>
            </a:r>
            <a:r>
              <a:rPr lang="sk-SK" sz="3200" b="1" dirty="0" err="1" smtClean="0"/>
              <a:t>szerencsével</a:t>
            </a:r>
            <a:r>
              <a:rPr lang="sk-SK" sz="3200" b="1" dirty="0" smtClean="0"/>
              <a:t>, </a:t>
            </a:r>
            <a:r>
              <a:rPr lang="sk-SK" sz="3200" b="1" dirty="0" err="1"/>
              <a:t>látványos</a:t>
            </a:r>
            <a:r>
              <a:rPr lang="sk-SK" sz="3200" b="1" dirty="0"/>
              <a:t> </a:t>
            </a:r>
            <a:r>
              <a:rPr lang="sk-SK" sz="3200" b="1" dirty="0" err="1" smtClean="0">
                <a:solidFill>
                  <a:srgbClr val="FF0000"/>
                </a:solidFill>
              </a:rPr>
              <a:t>vörös</a:t>
            </a:r>
            <a:r>
              <a:rPr lang="sk-SK" sz="3200" b="1" dirty="0" smtClean="0">
                <a:solidFill>
                  <a:srgbClr val="FF0000"/>
                </a:solidFill>
              </a:rPr>
              <a:t> </a:t>
            </a:r>
            <a:r>
              <a:rPr lang="sk-SK" sz="3200" b="1" dirty="0" err="1">
                <a:solidFill>
                  <a:schemeClr val="tx1"/>
                </a:solidFill>
              </a:rPr>
              <a:t>szivárványban</a:t>
            </a:r>
            <a:r>
              <a:rPr lang="sk-SK" sz="3200" b="1" dirty="0">
                <a:solidFill>
                  <a:srgbClr val="FF0000"/>
                </a:solidFill>
              </a:rPr>
              <a:t> </a:t>
            </a:r>
            <a:r>
              <a:rPr lang="sk-SK" sz="3200" b="1" dirty="0" err="1"/>
              <a:t>gyönyörködhetünk</a:t>
            </a:r>
            <a:r>
              <a:rPr lang="sk-SK" sz="3200" b="1" dirty="0"/>
              <a:t>.</a:t>
            </a:r>
          </a:p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412948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k-SK" b="1" dirty="0" err="1" smtClean="0">
                <a:solidFill>
                  <a:srgbClr val="C519AC"/>
                </a:solidFill>
              </a:rPr>
              <a:t>Iker</a:t>
            </a:r>
            <a:r>
              <a:rPr lang="sk-SK" b="1" dirty="0" smtClean="0">
                <a:solidFill>
                  <a:srgbClr val="C519AC"/>
                </a:solidFill>
              </a:rPr>
              <a:t> </a:t>
            </a:r>
            <a:r>
              <a:rPr lang="sk-SK" b="1" dirty="0" err="1" smtClean="0">
                <a:solidFill>
                  <a:srgbClr val="C519AC"/>
                </a:solidFill>
              </a:rPr>
              <a:t>szivárvány</a:t>
            </a:r>
            <a:endParaRPr lang="sk-SK" b="1" dirty="0">
              <a:solidFill>
                <a:srgbClr val="C519AC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2405" y="1123837"/>
            <a:ext cx="7835642" cy="4414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1675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k-SK" b="1" dirty="0" err="1" smtClean="0">
                <a:solidFill>
                  <a:srgbClr val="C519AC"/>
                </a:solidFill>
              </a:rPr>
              <a:t>Hogyan</a:t>
            </a:r>
            <a:r>
              <a:rPr lang="sk-SK" b="1" dirty="0" smtClean="0">
                <a:solidFill>
                  <a:srgbClr val="C519AC"/>
                </a:solidFill>
              </a:rPr>
              <a:t> </a:t>
            </a:r>
            <a:r>
              <a:rPr lang="sk-SK" b="1" dirty="0" err="1" smtClean="0">
                <a:solidFill>
                  <a:srgbClr val="C519AC"/>
                </a:solidFill>
              </a:rPr>
              <a:t>jönnek</a:t>
            </a:r>
            <a:r>
              <a:rPr lang="sk-SK" b="1" dirty="0" smtClean="0">
                <a:solidFill>
                  <a:srgbClr val="C519AC"/>
                </a:solidFill>
              </a:rPr>
              <a:t> </a:t>
            </a:r>
            <a:r>
              <a:rPr lang="sk-SK" b="1" dirty="0" err="1" smtClean="0">
                <a:solidFill>
                  <a:srgbClr val="C519AC"/>
                </a:solidFill>
              </a:rPr>
              <a:t>létre</a:t>
            </a:r>
            <a:r>
              <a:rPr lang="sk-SK" b="1" dirty="0" smtClean="0">
                <a:solidFill>
                  <a:srgbClr val="C519AC"/>
                </a:solidFill>
              </a:rPr>
              <a:t>?</a:t>
            </a:r>
            <a:endParaRPr lang="sk-SK" b="1" dirty="0">
              <a:solidFill>
                <a:srgbClr val="C519AC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sk-SK" sz="3200" b="1" dirty="0" err="1" smtClean="0"/>
              <a:t>Az</a:t>
            </a:r>
            <a:r>
              <a:rPr lang="sk-SK" sz="3200" b="1" dirty="0" smtClean="0"/>
              <a:t> </a:t>
            </a:r>
            <a:r>
              <a:rPr lang="sk-SK" sz="3200" b="1" dirty="0" err="1" smtClean="0">
                <a:solidFill>
                  <a:srgbClr val="00B0F0"/>
                </a:solidFill>
              </a:rPr>
              <a:t>iker</a:t>
            </a:r>
            <a:r>
              <a:rPr lang="sk-SK" sz="3200" b="1" dirty="0" smtClean="0">
                <a:solidFill>
                  <a:srgbClr val="00B0F0"/>
                </a:solidFill>
              </a:rPr>
              <a:t> </a:t>
            </a:r>
            <a:r>
              <a:rPr lang="sk-SK" sz="3200" b="1" dirty="0" err="1" smtClean="0">
                <a:solidFill>
                  <a:srgbClr val="00B0F0"/>
                </a:solidFill>
              </a:rPr>
              <a:t>szivárványok</a:t>
            </a:r>
            <a:r>
              <a:rPr lang="sk-SK" sz="3200" b="1" dirty="0" smtClean="0">
                <a:solidFill>
                  <a:srgbClr val="00B0F0"/>
                </a:solidFill>
              </a:rPr>
              <a:t>  </a:t>
            </a:r>
            <a:r>
              <a:rPr lang="sk-SK" sz="3200" b="1" dirty="0" err="1"/>
              <a:t>egy</a:t>
            </a:r>
            <a:r>
              <a:rPr lang="sk-SK" sz="3200" b="1" dirty="0"/>
              <a:t> </a:t>
            </a:r>
            <a:r>
              <a:rPr lang="sk-SK" sz="3200" b="1" dirty="0" err="1"/>
              <a:t>tőről</a:t>
            </a:r>
            <a:r>
              <a:rPr lang="sk-SK" sz="3200" b="1" dirty="0"/>
              <a:t> </a:t>
            </a:r>
            <a:r>
              <a:rPr lang="sk-SK" sz="3200" b="1" dirty="0" err="1"/>
              <a:t>fakadnak</a:t>
            </a:r>
            <a:r>
              <a:rPr lang="sk-SK" sz="3200" b="1" dirty="0"/>
              <a:t> </a:t>
            </a:r>
            <a:r>
              <a:rPr lang="sk-SK" sz="3200" b="1" dirty="0" err="1"/>
              <a:t>és</a:t>
            </a:r>
            <a:r>
              <a:rPr lang="sk-SK" sz="3200" b="1" dirty="0"/>
              <a:t> a </a:t>
            </a:r>
            <a:r>
              <a:rPr lang="sk-SK" sz="3200" b="1" dirty="0" err="1"/>
              <a:t>színsorrend</a:t>
            </a:r>
            <a:r>
              <a:rPr lang="sk-SK" sz="3200" b="1" dirty="0"/>
              <a:t> </a:t>
            </a:r>
            <a:r>
              <a:rPr lang="sk-SK" sz="3200" b="1" dirty="0" err="1"/>
              <a:t>is</a:t>
            </a:r>
            <a:r>
              <a:rPr lang="sk-SK" sz="3200" b="1" dirty="0"/>
              <a:t> </a:t>
            </a:r>
            <a:r>
              <a:rPr lang="sk-SK" sz="3200" b="1" dirty="0" err="1"/>
              <a:t>ugyanaz</a:t>
            </a:r>
            <a:r>
              <a:rPr lang="sk-SK" sz="3200" b="1" dirty="0"/>
              <a:t> </a:t>
            </a:r>
            <a:endParaRPr lang="sk-SK" sz="3200" b="1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sk-SK" sz="3200" b="1" dirty="0" err="1" smtClean="0"/>
              <a:t>mind</a:t>
            </a:r>
            <a:r>
              <a:rPr lang="sk-SK" sz="3200" b="1" dirty="0" smtClean="0"/>
              <a:t> </a:t>
            </a:r>
            <a:r>
              <a:rPr lang="sk-SK" sz="3200" b="1" dirty="0"/>
              <a:t>a </a:t>
            </a:r>
            <a:r>
              <a:rPr lang="sk-SK" sz="3200" b="1" dirty="0" err="1"/>
              <a:t>két</a:t>
            </a:r>
            <a:r>
              <a:rPr lang="sk-SK" sz="3200" b="1" dirty="0"/>
              <a:t> </a:t>
            </a:r>
            <a:r>
              <a:rPr lang="sk-SK" sz="3200" b="1" dirty="0" err="1"/>
              <a:t>íven</a:t>
            </a:r>
            <a:r>
              <a:rPr lang="sk-SK" sz="3200" b="1" dirty="0"/>
              <a:t>. </a:t>
            </a:r>
            <a:endParaRPr lang="sk-SK" sz="3200" b="1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sk-SK" sz="3200" b="1" dirty="0" err="1" smtClean="0"/>
              <a:t>Egy</a:t>
            </a:r>
            <a:r>
              <a:rPr lang="sk-SK" sz="3200" b="1" dirty="0" smtClean="0"/>
              <a:t> </a:t>
            </a:r>
            <a:r>
              <a:rPr lang="sk-SK" sz="3200" b="1" dirty="0" err="1"/>
              <a:t>nagyon</a:t>
            </a:r>
            <a:r>
              <a:rPr lang="sk-SK" sz="3200" b="1" dirty="0"/>
              <a:t> </a:t>
            </a:r>
            <a:r>
              <a:rPr lang="sk-SK" sz="3200" b="1" dirty="0" err="1"/>
              <a:t>friss</a:t>
            </a:r>
            <a:r>
              <a:rPr lang="sk-SK" sz="3200" b="1" dirty="0"/>
              <a:t>, 2012-es </a:t>
            </a:r>
            <a:r>
              <a:rPr lang="sk-SK" sz="3200" b="1" dirty="0" err="1"/>
              <a:t>kutatás</a:t>
            </a:r>
            <a:r>
              <a:rPr lang="sk-SK" sz="3200" b="1" dirty="0"/>
              <a:t> </a:t>
            </a:r>
            <a:r>
              <a:rPr lang="sk-SK" sz="3200" b="1" dirty="0" err="1" smtClean="0"/>
              <a:t>bebizonyította</a:t>
            </a:r>
            <a:r>
              <a:rPr lang="sk-SK" sz="3200" b="1" dirty="0" smtClean="0"/>
              <a:t>, </a:t>
            </a:r>
            <a:r>
              <a:rPr lang="sk-SK" sz="3200" b="1" dirty="0" err="1" smtClean="0"/>
              <a:t>hogy</a:t>
            </a:r>
            <a:r>
              <a:rPr lang="sk-SK" sz="3200" b="1" dirty="0" smtClean="0"/>
              <a:t> </a:t>
            </a:r>
            <a:r>
              <a:rPr lang="sk-SK" sz="3200" b="1" dirty="0" err="1"/>
              <a:t>az</a:t>
            </a:r>
            <a:r>
              <a:rPr lang="sk-SK" sz="3200" b="1" dirty="0"/>
              <a:t> </a:t>
            </a:r>
            <a:r>
              <a:rPr lang="sk-SK" sz="3200" b="1" dirty="0" err="1"/>
              <a:t>iker</a:t>
            </a:r>
            <a:r>
              <a:rPr lang="sk-SK" sz="3200" b="1" dirty="0"/>
              <a:t> </a:t>
            </a:r>
            <a:r>
              <a:rPr lang="sk-SK" sz="3200" b="1" dirty="0" err="1"/>
              <a:t>szivárvány</a:t>
            </a:r>
            <a:r>
              <a:rPr lang="sk-SK" sz="3200" b="1" dirty="0"/>
              <a:t> </a:t>
            </a:r>
            <a:r>
              <a:rPr lang="sk-SK" sz="3200" b="1" dirty="0" err="1"/>
              <a:t>jelenségét</a:t>
            </a:r>
            <a:r>
              <a:rPr lang="sk-SK" sz="3200" b="1" dirty="0"/>
              <a:t> a </a:t>
            </a:r>
            <a:r>
              <a:rPr lang="sk-SK" sz="3200" b="1" dirty="0" err="1"/>
              <a:t>nem</a:t>
            </a:r>
            <a:r>
              <a:rPr lang="sk-SK" sz="3200" b="1" dirty="0"/>
              <a:t> </a:t>
            </a:r>
            <a:r>
              <a:rPr lang="sk-SK" sz="3200" b="1" dirty="0" err="1"/>
              <a:t>vízcsepp</a:t>
            </a:r>
            <a:r>
              <a:rPr lang="sk-SK" sz="3200" b="1" dirty="0"/>
              <a:t> </a:t>
            </a:r>
            <a:r>
              <a:rPr lang="sk-SK" sz="3200" b="1" dirty="0" err="1"/>
              <a:t>alakú</a:t>
            </a:r>
            <a:r>
              <a:rPr lang="sk-SK" sz="3200" b="1" dirty="0"/>
              <a:t> (</a:t>
            </a:r>
            <a:r>
              <a:rPr lang="sk-SK" sz="3200" b="1" dirty="0" err="1"/>
              <a:t>hanem</a:t>
            </a:r>
            <a:r>
              <a:rPr lang="sk-SK" sz="3200" b="1" dirty="0"/>
              <a:t> </a:t>
            </a:r>
            <a:r>
              <a:rPr lang="sk-SK" sz="3200" b="1" dirty="0" err="1"/>
              <a:t>például</a:t>
            </a:r>
            <a:r>
              <a:rPr lang="sk-SK" sz="3200" b="1" dirty="0"/>
              <a:t> </a:t>
            </a:r>
            <a:r>
              <a:rPr lang="sk-SK" sz="3200" b="1" dirty="0" err="1"/>
              <a:t>laposabb</a:t>
            </a:r>
            <a:r>
              <a:rPr lang="sk-SK" sz="3200" b="1" dirty="0"/>
              <a:t>) </a:t>
            </a:r>
            <a:r>
              <a:rPr lang="sk-SK" sz="3200" b="1" dirty="0" err="1"/>
              <a:t>vízcseppek</a:t>
            </a:r>
            <a:r>
              <a:rPr lang="sk-SK" sz="3200" b="1" dirty="0"/>
              <a:t> </a:t>
            </a:r>
            <a:r>
              <a:rPr lang="sk-SK" sz="3200" b="1" dirty="0" err="1"/>
              <a:t>okozzák</a:t>
            </a:r>
            <a:r>
              <a:rPr lang="sk-SK" sz="32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74378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05436" cy="4601183"/>
          </a:xfrm>
        </p:spPr>
        <p:txBody>
          <a:bodyPr/>
          <a:lstStyle/>
          <a:p>
            <a:r>
              <a:rPr lang="sk-SK" b="1" dirty="0" err="1" smtClean="0">
                <a:solidFill>
                  <a:srgbClr val="C519AC"/>
                </a:solidFill>
              </a:rPr>
              <a:t>Ködszivárvány</a:t>
            </a:r>
            <a:endParaRPr lang="sk-SK" b="1" dirty="0">
              <a:solidFill>
                <a:srgbClr val="C519AC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1406" y="836646"/>
            <a:ext cx="7849427" cy="4696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3901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err="1" smtClean="0">
                <a:solidFill>
                  <a:srgbClr val="C519AC"/>
                </a:solidFill>
              </a:rPr>
              <a:t>Keletkezése</a:t>
            </a:r>
            <a:endParaRPr lang="sk-SK" b="1" dirty="0">
              <a:solidFill>
                <a:srgbClr val="C519AC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2800" b="1" dirty="0"/>
              <a:t>A ködben jóval kisebb vízcseppek fordulnak elő, mint úgy általában az esőben, így </a:t>
            </a:r>
            <a:r>
              <a:rPr lang="hu-HU" sz="2800" b="1" dirty="0" smtClean="0"/>
              <a:t>                 a </a:t>
            </a:r>
            <a:r>
              <a:rPr lang="hu-HU" sz="2800" b="1" dirty="0"/>
              <a:t>szivárvány is egészen másképp néz ki. </a:t>
            </a:r>
            <a:r>
              <a:rPr lang="hu-HU" sz="2800" b="1" dirty="0" smtClean="0"/>
              <a:t>           Az </a:t>
            </a:r>
            <a:r>
              <a:rPr lang="hu-HU" sz="2800" b="1" dirty="0"/>
              <a:t>úgynevezett ködíveket az emberi szem nem is szivárványszínűnek, hanem leggyakrabban fehérnek látja, bár különleges színszűrőkkel persze mindent meg lehet oldani. </a:t>
            </a:r>
            <a:r>
              <a:rPr lang="hu-HU" sz="2800" b="1" dirty="0">
                <a:solidFill>
                  <a:srgbClr val="00B0F0"/>
                </a:solidFill>
              </a:rPr>
              <a:t>Ködszivárványt </a:t>
            </a:r>
            <a:r>
              <a:rPr lang="hu-HU" sz="2800" b="1" dirty="0"/>
              <a:t>egyébként először az Északi-sarkon figyeltek meg.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xmlns="" val="256219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k-SK" b="1" dirty="0" err="1" smtClean="0">
                <a:solidFill>
                  <a:srgbClr val="C519AC"/>
                </a:solidFill>
              </a:rPr>
              <a:t>Hogyan</a:t>
            </a:r>
            <a:r>
              <a:rPr lang="sk-SK" b="1" dirty="0" smtClean="0">
                <a:solidFill>
                  <a:srgbClr val="C519AC"/>
                </a:solidFill>
              </a:rPr>
              <a:t> </a:t>
            </a:r>
            <a:r>
              <a:rPr lang="sk-SK" b="1" dirty="0" err="1" smtClean="0">
                <a:solidFill>
                  <a:srgbClr val="C519AC"/>
                </a:solidFill>
              </a:rPr>
              <a:t>keletkezik</a:t>
            </a:r>
            <a:r>
              <a:rPr lang="sk-SK" b="1" dirty="0" smtClean="0">
                <a:solidFill>
                  <a:srgbClr val="C519AC"/>
                </a:solidFill>
              </a:rPr>
              <a:t>        a </a:t>
            </a:r>
            <a:r>
              <a:rPr lang="sk-SK" b="1" dirty="0" err="1" smtClean="0">
                <a:solidFill>
                  <a:srgbClr val="C519AC"/>
                </a:solidFill>
              </a:rPr>
              <a:t>szivárvány</a:t>
            </a:r>
            <a:r>
              <a:rPr lang="sk-SK" b="1" dirty="0" smtClean="0">
                <a:solidFill>
                  <a:srgbClr val="C519AC"/>
                </a:solidFill>
              </a:rPr>
              <a:t>?</a:t>
            </a:r>
            <a:endParaRPr lang="sk-SK" b="1" dirty="0">
              <a:solidFill>
                <a:srgbClr val="C519AC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986949"/>
            <a:ext cx="7315200" cy="4874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2108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288771" cy="46011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k-SK" b="1" dirty="0" err="1" smtClean="0">
                <a:solidFill>
                  <a:srgbClr val="C519AC"/>
                </a:solidFill>
              </a:rPr>
              <a:t>Érdekességek</a:t>
            </a:r>
            <a:r>
              <a:rPr lang="sk-SK" b="1" dirty="0" smtClean="0">
                <a:solidFill>
                  <a:srgbClr val="C519AC"/>
                </a:solidFill>
              </a:rPr>
              <a:t> a </a:t>
            </a:r>
            <a:r>
              <a:rPr lang="sk-SK" b="1" dirty="0" err="1" smtClean="0">
                <a:solidFill>
                  <a:srgbClr val="C519AC"/>
                </a:solidFill>
              </a:rPr>
              <a:t>szivárványokról</a:t>
            </a:r>
            <a:endParaRPr lang="sk-SK" b="1" dirty="0">
              <a:solidFill>
                <a:srgbClr val="C519AC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sz="2800" b="1" dirty="0" err="1"/>
              <a:t>Két</a:t>
            </a:r>
            <a:r>
              <a:rPr lang="sk-SK" sz="2800" b="1" dirty="0"/>
              <a:t> </a:t>
            </a:r>
            <a:r>
              <a:rPr lang="sk-SK" sz="2800" b="1" dirty="0" err="1"/>
              <a:t>személy</a:t>
            </a:r>
            <a:r>
              <a:rPr lang="sk-SK" sz="2800" b="1" dirty="0"/>
              <a:t> </a:t>
            </a:r>
            <a:r>
              <a:rPr lang="sk-SK" sz="2800" b="1" dirty="0" err="1"/>
              <a:t>nem</a:t>
            </a:r>
            <a:r>
              <a:rPr lang="sk-SK" sz="2800" b="1" dirty="0"/>
              <a:t> </a:t>
            </a:r>
            <a:r>
              <a:rPr lang="sk-SK" sz="2800" b="1" dirty="0" err="1"/>
              <a:t>ugyanúgy</a:t>
            </a:r>
            <a:r>
              <a:rPr lang="sk-SK" sz="2800" b="1" dirty="0"/>
              <a:t> lát </a:t>
            </a:r>
            <a:r>
              <a:rPr lang="sk-SK" sz="2800" b="1" dirty="0" err="1"/>
              <a:t>egy</a:t>
            </a:r>
            <a:r>
              <a:rPr lang="sk-SK" sz="2800" b="1" dirty="0"/>
              <a:t> </a:t>
            </a:r>
            <a:r>
              <a:rPr lang="sk-SK" sz="2800" b="1" dirty="0" err="1" smtClean="0"/>
              <a:t>szivárványt</a:t>
            </a:r>
            <a:r>
              <a:rPr lang="sk-SK" sz="2800" b="1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sz="2800" b="1" dirty="0"/>
              <a:t>Sosem érheted el a </a:t>
            </a:r>
            <a:r>
              <a:rPr lang="es-ES" sz="2800" b="1" dirty="0" smtClean="0"/>
              <a:t>szivárványt</a:t>
            </a:r>
            <a:r>
              <a:rPr lang="sk-SK" sz="2800" b="1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800" b="1" dirty="0" err="1"/>
              <a:t>Éjszaka</a:t>
            </a:r>
            <a:r>
              <a:rPr lang="sk-SK" sz="2800" b="1" dirty="0"/>
              <a:t> </a:t>
            </a:r>
            <a:r>
              <a:rPr lang="sk-SK" sz="2800" b="1" dirty="0" err="1"/>
              <a:t>is</a:t>
            </a:r>
            <a:r>
              <a:rPr lang="sk-SK" sz="2800" b="1" dirty="0"/>
              <a:t> </a:t>
            </a:r>
            <a:r>
              <a:rPr lang="sk-SK" sz="2800" b="1" dirty="0" err="1"/>
              <a:t>megjelenhetnek</a:t>
            </a:r>
            <a:r>
              <a:rPr lang="sk-SK" sz="2800" b="1" dirty="0"/>
              <a:t> </a:t>
            </a:r>
            <a:r>
              <a:rPr lang="sk-SK" sz="2800" b="1" dirty="0" err="1"/>
              <a:t>az</a:t>
            </a:r>
            <a:r>
              <a:rPr lang="sk-SK" sz="2800" b="1" dirty="0"/>
              <a:t> </a:t>
            </a:r>
            <a:r>
              <a:rPr lang="sk-SK" sz="2800" b="1" dirty="0" err="1"/>
              <a:t>égi</a:t>
            </a:r>
            <a:r>
              <a:rPr lang="sk-SK" sz="2800" b="1" dirty="0"/>
              <a:t> </a:t>
            </a:r>
            <a:r>
              <a:rPr lang="sk-SK" sz="2800" b="1" dirty="0" err="1" smtClean="0"/>
              <a:t>képződmények</a:t>
            </a:r>
            <a:r>
              <a:rPr lang="sk-SK" sz="2800" b="1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800" b="1" dirty="0" err="1"/>
              <a:t>Nem</a:t>
            </a:r>
            <a:r>
              <a:rPr lang="sk-SK" sz="2800" b="1" dirty="0"/>
              <a:t> </a:t>
            </a:r>
            <a:r>
              <a:rPr lang="sk-SK" sz="2800" b="1" dirty="0" err="1"/>
              <a:t>láthatod</a:t>
            </a:r>
            <a:r>
              <a:rPr lang="sk-SK" sz="2800" b="1" dirty="0"/>
              <a:t> </a:t>
            </a:r>
            <a:r>
              <a:rPr lang="sk-SK" sz="2800" b="1" dirty="0" err="1"/>
              <a:t>az</a:t>
            </a:r>
            <a:r>
              <a:rPr lang="sk-SK" sz="2800" b="1" dirty="0"/>
              <a:t> </a:t>
            </a:r>
            <a:r>
              <a:rPr lang="sk-SK" sz="2800" b="1" dirty="0" err="1"/>
              <a:t>összes</a:t>
            </a:r>
            <a:r>
              <a:rPr lang="sk-SK" sz="2800" b="1" dirty="0"/>
              <a:t> </a:t>
            </a:r>
            <a:r>
              <a:rPr lang="sk-SK" sz="2800" b="1" dirty="0" err="1" smtClean="0"/>
              <a:t>színt</a:t>
            </a:r>
            <a:r>
              <a:rPr lang="sk-SK" sz="2800" b="1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800" b="1" dirty="0" err="1"/>
              <a:t>Legritkábban</a:t>
            </a:r>
            <a:r>
              <a:rPr lang="sk-SK" sz="2800" b="1" dirty="0"/>
              <a:t> </a:t>
            </a:r>
            <a:r>
              <a:rPr lang="sk-SK" sz="2800" b="1" dirty="0" err="1"/>
              <a:t>délben</a:t>
            </a:r>
            <a:r>
              <a:rPr lang="sk-SK" sz="2800" b="1" dirty="0"/>
              <a:t> </a:t>
            </a:r>
            <a:r>
              <a:rPr lang="sk-SK" sz="2800" b="1" dirty="0" err="1" smtClean="0"/>
              <a:t>láthatóak</a:t>
            </a:r>
            <a:r>
              <a:rPr lang="sk-SK" sz="2800" b="1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800" b="1" dirty="0"/>
              <a:t>Dupla, </a:t>
            </a:r>
            <a:r>
              <a:rPr lang="sk-SK" sz="2800" b="1" dirty="0" err="1"/>
              <a:t>tripla</a:t>
            </a:r>
            <a:r>
              <a:rPr lang="sk-SK" sz="2800" b="1" dirty="0"/>
              <a:t>, de </a:t>
            </a:r>
            <a:r>
              <a:rPr lang="sk-SK" sz="2800" b="1" dirty="0" err="1"/>
              <a:t>akár</a:t>
            </a:r>
            <a:r>
              <a:rPr lang="sk-SK" sz="2800" b="1" dirty="0"/>
              <a:t> </a:t>
            </a:r>
            <a:r>
              <a:rPr lang="sk-SK" sz="2800" b="1" dirty="0" err="1"/>
              <a:t>négyszeres</a:t>
            </a:r>
            <a:r>
              <a:rPr lang="sk-SK" sz="2800" b="1" dirty="0"/>
              <a:t> </a:t>
            </a:r>
            <a:r>
              <a:rPr lang="sk-SK" sz="2800" b="1" dirty="0" err="1"/>
              <a:t>szivárvány</a:t>
            </a:r>
            <a:r>
              <a:rPr lang="sk-SK" sz="2800" b="1" dirty="0"/>
              <a:t> </a:t>
            </a:r>
            <a:r>
              <a:rPr lang="sk-SK" sz="2800" b="1" dirty="0" err="1"/>
              <a:t>is</a:t>
            </a:r>
            <a:r>
              <a:rPr lang="sk-SK" sz="2800" b="1" dirty="0"/>
              <a:t> </a:t>
            </a:r>
            <a:r>
              <a:rPr lang="sk-SK" sz="2800" b="1" dirty="0" err="1" smtClean="0"/>
              <a:t>előfordulhat</a:t>
            </a:r>
            <a:r>
              <a:rPr lang="sk-SK" sz="2800" b="1" dirty="0" smtClean="0"/>
              <a:t>.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xmlns="" val="67443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k-SK" b="1" dirty="0" err="1" smtClean="0">
                <a:solidFill>
                  <a:srgbClr val="C519AC"/>
                </a:solidFill>
              </a:rPr>
              <a:t>Különleges</a:t>
            </a:r>
            <a:r>
              <a:rPr lang="sk-SK" b="1" dirty="0" smtClean="0">
                <a:solidFill>
                  <a:srgbClr val="C519AC"/>
                </a:solidFill>
              </a:rPr>
              <a:t> </a:t>
            </a:r>
            <a:r>
              <a:rPr lang="sk-SK" b="1" dirty="0" err="1" smtClean="0">
                <a:solidFill>
                  <a:srgbClr val="C519AC"/>
                </a:solidFill>
              </a:rPr>
              <a:t>szivárványok</a:t>
            </a:r>
            <a:endParaRPr lang="sk-SK" b="1" dirty="0">
              <a:solidFill>
                <a:srgbClr val="C519AC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8518" y="170226"/>
            <a:ext cx="4610637" cy="6508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71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949" y="384648"/>
            <a:ext cx="9285667" cy="6035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8023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671512"/>
            <a:ext cx="10477500" cy="5514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3298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647" y="257577"/>
            <a:ext cx="8908103" cy="6362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878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039" y="620600"/>
            <a:ext cx="9710671" cy="5462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588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856" y="528837"/>
            <a:ext cx="10006885" cy="5628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7465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341" y="579056"/>
            <a:ext cx="10032641" cy="5639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76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645" y="510311"/>
            <a:ext cx="9569003" cy="58347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0191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26434" y="575640"/>
            <a:ext cx="10164418" cy="5717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9893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/>
          <a:srcRect l="3211" t="21803" r="4194" b="4660"/>
          <a:stretch/>
        </p:blipFill>
        <p:spPr>
          <a:xfrm>
            <a:off x="850006" y="206062"/>
            <a:ext cx="10698534" cy="637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144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30" y="382429"/>
            <a:ext cx="9890973" cy="6130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9265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955" y="169262"/>
            <a:ext cx="7727323" cy="643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57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132" y="109471"/>
            <a:ext cx="8834907" cy="66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174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65" y="278809"/>
            <a:ext cx="9259909" cy="619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667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26" y="93371"/>
            <a:ext cx="8882130" cy="66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843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k-SK" b="1" dirty="0" smtClean="0">
                <a:solidFill>
                  <a:srgbClr val="C519AC"/>
                </a:solidFill>
              </a:rPr>
              <a:t>A </a:t>
            </a:r>
            <a:r>
              <a:rPr lang="sk-SK" b="1" dirty="0" err="1" smtClean="0">
                <a:solidFill>
                  <a:srgbClr val="C519AC"/>
                </a:solidFill>
              </a:rPr>
              <a:t>szivárvány</a:t>
            </a:r>
            <a:r>
              <a:rPr lang="sk-SK" b="1" dirty="0" smtClean="0">
                <a:solidFill>
                  <a:srgbClr val="C519AC"/>
                </a:solidFill>
              </a:rPr>
              <a:t> </a:t>
            </a:r>
            <a:r>
              <a:rPr lang="sk-SK" b="1" dirty="0" err="1" smtClean="0">
                <a:solidFill>
                  <a:srgbClr val="C519AC"/>
                </a:solidFill>
              </a:rPr>
              <a:t>szinei</a:t>
            </a:r>
            <a:endParaRPr lang="sk-SK" b="1" dirty="0">
              <a:solidFill>
                <a:srgbClr val="C519AC"/>
              </a:solidFill>
            </a:endParaRPr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5176" y="550329"/>
            <a:ext cx="7405353" cy="57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198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k-SK" b="1" dirty="0" err="1" smtClean="0">
                <a:solidFill>
                  <a:srgbClr val="C519AC"/>
                </a:solidFill>
              </a:rPr>
              <a:t>Kettős</a:t>
            </a:r>
            <a:r>
              <a:rPr lang="sk-SK" b="1" dirty="0" smtClean="0">
                <a:solidFill>
                  <a:srgbClr val="C519AC"/>
                </a:solidFill>
              </a:rPr>
              <a:t> </a:t>
            </a:r>
            <a:r>
              <a:rPr lang="sk-SK" b="1" dirty="0" err="1" smtClean="0">
                <a:solidFill>
                  <a:srgbClr val="C519AC"/>
                </a:solidFill>
              </a:rPr>
              <a:t>szivárvány</a:t>
            </a:r>
            <a:endParaRPr lang="sk-SK" b="1" dirty="0">
              <a:solidFill>
                <a:srgbClr val="C519AC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1161" y="1015523"/>
            <a:ext cx="8031342" cy="4517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738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ám">
  <a:themeElements>
    <a:clrScheme name="Frame">
      <a:dk1>
        <a:sysClr val="windowText" lastClr="000000"/>
      </a:dk1>
      <a:lt1>
        <a:sysClr val="window" lastClr="FFFFFF"/>
      </a:lt1>
      <a:dk2>
        <a:srgbClr val="4A3F38"/>
      </a:dk2>
      <a:lt2>
        <a:srgbClr val="EEEDCB"/>
      </a:lt2>
      <a:accent1>
        <a:srgbClr val="818E9F"/>
      </a:accent1>
      <a:accent2>
        <a:srgbClr val="D26400"/>
      </a:accent2>
      <a:accent3>
        <a:srgbClr val="C3BA45"/>
      </a:accent3>
      <a:accent4>
        <a:srgbClr val="8A8552"/>
      </a:accent4>
      <a:accent5>
        <a:srgbClr val="F3B843"/>
      </a:accent5>
      <a:accent6>
        <a:srgbClr val="786C71"/>
      </a:accent6>
      <a:hlink>
        <a:srgbClr val="46A7CA"/>
      </a:hlink>
      <a:folHlink>
        <a:srgbClr val="B2B2B2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9935E573-C197-41A8-BCA1-5D5F62C560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TM03457475[[fn=Rám]]</Template>
  <TotalTime>63</TotalTime>
  <Words>254</Words>
  <Application>Microsoft Office PowerPoint</Application>
  <PresentationFormat>Vlastná</PresentationFormat>
  <Paragraphs>31</Paragraphs>
  <Slides>30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1" baseType="lpstr">
      <vt:lpstr>Rám</vt:lpstr>
      <vt:lpstr>Magyar Tannyelvű Speciális Alapiskola Rimaszombat Tantárgy: Fizika Osztály: nyolcadik</vt:lpstr>
      <vt:lpstr>Hogyan keletkezik        a szivárvány?</vt:lpstr>
      <vt:lpstr>Snímka 3</vt:lpstr>
      <vt:lpstr>Snímka 4</vt:lpstr>
      <vt:lpstr>Snímka 5</vt:lpstr>
      <vt:lpstr>Snímka 6</vt:lpstr>
      <vt:lpstr>Snímka 7</vt:lpstr>
      <vt:lpstr>A szivárvány szinei</vt:lpstr>
      <vt:lpstr>Kettős szivárvány</vt:lpstr>
      <vt:lpstr>Keletkezése</vt:lpstr>
      <vt:lpstr>Dupla és egyúttal teljes szivárvány</vt:lpstr>
      <vt:lpstr>Szivárványt okozhat a tenger hullámai fölött lebegő pára</vt:lpstr>
      <vt:lpstr>Szivárvány repülőgépről lefotózva</vt:lpstr>
      <vt:lpstr>Kettős vörös szivárvány</vt:lpstr>
      <vt:lpstr>Hogyan keletkezik?</vt:lpstr>
      <vt:lpstr>Iker szivárvány</vt:lpstr>
      <vt:lpstr>Hogyan jönnek létre?</vt:lpstr>
      <vt:lpstr>Ködszivárvány</vt:lpstr>
      <vt:lpstr>Keletkezése</vt:lpstr>
      <vt:lpstr>Érdekességek a szivárványokról</vt:lpstr>
      <vt:lpstr>Különleges szivárványok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Magyar Tannyelvű Speciális Alapiskola Rimaszombat Tantárgy: Fizika Osztály: nyolcadik</dc:title>
  <dc:creator>Admin</dc:creator>
  <cp:lastModifiedBy>pc</cp:lastModifiedBy>
  <cp:revision>39</cp:revision>
  <dcterms:created xsi:type="dcterms:W3CDTF">2020-06-08T06:51:18Z</dcterms:created>
  <dcterms:modified xsi:type="dcterms:W3CDTF">2020-06-08T10:03:17Z</dcterms:modified>
</cp:coreProperties>
</file>