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1" r:id="rId4"/>
    <p:sldId id="257" r:id="rId5"/>
    <p:sldId id="262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3B98F-E1A2-45DB-B217-242432A65F23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15B67-807B-4D13-B269-5DE0AC0FB9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5272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15B67-807B-4D13-B269-5DE0AC0FB937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4968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1506828"/>
            <a:ext cx="8915399" cy="327055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sk-SK" sz="3600" b="1" dirty="0" smtClean="0"/>
              <a:t>Špeciálna základná škola s VJM </a:t>
            </a:r>
            <a:br>
              <a:rPr lang="sk-SK" sz="3600" b="1" dirty="0" smtClean="0"/>
            </a:br>
            <a:r>
              <a:rPr lang="sk-SK" sz="3600" b="1" dirty="0" smtClean="0"/>
              <a:t>Rimavská Sobota</a:t>
            </a:r>
            <a:br>
              <a:rPr lang="sk-SK" sz="3600" b="1" dirty="0" smtClean="0"/>
            </a:br>
            <a:r>
              <a:rPr lang="sk-SK" sz="3600" b="1" dirty="0" smtClean="0"/>
              <a:t>Predmet: Slovenský jazyk</a:t>
            </a:r>
            <a:br>
              <a:rPr lang="sk-SK" sz="3600" b="1" dirty="0" smtClean="0"/>
            </a:br>
            <a:r>
              <a:rPr lang="sk-SK" sz="3600" b="1" dirty="0" smtClean="0"/>
              <a:t>Ročník: ôsmy</a:t>
            </a:r>
            <a:endParaRPr lang="sk-SK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Hravé úlohy zo slovenského jazyka</a:t>
            </a:r>
            <a:endParaRPr lang="sk-SK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607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5597"/>
          </a:xfrm>
        </p:spPr>
        <p:txBody>
          <a:bodyPr/>
          <a:lstStyle/>
          <a:p>
            <a:r>
              <a:rPr lang="sk-SK" dirty="0"/>
              <a:t>Rozdeľ slová na slabiky:</a:t>
            </a:r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2589212" y="1236373"/>
            <a:ext cx="8915400" cy="5383368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 err="1">
                <a:solidFill>
                  <a:schemeClr val="tx1"/>
                </a:solidFill>
              </a:rPr>
              <a:t>m|a|r|e|c</a:t>
            </a:r>
            <a:endParaRPr lang="sk-SK" sz="3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 err="1" smtClean="0">
                <a:solidFill>
                  <a:schemeClr val="tx1"/>
                </a:solidFill>
              </a:rPr>
              <a:t>š|k|o|l|a</a:t>
            </a:r>
            <a:endParaRPr lang="sk-SK" sz="3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 err="1" smtClean="0">
                <a:solidFill>
                  <a:schemeClr val="tx1"/>
                </a:solidFill>
              </a:rPr>
              <a:t>o|p|e|r|a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 err="1" smtClean="0">
                <a:solidFill>
                  <a:schemeClr val="tx1"/>
                </a:solidFill>
              </a:rPr>
              <a:t>v|y|u|č|o|v|a|n|i|e</a:t>
            </a:r>
            <a:endParaRPr lang="sk-SK" sz="3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 err="1" smtClean="0">
                <a:solidFill>
                  <a:schemeClr val="tx1"/>
                </a:solidFill>
              </a:rPr>
              <a:t>k|o|l|e|n|o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 err="1" smtClean="0">
                <a:solidFill>
                  <a:schemeClr val="tx1"/>
                </a:solidFill>
              </a:rPr>
              <a:t>v|e|č|e|r|a</a:t>
            </a:r>
            <a:endParaRPr lang="sk-SK" sz="3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 err="1" smtClean="0">
                <a:solidFill>
                  <a:schemeClr val="tx1"/>
                </a:solidFill>
              </a:rPr>
              <a:t>D|u|n|a|j</a:t>
            </a:r>
            <a:endParaRPr lang="sk-SK" sz="32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 err="1">
                <a:solidFill>
                  <a:schemeClr val="tx1"/>
                </a:solidFill>
              </a:rPr>
              <a:t>s|t|r|e|d|a</a:t>
            </a:r>
            <a:endParaRPr lang="sk-SK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375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566"/>
          </a:xfrm>
        </p:spPr>
        <p:txBody>
          <a:bodyPr/>
          <a:lstStyle/>
          <a:p>
            <a:r>
              <a:rPr lang="sk-SK" dirty="0"/>
              <a:t>Doplň i í y ý, kam správne patrí: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416676"/>
            <a:ext cx="8915400" cy="44945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k-SK" sz="3200" b="1" dirty="0" err="1">
                <a:solidFill>
                  <a:schemeClr val="tx1"/>
                </a:solidFill>
              </a:rPr>
              <a:t>zač?na</a:t>
            </a:r>
            <a:r>
              <a:rPr lang="sk-SK" sz="3200" b="1" dirty="0">
                <a:solidFill>
                  <a:schemeClr val="tx1"/>
                </a:solidFill>
              </a:rPr>
              <a:t>, 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t?kať</a:t>
            </a:r>
            <a:r>
              <a:rPr lang="sk-SK" sz="3200" b="1" dirty="0">
                <a:solidFill>
                  <a:schemeClr val="tx1"/>
                </a:solidFill>
              </a:rPr>
              <a:t>, 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smtClean="0">
                <a:solidFill>
                  <a:schemeClr val="tx1"/>
                </a:solidFill>
              </a:rPr>
              <a:t>lež</a:t>
            </a:r>
            <a:r>
              <a:rPr lang="sk-SK" sz="3200" b="1" dirty="0">
                <a:solidFill>
                  <a:schemeClr val="tx1"/>
                </a:solidFill>
              </a:rPr>
              <a:t>?, 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rod?č?a</a:t>
            </a:r>
            <a:r>
              <a:rPr lang="sk-SK" sz="3200" b="1" dirty="0">
                <a:solidFill>
                  <a:schemeClr val="tx1"/>
                </a:solidFill>
              </a:rPr>
              <a:t>, 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doked</a:t>
            </a:r>
            <a:r>
              <a:rPr lang="sk-SK" sz="3200" b="1" dirty="0" smtClean="0">
                <a:solidFill>
                  <a:schemeClr val="tx1"/>
                </a:solidFill>
              </a:rPr>
              <a:t>? </a:t>
            </a:r>
          </a:p>
          <a:p>
            <a:pPr algn="ctr">
              <a:lnSpc>
                <a:spcPct val="150000"/>
              </a:lnSpc>
            </a:pPr>
            <a:endParaRPr lang="sk-SK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sk-SK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2966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31820"/>
            <a:ext cx="8915400" cy="662618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sk-SK" sz="3200" b="1" dirty="0">
                <a:solidFill>
                  <a:schemeClr val="tx1"/>
                </a:solidFill>
              </a:rPr>
              <a:t>prš?,</a:t>
            </a:r>
          </a:p>
          <a:p>
            <a:pPr algn="ctr">
              <a:lnSpc>
                <a:spcPct val="150000"/>
              </a:lnSpc>
            </a:pPr>
            <a:r>
              <a:rPr lang="sk-SK" sz="3200" b="1" dirty="0">
                <a:solidFill>
                  <a:schemeClr val="tx1"/>
                </a:solidFill>
              </a:rPr>
              <a:t> </a:t>
            </a:r>
            <a:r>
              <a:rPr lang="sk-SK" sz="3200" b="1" dirty="0" err="1" smtClean="0">
                <a:solidFill>
                  <a:schemeClr val="tx1"/>
                </a:solidFill>
              </a:rPr>
              <a:t>hod?na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n?č</a:t>
            </a:r>
            <a:r>
              <a:rPr lang="sk-SK" sz="3200" b="1" dirty="0" smtClean="0">
                <a:solidFill>
                  <a:schemeClr val="tx1"/>
                </a:solidFill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sk-SK" sz="3200" b="1" dirty="0" smtClean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st?k</a:t>
            </a:r>
            <a:r>
              <a:rPr lang="sk-SK" sz="3200" b="1" dirty="0">
                <a:solidFill>
                  <a:schemeClr val="tx1"/>
                </a:solidFill>
              </a:rPr>
              <a:t>, 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c?trón</a:t>
            </a:r>
            <a:r>
              <a:rPr lang="sk-SK" sz="3200" b="1" dirty="0">
                <a:solidFill>
                  <a:schemeClr val="tx1"/>
                </a:solidFill>
              </a:rPr>
              <a:t>, 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dot?k</a:t>
            </a:r>
            <a:r>
              <a:rPr lang="sk-SK" sz="3200" b="1" dirty="0">
                <a:solidFill>
                  <a:schemeClr val="tx1"/>
                </a:solidFill>
              </a:rPr>
              <a:t>, 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č?st?ť</a:t>
            </a:r>
            <a:r>
              <a:rPr lang="sk-SK" sz="3200" b="1" dirty="0">
                <a:solidFill>
                  <a:schemeClr val="tx1"/>
                </a:solidFill>
              </a:rPr>
              <a:t>, </a:t>
            </a:r>
            <a:endParaRPr lang="sk-SK" sz="3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err="1" smtClean="0">
                <a:solidFill>
                  <a:schemeClr val="tx1"/>
                </a:solidFill>
              </a:rPr>
              <a:t>vžd</a:t>
            </a:r>
            <a:r>
              <a:rPr lang="sk-SK" sz="3200" b="1" dirty="0" smtClean="0">
                <a:solidFill>
                  <a:schemeClr val="tx1"/>
                </a:solidFill>
              </a:rPr>
              <a:t>?,</a:t>
            </a:r>
          </a:p>
          <a:p>
            <a:pPr algn="ctr">
              <a:lnSpc>
                <a:spcPct val="150000"/>
              </a:lnSpc>
            </a:pPr>
            <a:r>
              <a:rPr lang="sk-SK" sz="3200" b="1" dirty="0" smtClean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</a:rPr>
              <a:t>hod?n</a:t>
            </a:r>
            <a:r>
              <a:rPr lang="sk-SK" sz="3200" b="1" dirty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556418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Nájdi všetky podradené slová pre výraz "dopravné prostriedky":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4400" b="1" dirty="0"/>
              <a:t>ježibaba, hruška, lietadlo, električka, čarodejník, čerešňa, Škoda, krava, Dunajec, trolejbus, fazuľa, auto, bicykel</a:t>
            </a:r>
          </a:p>
        </p:txBody>
      </p:sp>
    </p:spTree>
    <p:extLst>
      <p:ext uri="{BB962C8B-B14F-4D97-AF65-F5344CB8AC3E}">
        <p14:creationId xmlns:p14="http://schemas.microsoft.com/office/powerpoint/2010/main" xmlns="" val="2414961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Nájdi všetky podradené slová pre výraz "kvetiny":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4000" b="1" dirty="0">
                <a:solidFill>
                  <a:schemeClr val="tx1"/>
                </a:solidFill>
              </a:rPr>
              <a:t>vlak, Peter, ľalia, drak, krava, tulipán, princezná, narcis, basa, konvalinka, Eva, ruža, </a:t>
            </a:r>
            <a:r>
              <a:rPr lang="sk-SK" sz="4000" b="1" dirty="0" smtClean="0">
                <a:solidFill>
                  <a:schemeClr val="tx1"/>
                </a:solidFill>
              </a:rPr>
              <a:t>sedmokráska</a:t>
            </a:r>
            <a:endParaRPr lang="sk-SK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118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Nájdi všetky podradené slová pre výraz "domáce zvieratá":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3600" b="1" dirty="0">
                <a:solidFill>
                  <a:schemeClr val="tx1"/>
                </a:solidFill>
              </a:rPr>
              <a:t>Ázia, Maďarsko, prasa, krava, plávanie, Dunajec, ovca, </a:t>
            </a:r>
            <a:r>
              <a:rPr lang="sk-SK" sz="3600" b="1" dirty="0" smtClean="0">
                <a:solidFill>
                  <a:schemeClr val="tx1"/>
                </a:solidFill>
              </a:rPr>
              <a:t>            Banská </a:t>
            </a:r>
            <a:r>
              <a:rPr lang="sk-SK" sz="3600" b="1" dirty="0">
                <a:solidFill>
                  <a:schemeClr val="tx1"/>
                </a:solidFill>
              </a:rPr>
              <a:t>Bystrica, Česká republika, basketbal, králik, koza, Rusko</a:t>
            </a:r>
          </a:p>
        </p:txBody>
      </p:sp>
    </p:spTree>
    <p:extLst>
      <p:ext uri="{BB962C8B-B14F-4D97-AF65-F5344CB8AC3E}">
        <p14:creationId xmlns:p14="http://schemas.microsoft.com/office/powerpoint/2010/main" xmlns="" val="1596245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Nájdi všetky podradené slová pre výraz "mestá":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3600" b="1" dirty="0">
                <a:solidFill>
                  <a:schemeClr val="tx1"/>
                </a:solidFill>
              </a:rPr>
              <a:t>Zvolen, topoľ, žaba, višňa, Nitra, Košice, Žilina, Banská Bystrica, princezná, Trnava, kominár, gitara, čarodejník</a:t>
            </a:r>
          </a:p>
        </p:txBody>
      </p:sp>
    </p:spTree>
    <p:extLst>
      <p:ext uri="{BB962C8B-B14F-4D97-AF65-F5344CB8AC3E}">
        <p14:creationId xmlns:p14="http://schemas.microsoft.com/office/powerpoint/2010/main" xmlns="" val="1249645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Nájdi všetky podradené slová pre výraz "dievčenské mená":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3600" b="1" dirty="0">
                <a:solidFill>
                  <a:schemeClr val="tx1"/>
                </a:solidFill>
              </a:rPr>
              <a:t>medveď, bicie, Simona, masliak, Tereza, Martina, zámočník, Michal, Lucie, Volvo, jablko, Ema, Eva</a:t>
            </a:r>
          </a:p>
        </p:txBody>
      </p:sp>
    </p:spTree>
    <p:extLst>
      <p:ext uri="{BB962C8B-B14F-4D97-AF65-F5344CB8AC3E}">
        <p14:creationId xmlns:p14="http://schemas.microsoft.com/office/powerpoint/2010/main" xmlns="" val="220279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PRIRAĎ KU SLOVU OBRÁZOK.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9249" y="1794948"/>
            <a:ext cx="647700" cy="9525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249" y="3075838"/>
            <a:ext cx="1905000" cy="9525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9249" y="4246676"/>
            <a:ext cx="942975" cy="95250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9249" y="5567161"/>
            <a:ext cx="1009650" cy="952500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6416223" y="1794948"/>
            <a:ext cx="30267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800" b="1" dirty="0"/>
              <a:t>HOLUB  = </a:t>
            </a:r>
          </a:p>
        </p:txBody>
      </p:sp>
      <p:sp>
        <p:nvSpPr>
          <p:cNvPr id="9" name="Obdĺžnik 8"/>
          <p:cNvSpPr/>
          <p:nvPr/>
        </p:nvSpPr>
        <p:spPr>
          <a:xfrm>
            <a:off x="6416223" y="3182082"/>
            <a:ext cx="2114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800" b="1" dirty="0"/>
              <a:t>LEV  = </a:t>
            </a:r>
          </a:p>
        </p:txBody>
      </p:sp>
      <p:sp>
        <p:nvSpPr>
          <p:cNvPr id="10" name="Obdĺžnik 9"/>
          <p:cNvSpPr/>
          <p:nvPr/>
        </p:nvSpPr>
        <p:spPr>
          <a:xfrm>
            <a:off x="6416223" y="4368179"/>
            <a:ext cx="43107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800" b="1" dirty="0"/>
              <a:t>PLAMENIAK  =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6416223" y="5755313"/>
            <a:ext cx="35301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800" b="1" dirty="0"/>
              <a:t>KLOKAN  = 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125014" y="221044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1.</a:t>
            </a:r>
            <a:endParaRPr lang="sk-SK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2125014" y="359758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2.</a:t>
            </a:r>
            <a:endParaRPr lang="sk-SK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2125014" y="472292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3.</a:t>
            </a:r>
            <a:endParaRPr lang="sk-SK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2125014" y="596740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4.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xmlns="" val="50762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cap="all" dirty="0"/>
              <a:t/>
            </a:r>
            <a:br>
              <a:rPr lang="sk-SK" b="1" cap="all" dirty="0"/>
            </a:br>
            <a:endParaRPr lang="sk-SK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3428" y="489675"/>
            <a:ext cx="1282955" cy="1210335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3428" y="2135548"/>
            <a:ext cx="1767486" cy="1194247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3428" y="3770933"/>
            <a:ext cx="1771650" cy="95250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3428" y="5164571"/>
            <a:ext cx="1767486" cy="1380848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7048768" y="5164571"/>
            <a:ext cx="28664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800" b="1" dirty="0"/>
              <a:t>KOHÚT  =</a:t>
            </a:r>
          </a:p>
        </p:txBody>
      </p:sp>
      <p:sp>
        <p:nvSpPr>
          <p:cNvPr id="10" name="Obdĺžnik 9"/>
          <p:cNvSpPr/>
          <p:nvPr/>
        </p:nvSpPr>
        <p:spPr>
          <a:xfrm>
            <a:off x="7048768" y="3770933"/>
            <a:ext cx="31486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800" b="1" dirty="0"/>
              <a:t>KRAVA  = 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7048768" y="2135548"/>
            <a:ext cx="26324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800" b="1" dirty="0"/>
              <a:t>SLON  = </a:t>
            </a:r>
          </a:p>
        </p:txBody>
      </p:sp>
      <p:sp>
        <p:nvSpPr>
          <p:cNvPr id="12" name="Obdĺžnik 11"/>
          <p:cNvSpPr/>
          <p:nvPr/>
        </p:nvSpPr>
        <p:spPr>
          <a:xfrm>
            <a:off x="7138920" y="607732"/>
            <a:ext cx="19912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800" b="1" dirty="0"/>
              <a:t>JEŽ  = 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2421228" y="102323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5.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2400613" y="268140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6.</a:t>
            </a:r>
            <a:endParaRPr lang="sk-SK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2400613" y="41549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7.</a:t>
            </a:r>
            <a:endParaRPr lang="sk-SK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2421228" y="561372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8.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xmlns="" val="267946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r>
              <a:rPr lang="sk-SK" dirty="0"/>
              <a:t>PRIRAĎ K VETÁM SPRÁVNE OBRÁZKY.</a:t>
            </a:r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55161" y="1365512"/>
            <a:ext cx="1645702" cy="1679287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5161" y="3426131"/>
            <a:ext cx="1645702" cy="1406583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5160" y="5464132"/>
            <a:ext cx="1645703" cy="1210076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5028824" y="1991838"/>
            <a:ext cx="4039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NÔŽ JE OSTRÝ.  = </a:t>
            </a:r>
          </a:p>
        </p:txBody>
      </p:sp>
      <p:sp>
        <p:nvSpPr>
          <p:cNvPr id="11" name="Obdĺžnik 10"/>
          <p:cNvSpPr/>
          <p:nvPr/>
        </p:nvSpPr>
        <p:spPr>
          <a:xfrm>
            <a:off x="5028640" y="3806256"/>
            <a:ext cx="56300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OTEC POSTAVIL DOM.  = </a:t>
            </a:r>
          </a:p>
        </p:txBody>
      </p:sp>
      <p:sp>
        <p:nvSpPr>
          <p:cNvPr id="12" name="Obdĺžnik 11"/>
          <p:cNvSpPr/>
          <p:nvPr/>
        </p:nvSpPr>
        <p:spPr>
          <a:xfrm>
            <a:off x="5028640" y="5699838"/>
            <a:ext cx="69445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VEVERIČKA ZBIERA ORIEŠKY.  =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2086377" y="220515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1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2086377" y="412942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2.</a:t>
            </a:r>
            <a:endParaRPr lang="sk-SK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2127383" y="606978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3.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xmlns="" val="257204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7764" y="580085"/>
            <a:ext cx="895594" cy="1599275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5425540" y="2849453"/>
            <a:ext cx="56300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ŽIRAFA MÁ DLHÝ KRK.  = 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7763" y="2720929"/>
            <a:ext cx="1155611" cy="1155611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5371476" y="4350632"/>
            <a:ext cx="5900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V NOCI SVIETI MESIAC.  = </a:t>
            </a: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763" y="4253515"/>
            <a:ext cx="1528360" cy="1039701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5342184" y="1173660"/>
            <a:ext cx="67040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NA STROME RASTÚ JABLKÁ.  =</a:t>
            </a:r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7762" y="5611354"/>
            <a:ext cx="1668327" cy="1127248"/>
          </a:xfrm>
          <a:prstGeom prst="rect">
            <a:avLst/>
          </a:prstGeom>
        </p:spPr>
      </p:pic>
      <p:sp>
        <p:nvSpPr>
          <p:cNvPr id="11" name="Obdĺžnik 10"/>
          <p:cNvSpPr/>
          <p:nvPr/>
        </p:nvSpPr>
        <p:spPr>
          <a:xfrm>
            <a:off x="5342184" y="5851812"/>
            <a:ext cx="57967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b="1" dirty="0"/>
              <a:t>KRAVA DÁVA MLIEKO.  = 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202287" y="117366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4.</a:t>
            </a:r>
            <a:endParaRPr lang="sk-SK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2202287" y="31140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5.</a:t>
            </a:r>
            <a:endParaRPr lang="sk-SK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2202287" y="467379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6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202287" y="599031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7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5603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629693"/>
          </a:xfrm>
        </p:spPr>
        <p:txBody>
          <a:bodyPr>
            <a:normAutofit fontScale="90000"/>
          </a:bodyPr>
          <a:lstStyle/>
          <a:p>
            <a:r>
              <a:rPr lang="sk-SK" dirty="0"/>
              <a:t>OZNAČ KAŽDÚ VETU ČI JE OZNAMOVACIA, ROZKAZOVACIA, OPYTOVACIA, ŽELACIA ALEBO ZVOLACIA.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 smtClean="0">
                <a:solidFill>
                  <a:schemeClr val="tx1"/>
                </a:solidFill>
              </a:rPr>
              <a:t>NECH </a:t>
            </a:r>
            <a:r>
              <a:rPr lang="sk-SK" sz="3200" b="1" dirty="0">
                <a:solidFill>
                  <a:schemeClr val="tx1"/>
                </a:solidFill>
              </a:rPr>
              <a:t>SA MAMA </a:t>
            </a:r>
            <a:r>
              <a:rPr lang="sk-SK" sz="3200" b="1" dirty="0" smtClean="0">
                <a:solidFill>
                  <a:schemeClr val="tx1"/>
                </a:solidFill>
              </a:rPr>
              <a:t>NEHNEVÁ!</a:t>
            </a: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 smtClean="0">
                <a:solidFill>
                  <a:schemeClr val="tx1"/>
                </a:solidFill>
              </a:rPr>
              <a:t>KTORÚ </a:t>
            </a:r>
            <a:r>
              <a:rPr lang="sk-SK" sz="3200" b="1" dirty="0">
                <a:solidFill>
                  <a:schemeClr val="tx1"/>
                </a:solidFill>
              </a:rPr>
              <a:t>KNIHU BUDEŠ ČÍTAŤ?</a:t>
            </a: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 smtClean="0">
                <a:solidFill>
                  <a:schemeClr val="tx1"/>
                </a:solidFill>
              </a:rPr>
              <a:t>KEBY </a:t>
            </a:r>
            <a:r>
              <a:rPr lang="sk-SK" sz="3200" b="1" dirty="0">
                <a:solidFill>
                  <a:schemeClr val="tx1"/>
                </a:solidFill>
              </a:rPr>
              <a:t>SOM TAK DOSTAL PSA!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>
                <a:solidFill>
                  <a:schemeClr val="tx1"/>
                </a:solidFill>
              </a:rPr>
              <a:t>NECH SVIETI SLNKO!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3200" b="1" dirty="0">
                <a:solidFill>
                  <a:schemeClr val="tx1"/>
                </a:solidFill>
              </a:rPr>
              <a:t>CHOVAJTE SA </a:t>
            </a:r>
            <a:r>
              <a:rPr lang="sk-SK" sz="3200" b="1" dirty="0" smtClean="0">
                <a:solidFill>
                  <a:schemeClr val="tx1"/>
                </a:solidFill>
              </a:rPr>
              <a:t>SLUŠNE!</a:t>
            </a:r>
            <a:endParaRPr lang="sk-SK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38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437882"/>
            <a:ext cx="8915400" cy="54733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3600" b="1" dirty="0">
                <a:solidFill>
                  <a:schemeClr val="tx1"/>
                </a:solidFill>
              </a:rPr>
              <a:t>BUDEM SI ČÍTAŤ KNIHU.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600" b="1" dirty="0">
                <a:solidFill>
                  <a:schemeClr val="tx1"/>
                </a:solidFill>
              </a:rPr>
              <a:t>NECH UŽ JE KONIEC!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600" b="1" dirty="0">
                <a:solidFill>
                  <a:schemeClr val="tx1"/>
                </a:solidFill>
              </a:rPr>
              <a:t>DAJ MI TO</a:t>
            </a:r>
            <a:r>
              <a:rPr lang="pl-PL" sz="3600" b="1" dirty="0" smtClean="0">
                <a:solidFill>
                  <a:schemeClr val="tx1"/>
                </a:solidFill>
              </a:rPr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600" b="1" dirty="0">
                <a:solidFill>
                  <a:schemeClr val="tx1"/>
                </a:solidFill>
              </a:rPr>
              <a:t>NECHOĎTE PO MOKROM!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600" b="1" dirty="0">
                <a:solidFill>
                  <a:schemeClr val="tx1"/>
                </a:solidFill>
              </a:rPr>
              <a:t>ZVLÁDLI SME TO!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600" b="1" dirty="0" smtClean="0">
                <a:solidFill>
                  <a:schemeClr val="tx1"/>
                </a:solidFill>
              </a:rPr>
              <a:t>POSLÚCHAJ!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b="1" dirty="0" smtClean="0">
                <a:solidFill>
                  <a:schemeClr val="tx1"/>
                </a:solidFill>
              </a:rPr>
              <a:t>NECH </a:t>
            </a:r>
            <a:r>
              <a:rPr lang="sk-SK" sz="3600" b="1" dirty="0">
                <a:solidFill>
                  <a:schemeClr val="tx1"/>
                </a:solidFill>
              </a:rPr>
              <a:t>SA TI TO PODARÍ!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600" b="1" dirty="0">
                <a:solidFill>
                  <a:schemeClr val="tx1"/>
                </a:solidFill>
              </a:rPr>
              <a:t>OKAMŽITE ZASTAVTE!</a:t>
            </a:r>
          </a:p>
        </p:txBody>
      </p:sp>
    </p:spTree>
    <p:extLst>
      <p:ext uri="{BB962C8B-B14F-4D97-AF65-F5344CB8AC3E}">
        <p14:creationId xmlns:p14="http://schemas.microsoft.com/office/powerpoint/2010/main" xmlns="" val="411518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DOPLŇ </a:t>
            </a:r>
            <a:r>
              <a:rPr lang="sk-SK" dirty="0">
                <a:solidFill>
                  <a:srgbClr val="FF0000"/>
                </a:solidFill>
              </a:rPr>
              <a:t>. ! ?, </a:t>
            </a:r>
            <a:r>
              <a:rPr lang="sk-SK" dirty="0"/>
              <a:t>KAM SPRÁVNE PATRÍ: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545465"/>
            <a:ext cx="8915400" cy="43657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>
                <a:solidFill>
                  <a:schemeClr val="tx1"/>
                </a:solidFill>
              </a:rPr>
              <a:t>K</a:t>
            </a:r>
            <a:r>
              <a:rPr lang="pl-PL" sz="3200" b="1" dirty="0" smtClean="0">
                <a:solidFill>
                  <a:schemeClr val="tx1"/>
                </a:solidFill>
              </a:rPr>
              <a:t>DE </a:t>
            </a:r>
            <a:r>
              <a:rPr lang="pl-PL" sz="3200" b="1" dirty="0">
                <a:solidFill>
                  <a:schemeClr val="tx1"/>
                </a:solidFill>
              </a:rPr>
              <a:t>JE TU </a:t>
            </a:r>
            <a:r>
              <a:rPr lang="pl-PL" sz="3200" b="1" dirty="0" smtClean="0">
                <a:solidFill>
                  <a:schemeClr val="tx1"/>
                </a:solidFill>
              </a:rPr>
              <a:t>OBCHOD X</a:t>
            </a:r>
            <a:endParaRPr lang="pl-PL" sz="32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3200" b="1" dirty="0">
                <a:solidFill>
                  <a:schemeClr val="tx1"/>
                </a:solidFill>
              </a:rPr>
              <a:t>KEDY SI BOL NA </a:t>
            </a:r>
            <a:r>
              <a:rPr lang="pl-PL" sz="3200" b="1" dirty="0" smtClean="0">
                <a:solidFill>
                  <a:schemeClr val="tx1"/>
                </a:solidFill>
              </a:rPr>
              <a:t>OBEDE X</a:t>
            </a:r>
          </a:p>
          <a:p>
            <a:pPr>
              <a:lnSpc>
                <a:spcPct val="150000"/>
              </a:lnSpc>
            </a:pPr>
            <a:r>
              <a:rPr lang="pl-PL" sz="3200" b="1" dirty="0" smtClean="0">
                <a:solidFill>
                  <a:schemeClr val="tx1"/>
                </a:solidFill>
              </a:rPr>
              <a:t>NECH </a:t>
            </a:r>
            <a:r>
              <a:rPr lang="pl-PL" sz="3200" b="1" dirty="0">
                <a:solidFill>
                  <a:schemeClr val="tx1"/>
                </a:solidFill>
              </a:rPr>
              <a:t>SNEŽÍ </a:t>
            </a:r>
            <a:r>
              <a:rPr lang="pl-PL" sz="3200" b="1" dirty="0" smtClean="0">
                <a:solidFill>
                  <a:schemeClr val="tx1"/>
                </a:solidFill>
              </a:rPr>
              <a:t>X</a:t>
            </a:r>
          </a:p>
          <a:p>
            <a:pPr>
              <a:lnSpc>
                <a:spcPct val="150000"/>
              </a:lnSpc>
            </a:pPr>
            <a:r>
              <a:rPr lang="sk-SK" sz="3200" b="1" dirty="0">
                <a:solidFill>
                  <a:schemeClr val="tx1"/>
                </a:solidFill>
              </a:rPr>
              <a:t>AKÁ JE TVOJA OBĽÚBENÁ </a:t>
            </a:r>
            <a:r>
              <a:rPr lang="sk-SK" sz="3200" b="1" dirty="0" smtClean="0">
                <a:solidFill>
                  <a:schemeClr val="tx1"/>
                </a:solidFill>
              </a:rPr>
              <a:t>FARBA X</a:t>
            </a:r>
            <a:endParaRPr lang="sk-SK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4465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605307"/>
            <a:ext cx="8915400" cy="53059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3600" b="1" dirty="0">
                <a:solidFill>
                  <a:schemeClr val="tx1"/>
                </a:solidFill>
              </a:rPr>
              <a:t>V LETE SA KÚPEME V RYBNÍKU X</a:t>
            </a:r>
          </a:p>
          <a:p>
            <a:pPr>
              <a:lnSpc>
                <a:spcPct val="150000"/>
              </a:lnSpc>
            </a:pPr>
            <a:r>
              <a:rPr lang="sk-SK" sz="3600" b="1" dirty="0">
                <a:solidFill>
                  <a:schemeClr val="tx1"/>
                </a:solidFill>
              </a:rPr>
              <a:t>IDEME NAKÚPIŤ DO OBCHODU X</a:t>
            </a:r>
          </a:p>
          <a:p>
            <a:pPr>
              <a:lnSpc>
                <a:spcPct val="150000"/>
              </a:lnSpc>
            </a:pPr>
            <a:r>
              <a:rPr lang="sk-SK" sz="3600" b="1" dirty="0">
                <a:solidFill>
                  <a:schemeClr val="tx1"/>
                </a:solidFill>
              </a:rPr>
              <a:t>NA ČERVENÚ SA NECHODÍ X</a:t>
            </a:r>
          </a:p>
          <a:p>
            <a:pPr>
              <a:lnSpc>
                <a:spcPct val="150000"/>
              </a:lnSpc>
            </a:pPr>
            <a:r>
              <a:rPr lang="sk-SK" sz="3600" b="1" dirty="0">
                <a:solidFill>
                  <a:schemeClr val="tx1"/>
                </a:solidFill>
              </a:rPr>
              <a:t>V LETE SA KÚPEME V RYBNÍKU X</a:t>
            </a:r>
          </a:p>
          <a:p>
            <a:pPr>
              <a:lnSpc>
                <a:spcPct val="150000"/>
              </a:lnSpc>
            </a:pPr>
            <a:r>
              <a:rPr lang="sk-SK" sz="3600" b="1" dirty="0">
                <a:solidFill>
                  <a:schemeClr val="tx1"/>
                </a:solidFill>
              </a:rPr>
              <a:t>KEBY SOM TAK DOSTAL PSA X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22757858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465</Words>
  <Application>Microsoft Office PowerPoint</Application>
  <PresentationFormat>Vlastná</PresentationFormat>
  <Paragraphs>94</Paragraphs>
  <Slides>17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Dym</vt:lpstr>
      <vt:lpstr>Špeciálna základná škola s VJM  Rimavská Sobota Predmet: Slovenský jazyk Ročník: ôsmy</vt:lpstr>
      <vt:lpstr>PRIRAĎ KU SLOVU OBRÁZOK.</vt:lpstr>
      <vt:lpstr> </vt:lpstr>
      <vt:lpstr>PRIRAĎ K VETÁM SPRÁVNE OBRÁZKY.</vt:lpstr>
      <vt:lpstr>Snímka 5</vt:lpstr>
      <vt:lpstr>OZNAČ KAŽDÚ VETU ČI JE OZNAMOVACIA, ROZKAZOVACIA, OPYTOVACIA, ŽELACIA ALEBO ZVOLACIA.</vt:lpstr>
      <vt:lpstr>Snímka 7</vt:lpstr>
      <vt:lpstr>DOPLŇ . ! ?, KAM SPRÁVNE PATRÍ:</vt:lpstr>
      <vt:lpstr>Snímka 9</vt:lpstr>
      <vt:lpstr>Rozdeľ slová na slabiky:</vt:lpstr>
      <vt:lpstr>Doplň i í y ý, kam správne patrí:</vt:lpstr>
      <vt:lpstr>Snímka 12</vt:lpstr>
      <vt:lpstr>Nájdi všetky podradené slová pre výraz "dopravné prostriedky":</vt:lpstr>
      <vt:lpstr>Nájdi všetky podradené slová pre výraz "kvetiny":</vt:lpstr>
      <vt:lpstr>Nájdi všetky podradené slová pre výraz "domáce zvieratá": </vt:lpstr>
      <vt:lpstr>Nájdi všetky podradené slová pre výraz "mestá":</vt:lpstr>
      <vt:lpstr>Nájdi všetky podradené slová pre výraz "dievčenské mená":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Špeciálna základná škola s VJM  Rimavská Sobota Predmet: Slovenský jazyk Ročník: ôsmy</dc:title>
  <dc:creator>Admin</dc:creator>
  <cp:lastModifiedBy>pc</cp:lastModifiedBy>
  <cp:revision>21</cp:revision>
  <dcterms:created xsi:type="dcterms:W3CDTF">2020-06-08T08:49:20Z</dcterms:created>
  <dcterms:modified xsi:type="dcterms:W3CDTF">2020-06-08T10:09:53Z</dcterms:modified>
</cp:coreProperties>
</file>