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8" r:id="rId6"/>
    <p:sldId id="267" r:id="rId7"/>
    <p:sldId id="269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CFE02"/>
    <a:srgbClr val="990033"/>
    <a:srgbClr val="CC0000"/>
    <a:srgbClr val="FF99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56AB9-7846-4B8D-B56F-164A157E3E5C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C8CC2-3852-4F83-B280-2E257F9F104F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4CDA7-7723-4100-BFED-97487F134F59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7D5AE-CEB3-4928-8CA2-D5EC4BDAAD47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268F0-DB1F-4390-A013-75051D714FB9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C3CA7-F573-49CE-932C-4E618CAB5BA8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5135-8B2A-473D-AF88-FA2E25F37A4F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74456-563E-4E5B-AE2A-CEC78A607CF7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A187E-CDDC-4882-8737-F6246724917C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CD893-163E-49AD-813C-F9302FA20322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4E25F-B604-4758-BBA3-910068B95B42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8135A299-E9C6-4703-9245-8FF3A90FABD5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835400"/>
            <a:ext cx="8280400" cy="1609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sk-SK" altLang="sk-SK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Téma: </a:t>
            </a:r>
            <a:r>
              <a:rPr lang="sk-SK" altLang="sk-SK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Tizedes</a:t>
            </a:r>
            <a:r>
              <a:rPr lang="sk-SK" altLang="sk-SK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k-SK" altLang="sk-SK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számok</a:t>
            </a:r>
            <a:endParaRPr lang="sk-SK" altLang="sk-SK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28600"/>
            <a:ext cx="8424862" cy="2984500"/>
          </a:xfrm>
        </p:spPr>
        <p:txBody>
          <a:bodyPr/>
          <a:lstStyle/>
          <a:p>
            <a:pPr eaLnBrk="1" hangingPunct="1"/>
            <a:endParaRPr lang="sk-SK" altLang="sk-SK" sz="2800" b="1" smtClean="0"/>
          </a:p>
          <a:p>
            <a:pPr eaLnBrk="1" hangingPunct="1"/>
            <a:r>
              <a:rPr lang="sk-SK" altLang="sk-SK" sz="2800" b="1" smtClean="0"/>
              <a:t>Magyar Tannyelvű Speciális Alapiskola </a:t>
            </a:r>
          </a:p>
          <a:p>
            <a:pPr eaLnBrk="1" hangingPunct="1"/>
            <a:r>
              <a:rPr lang="sk-SK" altLang="sk-SK" sz="2800" b="1" smtClean="0"/>
              <a:t>Rimaszombat</a:t>
            </a:r>
            <a:endParaRPr lang="sk-SK" altLang="sk-SK" sz="2800" b="1" u="sng" smtClean="0"/>
          </a:p>
          <a:p>
            <a:pPr eaLnBrk="1" hangingPunct="1"/>
            <a:r>
              <a:rPr lang="sk-SK" altLang="sk-SK" sz="2800" b="1" smtClean="0"/>
              <a:t>Tantárgy: MATEMATIKA</a:t>
            </a:r>
          </a:p>
          <a:p>
            <a:pPr eaLnBrk="1" hangingPunct="1"/>
            <a:r>
              <a:rPr lang="sk-SK" altLang="sk-SK" sz="2800" b="1" smtClean="0"/>
              <a:t>Évfolyam: kilencedik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16013" y="1052513"/>
            <a:ext cx="7200900" cy="489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16013" y="1385888"/>
            <a:ext cx="1716087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1,25 =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16013" y="2322513"/>
            <a:ext cx="1716087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0,81 =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16013" y="3249613"/>
            <a:ext cx="1720850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bg1"/>
                </a:solidFill>
                <a:latin typeface="Perpetua" pitchFamily="18" charset="0"/>
              </a:rPr>
              <a:t>3,24 =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16013" y="4194175"/>
            <a:ext cx="175577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9,72 =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116013" y="5130800"/>
            <a:ext cx="1755775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0,56 =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16013" y="6065838"/>
            <a:ext cx="1755775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bg1"/>
                </a:solidFill>
                <a:latin typeface="Perpetua" pitchFamily="18" charset="0"/>
              </a:rPr>
              <a:t>5,89 =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613275" y="1355725"/>
            <a:ext cx="20415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1,20 =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613275" y="2278063"/>
            <a:ext cx="2041525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bg1"/>
                </a:solidFill>
                <a:latin typeface="Perpetua" pitchFamily="18" charset="0"/>
              </a:rPr>
              <a:t>7,02 =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613275" y="3213100"/>
            <a:ext cx="2041525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0,95 =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613275" y="4149725"/>
            <a:ext cx="20415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latin typeface="Perpetua" pitchFamily="18" charset="0"/>
              </a:rPr>
              <a:t>5,55</a:t>
            </a: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 =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625975" y="5049838"/>
            <a:ext cx="2028825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bg1"/>
                </a:solidFill>
                <a:latin typeface="Perpetua" pitchFamily="18" charset="0"/>
              </a:rPr>
              <a:t>6,08 =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625975" y="6021388"/>
            <a:ext cx="2028825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4000">
                <a:solidFill>
                  <a:schemeClr val="tx2"/>
                </a:solidFill>
                <a:latin typeface="Perpetua" pitchFamily="18" charset="0"/>
              </a:rPr>
              <a:t>0,23 =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735388" y="13858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1,2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943225" y="13858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1,3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943225" y="2322513"/>
            <a:ext cx="720725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0.7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806825" y="2322513"/>
            <a:ext cx="720725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0,8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943225" y="3257550"/>
            <a:ext cx="720725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3,2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3806825" y="3257550"/>
            <a:ext cx="720725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3,3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2943225" y="41941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9,7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806825" y="41941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9,6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943225" y="5130800"/>
            <a:ext cx="720725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0,5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3806825" y="5130800"/>
            <a:ext cx="720725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0,6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806825" y="6065838"/>
            <a:ext cx="720725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5,9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943225" y="6065838"/>
            <a:ext cx="720725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5,8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735763" y="135572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1,1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7558088" y="135572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1,2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6762750" y="2289175"/>
            <a:ext cx="719138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7,1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7559675" y="2312988"/>
            <a:ext cx="719138" cy="576262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7,0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7577138" y="3198813"/>
            <a:ext cx="720725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0,9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6761163" y="3198813"/>
            <a:ext cx="720725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1,0</a:t>
            </a: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6773863" y="4137025"/>
            <a:ext cx="693737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5,6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604125" y="4148138"/>
            <a:ext cx="693738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5,5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778625" y="5041900"/>
            <a:ext cx="693738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6,0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7604125" y="5080000"/>
            <a:ext cx="693738" cy="576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bg1"/>
                </a:solidFill>
                <a:latin typeface="Perpetua" pitchFamily="18" charset="0"/>
              </a:rPr>
              <a:t>6,1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773863" y="6021388"/>
            <a:ext cx="719137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0.1</a:t>
            </a: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7613650" y="5995988"/>
            <a:ext cx="719138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sk-SK" altLang="sk-SK" sz="2800">
                <a:solidFill>
                  <a:schemeClr val="tx2"/>
                </a:solidFill>
                <a:latin typeface="Perpetua" pitchFamily="18" charset="0"/>
              </a:rPr>
              <a:t>0,2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-315913"/>
            <a:ext cx="9251950" cy="15700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sk-SK" altLang="sk-SK" sz="2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sym typeface="Wingdings" panose="05000000000000000000" pitchFamily="2" charset="2"/>
            </a:endParaRP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473075" y="101600"/>
            <a:ext cx="8059738" cy="954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k-SK" altLang="sk-SK" sz="2800" dirty="0" err="1">
                <a:solidFill>
                  <a:srgbClr val="FF0000"/>
                </a:solidFill>
                <a:latin typeface="+mn-lt"/>
              </a:rPr>
              <a:t>Válaszd</a:t>
            </a:r>
            <a:r>
              <a:rPr lang="sk-SK" altLang="sk-SK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sk-SK" altLang="sk-SK" sz="2800" dirty="0" err="1">
                <a:solidFill>
                  <a:srgbClr val="FF0000"/>
                </a:solidFill>
                <a:latin typeface="+mn-lt"/>
              </a:rPr>
              <a:t>ki</a:t>
            </a:r>
            <a:r>
              <a:rPr lang="sk-SK" altLang="sk-SK" sz="2800" dirty="0">
                <a:solidFill>
                  <a:srgbClr val="FF0000"/>
                </a:solidFill>
                <a:latin typeface="+mn-lt"/>
              </a:rPr>
              <a:t> a </a:t>
            </a:r>
            <a:r>
              <a:rPr lang="sk-SK" altLang="sk-SK" sz="2800" u="sng" dirty="0" err="1">
                <a:solidFill>
                  <a:srgbClr val="FF0000"/>
                </a:solidFill>
                <a:latin typeface="+mn-lt"/>
              </a:rPr>
              <a:t>helyes</a:t>
            </a:r>
            <a:r>
              <a:rPr lang="sk-SK" altLang="sk-SK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sk-SK" altLang="sk-SK" sz="2800" dirty="0" err="1">
                <a:solidFill>
                  <a:srgbClr val="FF0000"/>
                </a:solidFill>
                <a:latin typeface="+mn-lt"/>
              </a:rPr>
              <a:t>eredményt</a:t>
            </a:r>
            <a:r>
              <a:rPr lang="sk-SK" altLang="sk-SK" sz="2800" dirty="0">
                <a:solidFill>
                  <a:srgbClr val="FF0000"/>
                </a:solidFill>
                <a:latin typeface="+mn-lt"/>
              </a:rPr>
              <a:t>!</a:t>
            </a:r>
            <a:r>
              <a:rPr lang="sk-SK" altLang="sk-SK" sz="2800" dirty="0">
                <a:solidFill>
                  <a:srgbClr val="FF0000"/>
                </a:solidFill>
                <a:latin typeface="+mn-lt"/>
              </a:rPr>
              <a:t/>
            </a:r>
            <a:br>
              <a:rPr lang="sk-SK" altLang="sk-SK" sz="2800" dirty="0">
                <a:solidFill>
                  <a:srgbClr val="FF0000"/>
                </a:solidFill>
                <a:latin typeface="+mn-lt"/>
              </a:rPr>
            </a:br>
            <a:r>
              <a:rPr lang="sk-SK" altLang="sk-SK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Kerekíts</a:t>
            </a:r>
            <a:r>
              <a:rPr lang="sk-SK" alt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sk-SK" altLang="sk-SK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tizesekre</a:t>
            </a:r>
            <a:r>
              <a:rPr lang="sk-SK" alt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!</a:t>
            </a:r>
          </a:p>
        </p:txBody>
      </p:sp>
      <p:sp>
        <p:nvSpPr>
          <p:cNvPr id="7252" name="WordArt 84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53" name="WordArt 85"/>
          <p:cNvSpPr>
            <a:spLocks noChangeArrowheads="1" noChangeShapeType="1" noTextEdit="1"/>
          </p:cNvSpPr>
          <p:nvPr/>
        </p:nvSpPr>
        <p:spPr bwMode="auto">
          <a:xfrm>
            <a:off x="468313" y="2349500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55" name="WordArt 87"/>
          <p:cNvSpPr>
            <a:spLocks noChangeArrowheads="1" noChangeShapeType="1" noTextEdit="1"/>
          </p:cNvSpPr>
          <p:nvPr/>
        </p:nvSpPr>
        <p:spPr bwMode="auto">
          <a:xfrm>
            <a:off x="468313" y="3213100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56" name="WordArt 88"/>
          <p:cNvSpPr>
            <a:spLocks noChangeArrowheads="1" noChangeShapeType="1" noTextEdit="1"/>
          </p:cNvSpPr>
          <p:nvPr/>
        </p:nvSpPr>
        <p:spPr bwMode="auto">
          <a:xfrm>
            <a:off x="468313" y="4221163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58" name="WordArt 90"/>
          <p:cNvSpPr>
            <a:spLocks noChangeArrowheads="1" noChangeShapeType="1" noTextEdit="1"/>
          </p:cNvSpPr>
          <p:nvPr/>
        </p:nvSpPr>
        <p:spPr bwMode="auto">
          <a:xfrm>
            <a:off x="468313" y="5949950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61" name="WordArt 93"/>
          <p:cNvSpPr>
            <a:spLocks noChangeArrowheads="1" noChangeShapeType="1" noTextEdit="1"/>
          </p:cNvSpPr>
          <p:nvPr/>
        </p:nvSpPr>
        <p:spPr bwMode="auto">
          <a:xfrm>
            <a:off x="4643438" y="2276475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62" name="WordArt 94"/>
          <p:cNvSpPr>
            <a:spLocks noChangeArrowheads="1" noChangeShapeType="1" noTextEdit="1"/>
          </p:cNvSpPr>
          <p:nvPr/>
        </p:nvSpPr>
        <p:spPr bwMode="auto">
          <a:xfrm>
            <a:off x="4643438" y="3213100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63" name="WordArt 95"/>
          <p:cNvSpPr>
            <a:spLocks noChangeArrowheads="1" noChangeShapeType="1" noTextEdit="1"/>
          </p:cNvSpPr>
          <p:nvPr/>
        </p:nvSpPr>
        <p:spPr bwMode="auto">
          <a:xfrm>
            <a:off x="4643438" y="4149725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64" name="WordArt 96"/>
          <p:cNvSpPr>
            <a:spLocks noChangeArrowheads="1" noChangeShapeType="1" noTextEdit="1"/>
          </p:cNvSpPr>
          <p:nvPr/>
        </p:nvSpPr>
        <p:spPr bwMode="auto">
          <a:xfrm>
            <a:off x="4643438" y="5084763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19050">
                <a:solidFill>
                  <a:srgbClr val="FF99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3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 nodeType="clickPar">
                      <p:stCondLst>
                        <p:cond delay="0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 nodeType="clickPar">
                      <p:stCondLst>
                        <p:cond delay="0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6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 nodeType="clickPar">
                      <p:stCondLst>
                        <p:cond delay="0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5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 nodeType="clickPar">
                      <p:stCondLst>
                        <p:cond delay="0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7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 nodeType="clickPar">
                      <p:stCondLst>
                        <p:cond delay="0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7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 nodeType="clickPar">
                      <p:stCondLst>
                        <p:cond delay="0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8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 nodeType="clickPar">
                      <p:stCondLst>
                        <p:cond delay="0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 nodeType="clickPar">
                      <p:stCondLst>
                        <p:cond delay="0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0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7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 nodeType="clickPar">
                      <p:stCondLst>
                        <p:cond delay="0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9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 nodeType="clickPar">
                      <p:stCondLst>
                        <p:cond delay="0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7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 nodeType="clickPar">
                      <p:stCondLst>
                        <p:cond delay="0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7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2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7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 nodeType="clickPar">
                      <p:stCondLst>
                        <p:cond delay="0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 nodeType="clickPar">
                      <p:stCondLst>
                        <p:cond delay="0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7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 nodeType="clickPar">
                      <p:stCondLst>
                        <p:cond delay="0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4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7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 nodeType="clickPar">
                      <p:stCondLst>
                        <p:cond delay="0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3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5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7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 nodeType="clickPar">
                      <p:stCondLst>
                        <p:cond delay="0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8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6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 nodeType="clickPar">
                      <p:stCondLst>
                        <p:cond delay="0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7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 nodeType="clickPar">
                      <p:stCondLst>
                        <p:cond delay="0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8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1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7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 nodeType="clickPar">
                      <p:stCondLst>
                        <p:cond delay="0"/>
                      </p:stCondLst>
                      <p:childTnLst>
                        <p:par>
                          <p:cTn id="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21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1" dur="2000"/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7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0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7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 nodeType="clickPar">
                      <p:stCondLst>
                        <p:cond delay="0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2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9"/>
                  </p:tgtEl>
                </p:cond>
              </p:nextCondLst>
            </p:seq>
          </p:childTnLst>
        </p:cTn>
      </p:par>
    </p:tnLst>
    <p:bldLst>
      <p:bldP spid="7185" grpId="0" animBg="1"/>
      <p:bldP spid="7185" grpId="1" animBg="1"/>
      <p:bldP spid="7185" grpId="2" animBg="1"/>
      <p:bldP spid="7186" grpId="0" animBg="1"/>
      <p:bldP spid="7187" grpId="0" animBg="1"/>
      <p:bldP spid="7187" grpId="1" animBg="1"/>
      <p:bldP spid="7187" grpId="2" animBg="1"/>
      <p:bldP spid="7188" grpId="0" animBg="1"/>
      <p:bldP spid="7189" grpId="0" animBg="1"/>
      <p:bldP spid="7190" grpId="0" build="allAtOnce" animBg="1"/>
      <p:bldP spid="7190" grpId="1" build="allAtOnce" animBg="1"/>
      <p:bldP spid="7190" grpId="2" build="allAtOnce" animBg="1"/>
      <p:bldP spid="7203" grpId="0" animBg="1"/>
      <p:bldP spid="7204" grpId="0" animBg="1"/>
      <p:bldP spid="7204" grpId="1" animBg="1"/>
      <p:bldP spid="7204" grpId="2" animBg="1"/>
      <p:bldP spid="7205" grpId="0" animBg="1"/>
      <p:bldP spid="7205" grpId="1" animBg="1"/>
      <p:bldP spid="7205" grpId="2" animBg="1"/>
      <p:bldP spid="7206" grpId="0" animBg="1"/>
      <p:bldP spid="7207" grpId="0" animBg="1"/>
      <p:bldP spid="7208" grpId="0" animBg="1"/>
      <p:bldP spid="7208" grpId="1" animBg="1"/>
      <p:bldP spid="7208" grpId="2" animBg="1"/>
      <p:bldP spid="7209" grpId="0" animBg="1"/>
      <p:bldP spid="7209" grpId="1" animBg="1"/>
      <p:bldP spid="7209" grpId="2" animBg="1"/>
      <p:bldP spid="7210" grpId="0" animBg="1"/>
      <p:bldP spid="7211" grpId="0" animBg="1"/>
      <p:bldP spid="7211" grpId="1" animBg="1"/>
      <p:bldP spid="7211" grpId="2" animBg="1"/>
      <p:bldP spid="7212" grpId="0" animBg="1"/>
      <p:bldP spid="7213" grpId="0" animBg="1"/>
      <p:bldP spid="7213" grpId="1" animBg="1"/>
      <p:bldP spid="7213" grpId="2" animBg="1"/>
      <p:bldP spid="7214" grpId="0" animBg="1"/>
      <p:bldP spid="7215" grpId="0" animBg="1"/>
      <p:bldP spid="7216" grpId="0" animBg="1"/>
      <p:bldP spid="7216" grpId="1" animBg="1"/>
      <p:bldP spid="7216" grpId="2" animBg="1"/>
      <p:bldP spid="7217" grpId="0" animBg="1"/>
      <p:bldP spid="7217" grpId="1" animBg="1"/>
      <p:bldP spid="7217" grpId="2" animBg="1"/>
      <p:bldP spid="7218" grpId="0" animBg="1"/>
      <p:bldP spid="7219" grpId="0" animBg="1"/>
      <p:bldP spid="7219" grpId="1" animBg="1"/>
      <p:bldP spid="7219" grpId="2" animBg="1"/>
      <p:bldP spid="7220" grpId="0" animBg="1"/>
      <p:bldP spid="7222" grpId="0"/>
      <p:bldP spid="7252" grpId="0" animBg="1"/>
      <p:bldP spid="7253" grpId="0" animBg="1"/>
      <p:bldP spid="7255" grpId="0" animBg="1"/>
      <p:bldP spid="7256" grpId="0" animBg="1"/>
      <p:bldP spid="7258" grpId="0" animBg="1"/>
      <p:bldP spid="7261" grpId="0" animBg="1"/>
      <p:bldP spid="7262" grpId="0" animBg="1"/>
      <p:bldP spid="7263" grpId="0" animBg="1"/>
      <p:bldP spid="72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1" name="WordArt 67"/>
          <p:cNvSpPr>
            <a:spLocks noChangeArrowheads="1" noChangeShapeType="1" noTextEdit="1"/>
          </p:cNvSpPr>
          <p:nvPr/>
        </p:nvSpPr>
        <p:spPr bwMode="auto">
          <a:xfrm>
            <a:off x="2195513" y="5229225"/>
            <a:ext cx="1139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1590675" y="1331913"/>
            <a:ext cx="5359400" cy="649287"/>
            <a:chOff x="1882" y="935"/>
            <a:chExt cx="2178" cy="408"/>
          </a:xfrm>
        </p:grpSpPr>
        <p:sp>
          <p:nvSpPr>
            <p:cNvPr id="4124" name="Rectangle 16"/>
            <p:cNvSpPr>
              <a:spLocks noChangeArrowheads="1"/>
            </p:cNvSpPr>
            <p:nvPr/>
          </p:nvSpPr>
          <p:spPr bwMode="auto">
            <a:xfrm>
              <a:off x="2245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0,8</a:t>
              </a:r>
            </a:p>
          </p:txBody>
        </p:sp>
        <p:sp>
          <p:nvSpPr>
            <p:cNvPr id="4125" name="Rectangle 17"/>
            <p:cNvSpPr>
              <a:spLocks noChangeArrowheads="1"/>
            </p:cNvSpPr>
            <p:nvPr/>
          </p:nvSpPr>
          <p:spPr bwMode="auto">
            <a:xfrm>
              <a:off x="2608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3200">
                <a:latin typeface="Arial" charset="0"/>
              </a:endParaRPr>
            </a:p>
          </p:txBody>
        </p:sp>
        <p:sp>
          <p:nvSpPr>
            <p:cNvPr id="4126" name="Rectangle 18"/>
            <p:cNvSpPr>
              <a:spLocks noChangeArrowheads="1"/>
            </p:cNvSpPr>
            <p:nvPr/>
          </p:nvSpPr>
          <p:spPr bwMode="auto">
            <a:xfrm>
              <a:off x="2971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1,2</a:t>
              </a:r>
            </a:p>
          </p:txBody>
        </p:sp>
        <p:sp>
          <p:nvSpPr>
            <p:cNvPr id="4127" name="Rectangle 19"/>
            <p:cNvSpPr>
              <a:spLocks noChangeArrowheads="1"/>
            </p:cNvSpPr>
            <p:nvPr/>
          </p:nvSpPr>
          <p:spPr bwMode="auto">
            <a:xfrm>
              <a:off x="3334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3200">
                <a:latin typeface="Arial" charset="0"/>
              </a:endParaRPr>
            </a:p>
          </p:txBody>
        </p:sp>
        <p:sp>
          <p:nvSpPr>
            <p:cNvPr id="4128" name="Rectangle 20"/>
            <p:cNvSpPr>
              <a:spLocks noChangeArrowheads="1"/>
            </p:cNvSpPr>
            <p:nvPr/>
          </p:nvSpPr>
          <p:spPr bwMode="auto">
            <a:xfrm>
              <a:off x="3697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1,6</a:t>
              </a:r>
            </a:p>
          </p:txBody>
        </p:sp>
        <p:sp>
          <p:nvSpPr>
            <p:cNvPr id="4129" name="Rectangle 21"/>
            <p:cNvSpPr>
              <a:spLocks noChangeArrowheads="1"/>
            </p:cNvSpPr>
            <p:nvPr/>
          </p:nvSpPr>
          <p:spPr bwMode="auto">
            <a:xfrm>
              <a:off x="1882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0,6</a:t>
              </a:r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1590675" y="2630488"/>
            <a:ext cx="5359400" cy="649287"/>
            <a:chOff x="1889" y="935"/>
            <a:chExt cx="2171" cy="408"/>
          </a:xfrm>
        </p:grpSpPr>
        <p:sp>
          <p:nvSpPr>
            <p:cNvPr id="4118" name="Rectangle 23"/>
            <p:cNvSpPr>
              <a:spLocks noChangeArrowheads="1"/>
            </p:cNvSpPr>
            <p:nvPr/>
          </p:nvSpPr>
          <p:spPr bwMode="auto">
            <a:xfrm>
              <a:off x="2245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2800">
                  <a:latin typeface="Arial" charset="0"/>
                </a:rPr>
                <a:t>0,9</a:t>
              </a:r>
            </a:p>
          </p:txBody>
        </p:sp>
        <p:sp>
          <p:nvSpPr>
            <p:cNvPr id="4119" name="Rectangle 24"/>
            <p:cNvSpPr>
              <a:spLocks noChangeArrowheads="1"/>
            </p:cNvSpPr>
            <p:nvPr/>
          </p:nvSpPr>
          <p:spPr bwMode="auto">
            <a:xfrm>
              <a:off x="2608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2800">
                  <a:latin typeface="Arial" charset="0"/>
                </a:rPr>
                <a:t>1,1</a:t>
              </a:r>
            </a:p>
          </p:txBody>
        </p:sp>
        <p:sp>
          <p:nvSpPr>
            <p:cNvPr id="4120" name="Rectangle 25"/>
            <p:cNvSpPr>
              <a:spLocks noChangeArrowheads="1"/>
            </p:cNvSpPr>
            <p:nvPr/>
          </p:nvSpPr>
          <p:spPr bwMode="auto">
            <a:xfrm>
              <a:off x="2971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2800">
                <a:latin typeface="Arial" charset="0"/>
              </a:endParaRPr>
            </a:p>
          </p:txBody>
        </p:sp>
        <p:sp>
          <p:nvSpPr>
            <p:cNvPr id="4121" name="Rectangle 26"/>
            <p:cNvSpPr>
              <a:spLocks noChangeArrowheads="1"/>
            </p:cNvSpPr>
            <p:nvPr/>
          </p:nvSpPr>
          <p:spPr bwMode="auto">
            <a:xfrm>
              <a:off x="3334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2800">
                <a:latin typeface="Arial" charset="0"/>
              </a:endParaRPr>
            </a:p>
          </p:txBody>
        </p:sp>
        <p:sp>
          <p:nvSpPr>
            <p:cNvPr id="4122" name="Rectangle 27"/>
            <p:cNvSpPr>
              <a:spLocks noChangeArrowheads="1"/>
            </p:cNvSpPr>
            <p:nvPr/>
          </p:nvSpPr>
          <p:spPr bwMode="auto">
            <a:xfrm>
              <a:off x="3697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2800">
                <a:latin typeface="Arial" charset="0"/>
              </a:endParaRPr>
            </a:p>
          </p:txBody>
        </p:sp>
        <p:sp>
          <p:nvSpPr>
            <p:cNvPr id="4123" name="Rectangle 28"/>
            <p:cNvSpPr>
              <a:spLocks noChangeArrowheads="1"/>
            </p:cNvSpPr>
            <p:nvPr/>
          </p:nvSpPr>
          <p:spPr bwMode="auto">
            <a:xfrm>
              <a:off x="1889" y="935"/>
              <a:ext cx="363" cy="40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2800">
                  <a:latin typeface="Arial" charset="0"/>
                </a:rPr>
                <a:t>0,7</a:t>
              </a:r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1598613" y="3929063"/>
            <a:ext cx="5351462" cy="576262"/>
            <a:chOff x="1882" y="935"/>
            <a:chExt cx="2178" cy="408"/>
          </a:xfrm>
        </p:grpSpPr>
        <p:sp>
          <p:nvSpPr>
            <p:cNvPr id="4112" name="Rectangle 33"/>
            <p:cNvSpPr>
              <a:spLocks noChangeArrowheads="1"/>
            </p:cNvSpPr>
            <p:nvPr/>
          </p:nvSpPr>
          <p:spPr bwMode="auto">
            <a:xfrm>
              <a:off x="2245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3,3</a:t>
              </a:r>
            </a:p>
          </p:txBody>
        </p:sp>
        <p:sp>
          <p:nvSpPr>
            <p:cNvPr id="4113" name="Rectangle 34"/>
            <p:cNvSpPr>
              <a:spLocks noChangeArrowheads="1"/>
            </p:cNvSpPr>
            <p:nvPr/>
          </p:nvSpPr>
          <p:spPr bwMode="auto">
            <a:xfrm>
              <a:off x="2608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3,6</a:t>
              </a:r>
            </a:p>
          </p:txBody>
        </p:sp>
        <p:sp>
          <p:nvSpPr>
            <p:cNvPr id="4114" name="Rectangle 35"/>
            <p:cNvSpPr>
              <a:spLocks noChangeArrowheads="1"/>
            </p:cNvSpPr>
            <p:nvPr/>
          </p:nvSpPr>
          <p:spPr bwMode="auto">
            <a:xfrm>
              <a:off x="2971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3,9</a:t>
              </a:r>
            </a:p>
          </p:txBody>
        </p:sp>
        <p:sp>
          <p:nvSpPr>
            <p:cNvPr id="4115" name="Rectangle 36"/>
            <p:cNvSpPr>
              <a:spLocks noChangeArrowheads="1"/>
            </p:cNvSpPr>
            <p:nvPr/>
          </p:nvSpPr>
          <p:spPr bwMode="auto">
            <a:xfrm>
              <a:off x="3334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3200">
                <a:latin typeface="Arial" charset="0"/>
              </a:endParaRPr>
            </a:p>
          </p:txBody>
        </p:sp>
        <p:sp>
          <p:nvSpPr>
            <p:cNvPr id="4116" name="Rectangle 37"/>
            <p:cNvSpPr>
              <a:spLocks noChangeArrowheads="1"/>
            </p:cNvSpPr>
            <p:nvPr/>
          </p:nvSpPr>
          <p:spPr bwMode="auto">
            <a:xfrm>
              <a:off x="3697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4,5</a:t>
              </a:r>
            </a:p>
          </p:txBody>
        </p:sp>
        <p:sp>
          <p:nvSpPr>
            <p:cNvPr id="4117" name="Rectangle 38"/>
            <p:cNvSpPr>
              <a:spLocks noChangeArrowheads="1"/>
            </p:cNvSpPr>
            <p:nvPr/>
          </p:nvSpPr>
          <p:spPr bwMode="auto">
            <a:xfrm>
              <a:off x="1882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</a:t>
              </a:r>
            </a:p>
          </p:txBody>
        </p:sp>
      </p:grpSp>
      <p:sp>
        <p:nvSpPr>
          <p:cNvPr id="6191" name="WordArt 47"/>
          <p:cNvSpPr>
            <a:spLocks noChangeArrowheads="1" noChangeShapeType="1" noTextEdit="1"/>
          </p:cNvSpPr>
          <p:nvPr/>
        </p:nvSpPr>
        <p:spPr bwMode="auto">
          <a:xfrm>
            <a:off x="1619250" y="4724400"/>
            <a:ext cx="6477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1598613" y="5160963"/>
            <a:ext cx="5351462" cy="712787"/>
            <a:chOff x="1883" y="935"/>
            <a:chExt cx="2177" cy="408"/>
          </a:xfrm>
        </p:grpSpPr>
        <p:sp>
          <p:nvSpPr>
            <p:cNvPr id="4106" name="Rectangle 50"/>
            <p:cNvSpPr>
              <a:spLocks noChangeArrowheads="1"/>
            </p:cNvSpPr>
            <p:nvPr/>
          </p:nvSpPr>
          <p:spPr bwMode="auto">
            <a:xfrm>
              <a:off x="2245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k-SK" altLang="sk-SK" sz="3200">
                <a:latin typeface="Arial" charset="0"/>
              </a:endParaRPr>
            </a:p>
          </p:txBody>
        </p:sp>
        <p:sp>
          <p:nvSpPr>
            <p:cNvPr id="4107" name="Rectangle 51"/>
            <p:cNvSpPr>
              <a:spLocks noChangeArrowheads="1"/>
            </p:cNvSpPr>
            <p:nvPr/>
          </p:nvSpPr>
          <p:spPr bwMode="auto">
            <a:xfrm>
              <a:off x="2608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2,5</a:t>
              </a:r>
            </a:p>
          </p:txBody>
        </p:sp>
        <p:sp>
          <p:nvSpPr>
            <p:cNvPr id="4108" name="Rectangle 52"/>
            <p:cNvSpPr>
              <a:spLocks noChangeArrowheads="1"/>
            </p:cNvSpPr>
            <p:nvPr/>
          </p:nvSpPr>
          <p:spPr bwMode="auto">
            <a:xfrm>
              <a:off x="2971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</a:t>
              </a:r>
            </a:p>
          </p:txBody>
        </p:sp>
        <p:sp>
          <p:nvSpPr>
            <p:cNvPr id="4109" name="Rectangle 53"/>
            <p:cNvSpPr>
              <a:spLocks noChangeArrowheads="1"/>
            </p:cNvSpPr>
            <p:nvPr/>
          </p:nvSpPr>
          <p:spPr bwMode="auto">
            <a:xfrm>
              <a:off x="3334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3,5</a:t>
              </a:r>
            </a:p>
          </p:txBody>
        </p:sp>
        <p:sp>
          <p:nvSpPr>
            <p:cNvPr id="4110" name="Rectangle 54"/>
            <p:cNvSpPr>
              <a:spLocks noChangeArrowheads="1"/>
            </p:cNvSpPr>
            <p:nvPr/>
          </p:nvSpPr>
          <p:spPr bwMode="auto">
            <a:xfrm>
              <a:off x="3697" y="935"/>
              <a:ext cx="363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4</a:t>
              </a:r>
            </a:p>
          </p:txBody>
        </p:sp>
        <p:sp>
          <p:nvSpPr>
            <p:cNvPr id="4111" name="Rectangle 55"/>
            <p:cNvSpPr>
              <a:spLocks noChangeArrowheads="1"/>
            </p:cNvSpPr>
            <p:nvPr/>
          </p:nvSpPr>
          <p:spPr bwMode="auto">
            <a:xfrm>
              <a:off x="1883" y="935"/>
              <a:ext cx="370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sk-SK" altLang="sk-SK" sz="3200">
                  <a:latin typeface="Arial" charset="0"/>
                </a:rPr>
                <a:t>1,5</a:t>
              </a:r>
            </a:p>
          </p:txBody>
        </p:sp>
      </p:grpSp>
      <p:sp>
        <p:nvSpPr>
          <p:cNvPr id="6207" name="Rectangle 63"/>
          <p:cNvSpPr>
            <a:spLocks noChangeArrowheads="1"/>
          </p:cNvSpPr>
          <p:nvPr/>
        </p:nvSpPr>
        <p:spPr bwMode="auto">
          <a:xfrm>
            <a:off x="4932363" y="5229225"/>
            <a:ext cx="719137" cy="647700"/>
          </a:xfrm>
          <a:prstGeom prst="rect">
            <a:avLst/>
          </a:prstGeom>
          <a:solidFill>
            <a:srgbClr val="FFFF66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sz="3200">
              <a:latin typeface="Arial" charset="0"/>
            </a:endParaRPr>
          </a:p>
        </p:txBody>
      </p:sp>
      <p:sp>
        <p:nvSpPr>
          <p:cNvPr id="6209" name="Rectangle 65"/>
          <p:cNvSpPr>
            <a:spLocks noChangeArrowheads="1"/>
          </p:cNvSpPr>
          <p:nvPr/>
        </p:nvSpPr>
        <p:spPr bwMode="auto">
          <a:xfrm>
            <a:off x="1244600" y="477838"/>
            <a:ext cx="6007100" cy="646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k-SK" altLang="sk-SK" sz="3600" dirty="0" err="1">
                <a:solidFill>
                  <a:srgbClr val="FF0000"/>
                </a:solidFill>
                <a:latin typeface="+mn-lt"/>
              </a:rPr>
              <a:t>Pótold</a:t>
            </a:r>
            <a:r>
              <a:rPr lang="sk-SK" altLang="sk-SK" sz="3600" dirty="0">
                <a:solidFill>
                  <a:srgbClr val="FF0000"/>
                </a:solidFill>
                <a:latin typeface="+mn-lt"/>
              </a:rPr>
              <a:t> a </a:t>
            </a:r>
            <a:r>
              <a:rPr lang="sk-SK" altLang="sk-SK" sz="3600" dirty="0" err="1">
                <a:solidFill>
                  <a:srgbClr val="FF0000"/>
                </a:solidFill>
                <a:latin typeface="+mn-lt"/>
              </a:rPr>
              <a:t>hiányzó</a:t>
            </a:r>
            <a:r>
              <a:rPr lang="sk-SK" altLang="sk-SK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sk-SK" altLang="sk-SK" sz="3600" dirty="0" err="1">
                <a:solidFill>
                  <a:srgbClr val="FF0000"/>
                </a:solidFill>
                <a:latin typeface="+mn-lt"/>
              </a:rPr>
              <a:t>számokat</a:t>
            </a:r>
            <a:r>
              <a:rPr lang="sk-SK" altLang="sk-SK" sz="3600" dirty="0">
                <a:solidFill>
                  <a:srgbClr val="FF0000"/>
                </a:solidFill>
                <a:latin typeface="+mn-lt"/>
              </a:rPr>
              <a:t>!</a:t>
            </a:r>
            <a:endParaRPr lang="sk-SK" altLang="sk-SK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7"/>
                  </p:tgtEl>
                </p:cond>
              </p:nextCondLst>
            </p:seq>
          </p:childTnLst>
        </p:cTn>
      </p:par>
    </p:tnLst>
    <p:bldLst>
      <p:bldP spid="6211" grpId="0" animBg="1"/>
      <p:bldP spid="6191" grpId="0" animBg="1"/>
      <p:bldP spid="6207" grpId="0" animBg="1"/>
      <p:bldP spid="6207" grpId="1" animBg="1"/>
      <p:bldP spid="6207" grpId="2" animBg="1"/>
      <p:bldP spid="62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835150" y="2276475"/>
            <a:ext cx="5832475" cy="3313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1.         3,45 &gt; 3,6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2.         7,9 &gt; 7,18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3.     0,450 = 0,45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4.       9,03 &lt; 9,30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5.          1,000 = 1</a:t>
            </a:r>
            <a:endParaRPr lang="sk-SK" altLang="sk-SK" sz="2800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611188" y="260350"/>
            <a:ext cx="8208962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Figyelmesen nézd végig a feladatokat 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és válaszd ki a </a:t>
            </a:r>
            <a:r>
              <a:rPr lang="sk-SK" altLang="sk-SK" sz="3200" u="sng">
                <a:solidFill>
                  <a:srgbClr val="FF0000"/>
                </a:solidFill>
              </a:rPr>
              <a:t>helytelen</a:t>
            </a:r>
            <a:r>
              <a:rPr lang="sk-SK" altLang="sk-SK" sz="3200">
                <a:solidFill>
                  <a:srgbClr val="FF0000"/>
                </a:solidFill>
              </a:rPr>
              <a:t> állítást!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1476375" y="1700213"/>
            <a:ext cx="6191250" cy="3024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1.         0,45 + 3,6 = 4,05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2.         7,9 + 7,18 = 15,08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3.         0,4 + 0,45 = 0,49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4.         9,3 + 9,30 = 18,6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5.         1,8 + 1,4 = 3,2</a:t>
            </a:r>
            <a:endParaRPr lang="sk-SK" altLang="sk-SK" sz="2800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84213" y="96838"/>
            <a:ext cx="80645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Nézd át a feladatokat és javítsd ki                   a </a:t>
            </a:r>
            <a:r>
              <a:rPr lang="sk-SK" altLang="sk-SK" sz="3200" u="sng">
                <a:solidFill>
                  <a:srgbClr val="FF0000"/>
                </a:solidFill>
              </a:rPr>
              <a:t>helytelen</a:t>
            </a:r>
            <a:r>
              <a:rPr lang="sk-SK" altLang="sk-SK" sz="3200">
                <a:solidFill>
                  <a:srgbClr val="FF0000"/>
                </a:solidFill>
              </a:rPr>
              <a:t> állításokat 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763" y="0"/>
            <a:ext cx="9139237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403350" y="1844675"/>
            <a:ext cx="6624638" cy="3889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1.         0,45 – 0,36 = 0,9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2.         7,9 - 3,18 = 3,72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3.         0,4 - 0,15 = 0,35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4.         9,36 - 3,3 = 6,06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5.         1,5 - 1,47 = 0,42</a:t>
            </a:r>
            <a:endParaRPr lang="sk-SK" altLang="sk-SK" sz="2800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00113" y="307975"/>
            <a:ext cx="7993062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Nézd át a feladatokat és válaszd ki                  a </a:t>
            </a:r>
            <a:r>
              <a:rPr lang="sk-SK" altLang="sk-SK" sz="3200" u="sng">
                <a:solidFill>
                  <a:srgbClr val="FF0000"/>
                </a:solidFill>
              </a:rPr>
              <a:t>helyes </a:t>
            </a:r>
            <a:r>
              <a:rPr lang="sk-SK" altLang="sk-SK" sz="3200">
                <a:solidFill>
                  <a:srgbClr val="FF0000"/>
                </a:solidFill>
              </a:rPr>
              <a:t>megoldásokat!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539750" y="1844675"/>
            <a:ext cx="7848600" cy="37449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1.         0,45 + 4 = 0,49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2.         0,45 + 4 = 4,45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3.         0,45 + 4 = 0,85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4.         0,45 + 4 = 4,54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  5.         0,45 + 4 = 0,445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042988" y="417513"/>
            <a:ext cx="712946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Válaszd ki a </a:t>
            </a:r>
            <a:r>
              <a:rPr lang="sk-SK" altLang="sk-SK" sz="3200" u="sng">
                <a:solidFill>
                  <a:srgbClr val="FF0000"/>
                </a:solidFill>
              </a:rPr>
              <a:t>helyes</a:t>
            </a:r>
            <a:r>
              <a:rPr lang="sk-SK" altLang="sk-SK" sz="3200">
                <a:solidFill>
                  <a:srgbClr val="FF0000"/>
                </a:solidFill>
              </a:rPr>
              <a:t> megoldásokat!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k-SK" altLang="sk-SK" b="0">
              <a:solidFill>
                <a:schemeClr val="bg1"/>
              </a:solidFill>
            </a:endParaRPr>
          </a:p>
        </p:txBody>
      </p:sp>
      <p:sp>
        <p:nvSpPr>
          <p:cNvPr id="9223" name="Rectangle 15"/>
          <p:cNvSpPr>
            <a:spLocks noChangeArrowheads="1"/>
          </p:cNvSpPr>
          <p:nvPr/>
        </p:nvSpPr>
        <p:spPr bwMode="auto">
          <a:xfrm>
            <a:off x="611188" y="1844675"/>
            <a:ext cx="7273925" cy="2736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1.         9,45 - 4 = 9,41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2.         9,45 - 4 = 9,05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3.         9,45 - 4 = 4,45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4.         9,45 - 4 = 9,54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sk-SK" altLang="sk-SK" sz="3200"/>
              <a:t>5.         9,45 - 4 = 5,45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116013" y="419100"/>
            <a:ext cx="65516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sk-SK" altLang="sk-SK" sz="3200">
                <a:solidFill>
                  <a:srgbClr val="FF0000"/>
                </a:solidFill>
              </a:rPr>
              <a:t>Húzd alá a </a:t>
            </a:r>
            <a:r>
              <a:rPr lang="sk-SK" altLang="sk-SK" sz="3200" u="sng">
                <a:solidFill>
                  <a:srgbClr val="FF0000"/>
                </a:solidFill>
              </a:rPr>
              <a:t>helyes</a:t>
            </a:r>
            <a:r>
              <a:rPr lang="sk-SK" altLang="sk-SK" sz="3200">
                <a:solidFill>
                  <a:srgbClr val="FF0000"/>
                </a:solidFill>
              </a:rPr>
              <a:t> megoldásokat!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959</TotalTime>
  <Words>303</Words>
  <Application>Microsoft Office PowerPoint</Application>
  <PresentationFormat>Prezentácia na obrazovke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Calibri</vt:lpstr>
      <vt:lpstr>Perpetua</vt:lpstr>
      <vt:lpstr>Georgia</vt:lpstr>
      <vt:lpstr>Wingdings</vt:lpstr>
      <vt:lpstr>Default Design</vt:lpstr>
      <vt:lpstr>Téma: Tizedes számok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Megy</dc:creator>
  <cp:lastModifiedBy>pc</cp:lastModifiedBy>
  <cp:revision>99</cp:revision>
  <dcterms:created xsi:type="dcterms:W3CDTF">1601-01-01T00:00:00Z</dcterms:created>
  <dcterms:modified xsi:type="dcterms:W3CDTF">2020-05-19T09:31:23Z</dcterms:modified>
</cp:coreProperties>
</file>