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7" r:id="rId6"/>
    <p:sldId id="268" r:id="rId7"/>
    <p:sldId id="266" r:id="rId8"/>
    <p:sldId id="261" r:id="rId9"/>
    <p:sldId id="269" r:id="rId10"/>
    <p:sldId id="271" r:id="rId11"/>
    <p:sldId id="273" r:id="rId12"/>
    <p:sldId id="270" r:id="rId13"/>
    <p:sldId id="276" r:id="rId14"/>
    <p:sldId id="275" r:id="rId15"/>
    <p:sldId id="274" r:id="rId16"/>
    <p:sldId id="277" r:id="rId17"/>
    <p:sldId id="278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0E2C-BD2B-4B27-9199-A4365982A1BE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3C19-F3E6-479E-9713-28CDCB7074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0E2C-BD2B-4B27-9199-A4365982A1BE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3C19-F3E6-479E-9713-28CDCB7074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0E2C-BD2B-4B27-9199-A4365982A1BE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3C19-F3E6-479E-9713-28CDCB7074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0E2C-BD2B-4B27-9199-A4365982A1BE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3C19-F3E6-479E-9713-28CDCB7074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0E2C-BD2B-4B27-9199-A4365982A1BE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3C19-F3E6-479E-9713-28CDCB7074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0E2C-BD2B-4B27-9199-A4365982A1BE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3C19-F3E6-479E-9713-28CDCB7074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0E2C-BD2B-4B27-9199-A4365982A1BE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3C19-F3E6-479E-9713-28CDCB7074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0E2C-BD2B-4B27-9199-A4365982A1BE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3C19-F3E6-479E-9713-28CDCB7074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0E2C-BD2B-4B27-9199-A4365982A1BE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3C19-F3E6-479E-9713-28CDCB7074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0E2C-BD2B-4B27-9199-A4365982A1BE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3C19-F3E6-479E-9713-28CDCB7074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0E2C-BD2B-4B27-9199-A4365982A1BE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3C19-F3E6-479E-9713-28CDCB7074A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B0E2C-BD2B-4B27-9199-A4365982A1BE}" type="datetimeFigureOut">
              <a:rPr lang="sk-SK" smtClean="0"/>
              <a:pPr/>
              <a:t>26. 5. 2020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93C19-F3E6-479E-9713-28CDCB7074A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7772400" cy="4929221"/>
          </a:xfrm>
        </p:spPr>
        <p:txBody>
          <a:bodyPr>
            <a:noAutofit/>
          </a:bodyPr>
          <a:lstStyle/>
          <a:p>
            <a:r>
              <a:rPr lang="sk-SK" sz="3400" b="1" u="sng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  <a:t>Špeciálna  </a:t>
            </a:r>
            <a:r>
              <a:rPr lang="sk-SK" sz="3400" b="1" u="sng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  <a:t>základná  škola </a:t>
            </a:r>
            <a:r>
              <a:rPr lang="sk-SK" sz="3400" b="1" u="sng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  <a:t>s VJM Rimavská Sobota</a:t>
            </a:r>
            <a:br>
              <a:rPr lang="sk-SK" sz="3400" b="1" u="sng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sk-SK" sz="3200" b="1" u="sng" dirty="0" err="1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  <a:t>Magyar</a:t>
            </a:r>
            <a:r>
              <a:rPr lang="sk-SK" sz="3200" b="1" u="sng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  <a:t> </a:t>
            </a:r>
            <a:r>
              <a:rPr lang="sk-SK" sz="3200" b="1" u="sng" dirty="0" err="1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  <a:t>Tannyelv</a:t>
            </a:r>
            <a:r>
              <a:rPr lang="hu-HU" sz="3200" b="1" u="sng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  <a:t>ű Speciális Alapiskola </a:t>
            </a:r>
            <a:br>
              <a:rPr lang="hu-HU" sz="3200" b="1" u="sng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hu-HU" sz="3200" b="1" u="sng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  <a:t>Rimaszombat</a:t>
            </a:r>
            <a:r>
              <a:rPr lang="sk-SK" sz="3200" b="1" u="sng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  <a:t/>
            </a:r>
            <a:br>
              <a:rPr lang="sk-SK" sz="3200" b="1" u="sng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sk-SK" sz="34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  <a:t/>
            </a:r>
            <a:br>
              <a:rPr lang="sk-SK" sz="34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sk-SK" sz="34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  <a:t/>
            </a:r>
            <a:br>
              <a:rPr lang="sk-SK" sz="34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sk-SK" sz="3400" b="1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  <a:t/>
            </a:r>
            <a:br>
              <a:rPr lang="sk-SK" sz="3400" b="1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sk-SK" sz="34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  <a:t/>
            </a:r>
            <a:br>
              <a:rPr lang="sk-SK" sz="34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sk-SK" sz="34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  <a:t>  </a:t>
            </a:r>
            <a:r>
              <a:rPr lang="sk-SK" sz="3400" b="1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  <a:t>MATEMATIKA</a:t>
            </a:r>
            <a:br>
              <a:rPr lang="sk-SK" sz="3400" b="1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sk-SK" sz="34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  <a:t>4. </a:t>
            </a:r>
            <a:r>
              <a:rPr lang="sk-SK" sz="3400" b="1" dirty="0" err="1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  <a:t>évfolyam</a:t>
            </a:r>
            <a:r>
              <a:rPr lang="sk-SK" sz="3400" b="1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  <a:t/>
            </a:r>
            <a:br>
              <a:rPr lang="sk-SK" sz="3400" b="1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sk-SK" sz="3400" b="1" dirty="0">
                <a:ln>
                  <a:solidFill>
                    <a:srgbClr val="0070C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  <a:t/>
            </a:r>
            <a:br>
              <a:rPr lang="sk-SK" sz="3400" b="1" dirty="0">
                <a:ln>
                  <a:solidFill>
                    <a:srgbClr val="0070C0"/>
                  </a:solidFill>
                </a:ln>
                <a:solidFill>
                  <a:srgbClr val="FFFF00"/>
                </a:solidFill>
                <a:latin typeface="Constantia" pitchFamily="18" charset="0"/>
                <a:cs typeface="Times New Roman" pitchFamily="18" charset="0"/>
              </a:rPr>
            </a:br>
            <a:r>
              <a:rPr lang="sk-SK" sz="3400" b="1" dirty="0" smtClean="0">
                <a:ln>
                  <a:solidFill>
                    <a:srgbClr val="0070C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3400" b="1" dirty="0" smtClean="0">
                <a:ln>
                  <a:solidFill>
                    <a:srgbClr val="0070C0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sk-SK" sz="3400" b="1" dirty="0">
              <a:ln>
                <a:solidFill>
                  <a:srgbClr val="0070C0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142976" y="785794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err="1" smtClean="0">
                <a:latin typeface="Constantia" pitchFamily="18" charset="0"/>
              </a:rPr>
              <a:t>Frakknak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és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Lukréciának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smtClean="0">
                <a:latin typeface="Constantia" pitchFamily="18" charset="0"/>
              </a:rPr>
              <a:t> 18 </a:t>
            </a:r>
            <a:r>
              <a:rPr lang="sk-SK" sz="2400" dirty="0" err="1" smtClean="0">
                <a:latin typeface="Constantia" pitchFamily="18" charset="0"/>
              </a:rPr>
              <a:t>fakanala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van</a:t>
            </a:r>
            <a:r>
              <a:rPr lang="sk-SK" sz="2400" dirty="0" smtClean="0">
                <a:latin typeface="Constantia" pitchFamily="18" charset="0"/>
              </a:rPr>
              <a:t>. Ha </a:t>
            </a:r>
            <a:r>
              <a:rPr lang="sk-SK" sz="2400" dirty="0" err="1" smtClean="0">
                <a:latin typeface="Constantia" pitchFamily="18" charset="0"/>
              </a:rPr>
              <a:t>egyenl</a:t>
            </a:r>
            <a:r>
              <a:rPr lang="hu-HU" sz="2400" dirty="0" err="1" smtClean="0">
                <a:latin typeface="Constantia" pitchFamily="18" charset="0"/>
              </a:rPr>
              <a:t>ően</a:t>
            </a:r>
            <a:r>
              <a:rPr lang="hu-HU" sz="2400" dirty="0" smtClean="0">
                <a:latin typeface="Constantia" pitchFamily="18" charset="0"/>
              </a:rPr>
              <a:t> szétosszák, mennyi </a:t>
            </a:r>
            <a:r>
              <a:rPr lang="hu-HU" sz="2400" dirty="0" smtClean="0">
                <a:latin typeface="Constantia" pitchFamily="18" charset="0"/>
              </a:rPr>
              <a:t>jut </a:t>
            </a:r>
            <a:r>
              <a:rPr lang="hu-HU" sz="2400" dirty="0" smtClean="0">
                <a:latin typeface="Constantia" pitchFamily="18" charset="0"/>
              </a:rPr>
              <a:t>fejenként</a:t>
            </a:r>
            <a:r>
              <a:rPr lang="sk-SK" sz="2400" dirty="0" smtClean="0">
                <a:latin typeface="Constantia" pitchFamily="18" charset="0"/>
              </a:rPr>
              <a:t>?</a:t>
            </a:r>
            <a:endParaRPr lang="sk-SK" sz="2400" dirty="0" smtClean="0">
              <a:latin typeface="Constantia" pitchFamily="18" charset="0"/>
            </a:endParaRPr>
          </a:p>
        </p:txBody>
      </p:sp>
      <p:cxnSp>
        <p:nvCxnSpPr>
          <p:cNvPr id="28" name="Rovná spojnica 27"/>
          <p:cNvCxnSpPr/>
          <p:nvPr/>
        </p:nvCxnSpPr>
        <p:spPr>
          <a:xfrm rot="16200000" flipH="1">
            <a:off x="4143372" y="2428868"/>
            <a:ext cx="2071702" cy="15001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BlokTextu 30"/>
          <p:cNvSpPr txBox="1"/>
          <p:nvPr/>
        </p:nvSpPr>
        <p:spPr>
          <a:xfrm>
            <a:off x="3214678" y="4857760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latin typeface="Arial" pitchFamily="34" charset="0"/>
                <a:cs typeface="Arial" pitchFamily="34" charset="0"/>
              </a:rPr>
              <a:t>18 : 2 = ?</a:t>
            </a:r>
            <a:endParaRPr lang="sk-SK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Obrázok 28" descr="H:\ŠKOLA\Kliparty_1\WMF\Kuchyne\ktn_200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428868"/>
            <a:ext cx="52670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Obrázok 29" descr="H:\ŠKOLA\Kliparty_1\WMF\Kuchyne\ktn_200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857496"/>
            <a:ext cx="52670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Obrázok 31" descr="H:\ŠKOLA\Kliparty_1\WMF\Kuchyne\ktn_200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285992"/>
            <a:ext cx="52670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Obrázok 32" descr="H:\ŠKOLA\Kliparty_1\WMF\Kuchyne\ktn_200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928934"/>
            <a:ext cx="52670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Obrázok 33" descr="H:\ŠKOLA\Kliparty_1\WMF\Kuchyne\ktn_200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214554"/>
            <a:ext cx="52670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Obrázok 34" descr="H:\ŠKOLA\Kliparty_1\WMF\Kuchyne\ktn_200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143248"/>
            <a:ext cx="52670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Obrázok 35" descr="H:\ŠKOLA\Kliparty_1\WMF\Kuchyne\ktn_200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714620"/>
            <a:ext cx="52670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Obrázok 36" descr="H:\ŠKOLA\Kliparty_1\WMF\Kuchyne\ktn_200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357562"/>
            <a:ext cx="52670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Obrázok 37" descr="H:\ŠKOLA\Kliparty_1\WMF\Kuchyne\ktn_200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928802"/>
            <a:ext cx="52670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Obrázok 38" descr="H:\ŠKOLA\Kliparty_1\WMF\Kuchyne\ktn_200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143248"/>
            <a:ext cx="52670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Obrázok 39" descr="H:\ŠKOLA\Kliparty_1\WMF\Kuchyne\ktn_200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428868"/>
            <a:ext cx="52670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Obrázok 40" descr="H:\ŠKOLA\Kliparty_1\WMF\Kuchyne\ktn_200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071678"/>
            <a:ext cx="52670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Obrázok 41" descr="H:\ŠKOLA\Kliparty_1\WMF\Kuchyne\ktn_200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000240"/>
            <a:ext cx="52670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Obrázok 42" descr="H:\ŠKOLA\Kliparty_1\WMF\Kuchyne\ktn_200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3143248"/>
            <a:ext cx="52670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Obrázok 43" descr="H:\ŠKOLA\Kliparty_1\WMF\Kuchyne\ktn_200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571744"/>
            <a:ext cx="52670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Obrázok 44" descr="H:\ŠKOLA\Kliparty_1\WMF\Kuchyne\ktn_200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714488"/>
            <a:ext cx="52670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Obrázok 45" descr="H:\ŠKOLA\Kliparty_1\WMF\Kuchyne\ktn_200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2285992"/>
            <a:ext cx="52670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Obrázok 46" descr="H:\ŠKOLA\Kliparty_1\WMF\Kuchyne\ktn_200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2928934"/>
            <a:ext cx="52670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 descr="Lukrécia (With images) | Dinosaur, Dinosaur stuffed animal, Anima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214818"/>
            <a:ext cx="1428762" cy="1905016"/>
          </a:xfrm>
          <a:prstGeom prst="rect">
            <a:avLst/>
          </a:prstGeom>
          <a:noFill/>
        </p:spPr>
      </p:pic>
      <p:pic>
        <p:nvPicPr>
          <p:cNvPr id="48" name="Picture 4" descr="Frakk, a macskák réme – Wikipéd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4071942"/>
            <a:ext cx="1701545" cy="1900263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1071538" y="85723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err="1" smtClean="0">
                <a:latin typeface="Constantia" pitchFamily="18" charset="0"/>
              </a:rPr>
              <a:t>Frakknak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és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Lukréciának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smtClean="0">
                <a:latin typeface="Constantia" pitchFamily="18" charset="0"/>
              </a:rPr>
              <a:t>4 </a:t>
            </a:r>
            <a:r>
              <a:rPr lang="sk-SK" sz="2400" dirty="0" err="1" smtClean="0">
                <a:latin typeface="Constantia" pitchFamily="18" charset="0"/>
              </a:rPr>
              <a:t>széke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van</a:t>
            </a:r>
            <a:r>
              <a:rPr lang="sk-SK" sz="2400" dirty="0" smtClean="0">
                <a:latin typeface="Constantia" pitchFamily="18" charset="0"/>
              </a:rPr>
              <a:t>. Ha </a:t>
            </a:r>
            <a:r>
              <a:rPr lang="sk-SK" sz="2400" dirty="0" err="1" smtClean="0">
                <a:latin typeface="Constantia" pitchFamily="18" charset="0"/>
              </a:rPr>
              <a:t>egyenl</a:t>
            </a:r>
            <a:r>
              <a:rPr lang="hu-HU" sz="2400" dirty="0" err="1" smtClean="0">
                <a:latin typeface="Constantia" pitchFamily="18" charset="0"/>
              </a:rPr>
              <a:t>ően</a:t>
            </a:r>
            <a:r>
              <a:rPr lang="hu-HU" sz="2400" dirty="0" smtClean="0">
                <a:latin typeface="Constantia" pitchFamily="18" charset="0"/>
              </a:rPr>
              <a:t> szétosszák, mennyi </a:t>
            </a:r>
            <a:r>
              <a:rPr lang="hu-HU" sz="2400" dirty="0" smtClean="0">
                <a:latin typeface="Constantia" pitchFamily="18" charset="0"/>
              </a:rPr>
              <a:t>szék jut fejenként</a:t>
            </a:r>
            <a:r>
              <a:rPr lang="sk-SK" sz="2400" dirty="0" smtClean="0">
                <a:latin typeface="Constantia" pitchFamily="18" charset="0"/>
              </a:rPr>
              <a:t>?</a:t>
            </a:r>
            <a:endParaRPr lang="sk-SK" sz="2400" dirty="0" smtClean="0">
              <a:latin typeface="Constantia" pitchFamily="18" charset="0"/>
            </a:endParaRPr>
          </a:p>
        </p:txBody>
      </p:sp>
      <p:cxnSp>
        <p:nvCxnSpPr>
          <p:cNvPr id="23" name="Rovná spojnica 22"/>
          <p:cNvCxnSpPr/>
          <p:nvPr/>
        </p:nvCxnSpPr>
        <p:spPr>
          <a:xfrm rot="16200000" flipH="1">
            <a:off x="3714744" y="2714620"/>
            <a:ext cx="2071702" cy="15001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BlokTextu 23"/>
          <p:cNvSpPr txBox="1"/>
          <p:nvPr/>
        </p:nvSpPr>
        <p:spPr>
          <a:xfrm>
            <a:off x="3214678" y="5000636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latin typeface="Arial" pitchFamily="34" charset="0"/>
                <a:cs typeface="Arial" pitchFamily="34" charset="0"/>
              </a:rPr>
              <a:t>4 : 2 = ?</a:t>
            </a:r>
            <a:endParaRPr lang="sk-SK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Obrázok 12" descr="H:\ŠKOLA\Kliparty_1\WMF\Camping\cam_8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500429" y="3000372"/>
            <a:ext cx="114443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Obrázok 13" descr="H:\ŠKOLA\Kliparty_1\WMF\Camping\cam_8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143108" y="2143116"/>
            <a:ext cx="1214445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Obrázok 14" descr="H:\ŠKOLA\Kliparty_1\WMF\Camping\cam_8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500306"/>
            <a:ext cx="114300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Obrázok 15" descr="H:\ŠKOLA\Kliparty_1\WMF\Camping\cam_8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000627" y="2000240"/>
            <a:ext cx="1215869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Lukrécia (With images) | Dinosaur, Dinosaur stuffed animal, Anima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214818"/>
            <a:ext cx="1428762" cy="1905016"/>
          </a:xfrm>
          <a:prstGeom prst="rect">
            <a:avLst/>
          </a:prstGeom>
          <a:noFill/>
        </p:spPr>
      </p:pic>
      <p:pic>
        <p:nvPicPr>
          <p:cNvPr id="12" name="Picture 4" descr="Frakk, a macskák réme – Wikipéd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4071942"/>
            <a:ext cx="1701545" cy="1900263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142976" y="785794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err="1" smtClean="0">
                <a:latin typeface="Constantia" pitchFamily="18" charset="0"/>
              </a:rPr>
              <a:t>Frakknak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és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Lukréciának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smtClean="0">
                <a:latin typeface="Constantia" pitchFamily="18" charset="0"/>
              </a:rPr>
              <a:t>16 </a:t>
            </a:r>
            <a:r>
              <a:rPr lang="sk-SK" sz="2400" dirty="0" err="1" smtClean="0">
                <a:latin typeface="Constantia" pitchFamily="18" charset="0"/>
              </a:rPr>
              <a:t>paprikája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van</a:t>
            </a:r>
            <a:r>
              <a:rPr lang="sk-SK" sz="2400" dirty="0" smtClean="0">
                <a:latin typeface="Constantia" pitchFamily="18" charset="0"/>
              </a:rPr>
              <a:t>. Ha </a:t>
            </a:r>
            <a:r>
              <a:rPr lang="sk-SK" sz="2400" dirty="0" err="1" smtClean="0">
                <a:latin typeface="Constantia" pitchFamily="18" charset="0"/>
              </a:rPr>
              <a:t>egyenl</a:t>
            </a:r>
            <a:r>
              <a:rPr lang="hu-HU" sz="2400" dirty="0" err="1" smtClean="0">
                <a:latin typeface="Constantia" pitchFamily="18" charset="0"/>
              </a:rPr>
              <a:t>ően</a:t>
            </a:r>
            <a:r>
              <a:rPr lang="hu-HU" sz="2400" dirty="0" smtClean="0">
                <a:latin typeface="Constantia" pitchFamily="18" charset="0"/>
              </a:rPr>
              <a:t> szétosszák, mennyi </a:t>
            </a:r>
            <a:r>
              <a:rPr lang="hu-HU" sz="2400" dirty="0" smtClean="0">
                <a:latin typeface="Constantia" pitchFamily="18" charset="0"/>
              </a:rPr>
              <a:t>paprika jut </a:t>
            </a:r>
            <a:r>
              <a:rPr lang="hu-HU" sz="2400" dirty="0" smtClean="0">
                <a:latin typeface="Constantia" pitchFamily="18" charset="0"/>
              </a:rPr>
              <a:t>fejenként</a:t>
            </a:r>
            <a:r>
              <a:rPr lang="sk-SK" sz="2400" dirty="0" smtClean="0">
                <a:latin typeface="Constantia" pitchFamily="18" charset="0"/>
              </a:rPr>
              <a:t>?</a:t>
            </a:r>
            <a:endParaRPr lang="sk-SK" sz="2400" dirty="0" smtClean="0">
              <a:latin typeface="Constantia" pitchFamily="18" charset="0"/>
            </a:endParaRPr>
          </a:p>
        </p:txBody>
      </p:sp>
      <p:cxnSp>
        <p:nvCxnSpPr>
          <p:cNvPr id="28" name="Rovná spojnica 27"/>
          <p:cNvCxnSpPr/>
          <p:nvPr/>
        </p:nvCxnSpPr>
        <p:spPr>
          <a:xfrm rot="16200000" flipH="1">
            <a:off x="4143372" y="2500306"/>
            <a:ext cx="2071702" cy="15001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BlokTextu 30"/>
          <p:cNvSpPr txBox="1"/>
          <p:nvPr/>
        </p:nvSpPr>
        <p:spPr>
          <a:xfrm>
            <a:off x="3000364" y="4929198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latin typeface="Arial" pitchFamily="34" charset="0"/>
                <a:cs typeface="Arial" pitchFamily="34" charset="0"/>
              </a:rPr>
              <a:t>16 : 2 = ?</a:t>
            </a:r>
            <a:endParaRPr lang="sk-SK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Obrázok 28" descr="H:\ŠKOLA\Kliparty_1\WMF\Jidlo\fds_4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8867" y="3252787"/>
            <a:ext cx="62626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Obrázok 29" descr="H:\ŠKOLA\Kliparty_1\WMF\Jidlo\fds_4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643182"/>
            <a:ext cx="62626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Obrázok 31" descr="H:\ŠKOLA\Kliparty_1\WMF\Jidlo\fds_4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857496"/>
            <a:ext cx="62626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Obrázok 32" descr="H:\ŠKOLA\Kliparty_1\WMF\Jidlo\fds_4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214554"/>
            <a:ext cx="62626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Obrázok 33" descr="H:\ŠKOLA\Kliparty_1\WMF\Jidlo\fds_4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1372072">
            <a:off x="3297103" y="3377921"/>
            <a:ext cx="62626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Obrázok 34" descr="H:\ŠKOLA\Kliparty_1\WMF\Jidlo\fds_4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428868"/>
            <a:ext cx="62626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Obrázok 35" descr="H:\ŠKOLA\Kliparty_1\WMF\Jidlo\fds_4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000372"/>
            <a:ext cx="62626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Obrázok 36" descr="H:\ŠKOLA\Kliparty_1\WMF\Jidlo\fds_4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285992"/>
            <a:ext cx="62626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Obrázok 37" descr="H:\ŠKOLA\Kliparty_1\WMF\Jidlo\fds_4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071678"/>
            <a:ext cx="62626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Obrázok 38" descr="H:\ŠKOLA\Kliparty_1\WMF\Jidlo\fds_4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071810"/>
            <a:ext cx="62626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Obrázok 39" descr="H:\ŠKOLA\Kliparty_1\WMF\Jidlo\fds_4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3071810"/>
            <a:ext cx="62626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Obrázok 40" descr="H:\ŠKOLA\Kliparty_1\WMF\Jidlo\fds_4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285992"/>
            <a:ext cx="62626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Obrázok 41" descr="H:\ŠKOLA\Kliparty_1\WMF\Jidlo\fds_4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357430"/>
            <a:ext cx="62626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Obrázok 42" descr="H:\ŠKOLA\Kliparty_1\WMF\Jidlo\fds_4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571744"/>
            <a:ext cx="62626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Obrázok 43" descr="H:\ŠKOLA\Kliparty_1\WMF\Jidlo\fds_4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928934"/>
            <a:ext cx="62626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Obrázok 44" descr="H:\ŠKOLA\Kliparty_1\WMF\Jidlo\fds_4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928802"/>
            <a:ext cx="62626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 descr="Lukrécia (With images) | Dinosaur, Dinosaur stuffed animal, Anima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214818"/>
            <a:ext cx="1428762" cy="1905016"/>
          </a:xfrm>
          <a:prstGeom prst="rect">
            <a:avLst/>
          </a:prstGeom>
          <a:noFill/>
        </p:spPr>
      </p:pic>
      <p:pic>
        <p:nvPicPr>
          <p:cNvPr id="24" name="Picture 4" descr="Frakk, a macskák réme – Wikipéd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4071942"/>
            <a:ext cx="1701545" cy="1900263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1071538" y="85723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err="1" smtClean="0">
                <a:latin typeface="Constantia" pitchFamily="18" charset="0"/>
              </a:rPr>
              <a:t>Frakknak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és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Lukréciának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smtClean="0">
                <a:latin typeface="Constantia" pitchFamily="18" charset="0"/>
              </a:rPr>
              <a:t>8 </a:t>
            </a:r>
            <a:r>
              <a:rPr lang="sk-SK" sz="2400" dirty="0" err="1" smtClean="0">
                <a:latin typeface="Constantia" pitchFamily="18" charset="0"/>
              </a:rPr>
              <a:t>játékmackója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van</a:t>
            </a:r>
            <a:r>
              <a:rPr lang="sk-SK" sz="2400" dirty="0" smtClean="0">
                <a:latin typeface="Constantia" pitchFamily="18" charset="0"/>
              </a:rPr>
              <a:t>. Ha </a:t>
            </a:r>
            <a:r>
              <a:rPr lang="sk-SK" sz="2400" dirty="0" err="1" smtClean="0">
                <a:latin typeface="Constantia" pitchFamily="18" charset="0"/>
              </a:rPr>
              <a:t>egyenl</a:t>
            </a:r>
            <a:r>
              <a:rPr lang="hu-HU" sz="2400" dirty="0" err="1" smtClean="0">
                <a:latin typeface="Constantia" pitchFamily="18" charset="0"/>
              </a:rPr>
              <a:t>ően</a:t>
            </a:r>
            <a:r>
              <a:rPr lang="hu-HU" sz="2400" dirty="0" smtClean="0">
                <a:latin typeface="Constantia" pitchFamily="18" charset="0"/>
              </a:rPr>
              <a:t> szétosszák, mennyi </a:t>
            </a:r>
            <a:r>
              <a:rPr lang="hu-HU" sz="2400" dirty="0" smtClean="0">
                <a:latin typeface="Constantia" pitchFamily="18" charset="0"/>
              </a:rPr>
              <a:t>maci jut  </a:t>
            </a:r>
            <a:r>
              <a:rPr lang="hu-HU" sz="2400" dirty="0" smtClean="0">
                <a:latin typeface="Constantia" pitchFamily="18" charset="0"/>
              </a:rPr>
              <a:t>fejenként</a:t>
            </a:r>
            <a:r>
              <a:rPr lang="sk-SK" sz="2400" dirty="0" smtClean="0">
                <a:latin typeface="Constantia" pitchFamily="18" charset="0"/>
              </a:rPr>
              <a:t>?</a:t>
            </a:r>
            <a:endParaRPr lang="sk-SK" sz="2400" dirty="0" smtClean="0">
              <a:latin typeface="Constantia" pitchFamily="18" charset="0"/>
            </a:endParaRPr>
          </a:p>
        </p:txBody>
      </p:sp>
      <p:cxnSp>
        <p:nvCxnSpPr>
          <p:cNvPr id="23" name="Rovná spojnica 22"/>
          <p:cNvCxnSpPr/>
          <p:nvPr/>
        </p:nvCxnSpPr>
        <p:spPr>
          <a:xfrm rot="16200000" flipH="1">
            <a:off x="3643306" y="2643182"/>
            <a:ext cx="2071702" cy="15001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BlokTextu 23"/>
          <p:cNvSpPr txBox="1"/>
          <p:nvPr/>
        </p:nvSpPr>
        <p:spPr>
          <a:xfrm>
            <a:off x="3214678" y="5000636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latin typeface="Arial" pitchFamily="34" charset="0"/>
                <a:cs typeface="Arial" pitchFamily="34" charset="0"/>
              </a:rPr>
              <a:t>8 : 2 = ?</a:t>
            </a:r>
            <a:endParaRPr lang="sk-SK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ázok 10" descr="H:\ŠKOLA\Kliparty_1\WMF\Hracky\toy_5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214554"/>
            <a:ext cx="714380" cy="814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ázok 11" descr="H:\ŠKOLA\Kliparty_1\WMF\Hracky\toy_5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286124"/>
            <a:ext cx="714380" cy="814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Obrázok 16" descr="H:\ŠKOLA\Kliparty_1\WMF\Hracky\toy_5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500438"/>
            <a:ext cx="714380" cy="814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Obrázok 17" descr="H:\ŠKOLA\Kliparty_1\WMF\Hracky\toy_5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500306"/>
            <a:ext cx="714380" cy="814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Obrázok 18" descr="H:\ŠKOLA\Kliparty_1\WMF\Hracky\toy_5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429000"/>
            <a:ext cx="714380" cy="814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Obrázok 19" descr="H:\ŠKOLA\Kliparty_1\WMF\Hracky\toy_5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071810"/>
            <a:ext cx="714380" cy="814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Obrázok 20" descr="H:\ŠKOLA\Kliparty_1\WMF\Hracky\toy_5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285992"/>
            <a:ext cx="714380" cy="814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Obrázok 21" descr="H:\ŠKOLA\Kliparty_1\WMF\Hracky\toy_5001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143116"/>
            <a:ext cx="714380" cy="814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Lukrécia (With images) | Dinosaur, Dinosaur stuffed animal, Anima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214818"/>
            <a:ext cx="1428762" cy="1905016"/>
          </a:xfrm>
          <a:prstGeom prst="rect">
            <a:avLst/>
          </a:prstGeom>
          <a:noFill/>
        </p:spPr>
      </p:pic>
      <p:pic>
        <p:nvPicPr>
          <p:cNvPr id="16" name="Picture 4" descr="Frakk, a macskák réme – Wikipéd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4071942"/>
            <a:ext cx="1701545" cy="1900263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142976" y="785794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err="1" smtClean="0">
                <a:latin typeface="Constantia" pitchFamily="18" charset="0"/>
              </a:rPr>
              <a:t>Frakknak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és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Lukréciának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smtClean="0">
                <a:latin typeface="Constantia" pitchFamily="18" charset="0"/>
              </a:rPr>
              <a:t>12 </a:t>
            </a:r>
            <a:r>
              <a:rPr lang="sk-SK" sz="2400" dirty="0" err="1" smtClean="0">
                <a:latin typeface="Constantia" pitchFamily="18" charset="0"/>
              </a:rPr>
              <a:t>repül</a:t>
            </a:r>
            <a:r>
              <a:rPr lang="hu-HU" sz="2400" dirty="0" err="1" smtClean="0">
                <a:latin typeface="Constantia" pitchFamily="18" charset="0"/>
              </a:rPr>
              <a:t>őgépe</a:t>
            </a:r>
            <a:r>
              <a:rPr lang="hu-HU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van</a:t>
            </a:r>
            <a:r>
              <a:rPr lang="sk-SK" sz="2400" dirty="0" smtClean="0">
                <a:latin typeface="Constantia" pitchFamily="18" charset="0"/>
              </a:rPr>
              <a:t>. Ha </a:t>
            </a:r>
            <a:r>
              <a:rPr lang="sk-SK" sz="2400" dirty="0" err="1" smtClean="0">
                <a:latin typeface="Constantia" pitchFamily="18" charset="0"/>
              </a:rPr>
              <a:t>egyenl</a:t>
            </a:r>
            <a:r>
              <a:rPr lang="hu-HU" sz="2400" dirty="0" err="1" smtClean="0">
                <a:latin typeface="Constantia" pitchFamily="18" charset="0"/>
              </a:rPr>
              <a:t>ően</a:t>
            </a:r>
            <a:r>
              <a:rPr lang="hu-HU" sz="2400" dirty="0" smtClean="0">
                <a:latin typeface="Constantia" pitchFamily="18" charset="0"/>
              </a:rPr>
              <a:t> szétosszák, mennyi </a:t>
            </a:r>
            <a:r>
              <a:rPr lang="sk-SK" sz="2400" dirty="0" err="1" smtClean="0">
                <a:latin typeface="Constantia" pitchFamily="18" charset="0"/>
              </a:rPr>
              <a:t>repül</a:t>
            </a:r>
            <a:r>
              <a:rPr lang="hu-HU" sz="2400" dirty="0" smtClean="0">
                <a:latin typeface="Constantia" pitchFamily="18" charset="0"/>
              </a:rPr>
              <a:t>ő jut </a:t>
            </a:r>
            <a:r>
              <a:rPr lang="hu-HU" sz="2400" dirty="0" smtClean="0">
                <a:latin typeface="Constantia" pitchFamily="18" charset="0"/>
              </a:rPr>
              <a:t>fejenként</a:t>
            </a:r>
            <a:r>
              <a:rPr lang="sk-SK" sz="2400" dirty="0" smtClean="0">
                <a:latin typeface="Constantia" pitchFamily="18" charset="0"/>
              </a:rPr>
              <a:t>?</a:t>
            </a:r>
            <a:endParaRPr lang="sk-SK" sz="2400" dirty="0" smtClean="0">
              <a:latin typeface="Constantia" pitchFamily="18" charset="0"/>
            </a:endParaRPr>
          </a:p>
        </p:txBody>
      </p:sp>
      <p:cxnSp>
        <p:nvCxnSpPr>
          <p:cNvPr id="28" name="Rovná spojnica 27"/>
          <p:cNvCxnSpPr/>
          <p:nvPr/>
        </p:nvCxnSpPr>
        <p:spPr>
          <a:xfrm rot="16200000" flipH="1">
            <a:off x="3929058" y="2714620"/>
            <a:ext cx="2071702" cy="15001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BlokTextu 30"/>
          <p:cNvSpPr txBox="1"/>
          <p:nvPr/>
        </p:nvSpPr>
        <p:spPr>
          <a:xfrm>
            <a:off x="3071802" y="4929198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latin typeface="Arial" pitchFamily="34" charset="0"/>
                <a:cs typeface="Arial" pitchFamily="34" charset="0"/>
              </a:rPr>
              <a:t>12 : 2 = ?</a:t>
            </a:r>
            <a:endParaRPr lang="sk-SK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Obrázok 22" descr="H:\ŠKOLA\Kliparty_1\WMF\Doprava\tra_1023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3116"/>
            <a:ext cx="1110129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Obrázok 23" descr="H:\ŠKOLA\Kliparty_1\WMF\Doprava\tra_1023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786058"/>
            <a:ext cx="1110129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Obrázok 24" descr="H:\ŠKOLA\Kliparty_1\WMF\Doprava\tra_1023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500438"/>
            <a:ext cx="1110129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Obrázok 45" descr="H:\ŠKOLA\Kliparty_1\WMF\Doprava\tra_1023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285992"/>
            <a:ext cx="1110129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Obrázok 46" descr="H:\ŠKOLA\Kliparty_1\WMF\Doprava\tra_1023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786058"/>
            <a:ext cx="1110129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Obrázok 47" descr="H:\ŠKOLA\Kliparty_1\WMF\Doprava\tra_1023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500438"/>
            <a:ext cx="1110129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Obrázok 48" descr="H:\ŠKOLA\Kliparty_1\WMF\Doprava\tra_1023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214554"/>
            <a:ext cx="1110129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Obrázok 49" descr="H:\ŠKOLA\Kliparty_1\WMF\Doprava\tra_1023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643050"/>
            <a:ext cx="1110129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Obrázok 50" descr="H:\ŠKOLA\Kliparty_1\WMF\Doprava\tra_1023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143248"/>
            <a:ext cx="1110129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Obrázok 51" descr="H:\ŠKOLA\Kliparty_1\WMF\Doprava\tra_1023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285992"/>
            <a:ext cx="1110129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Obrázok 52" descr="H:\ŠKOLA\Kliparty_1\WMF\Doprava\tra_1023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214686"/>
            <a:ext cx="1110129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Obrázok 53" descr="H:\ŠKOLA\Kliparty_1\WMF\Doprava\tra_1023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357430"/>
            <a:ext cx="1110129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 descr="Lukrécia (With images) | Dinosaur, Dinosaur stuffed animal, Anima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214818"/>
            <a:ext cx="1428762" cy="1905016"/>
          </a:xfrm>
          <a:prstGeom prst="rect">
            <a:avLst/>
          </a:prstGeom>
          <a:noFill/>
        </p:spPr>
      </p:pic>
      <p:pic>
        <p:nvPicPr>
          <p:cNvPr id="20" name="Picture 4" descr="Frakk, a macskák réme – Wikipéd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4071942"/>
            <a:ext cx="1701545" cy="1900263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1071538" y="85723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err="1" smtClean="0">
                <a:latin typeface="Constantia" pitchFamily="18" charset="0"/>
              </a:rPr>
              <a:t>Frakknak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és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Lukréciának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smtClean="0">
                <a:latin typeface="Constantia" pitchFamily="18" charset="0"/>
              </a:rPr>
              <a:t>10 </a:t>
            </a:r>
            <a:r>
              <a:rPr lang="sk-SK" sz="2400" dirty="0" err="1" smtClean="0">
                <a:latin typeface="Constantia" pitchFamily="18" charset="0"/>
              </a:rPr>
              <a:t>rózsája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van</a:t>
            </a:r>
            <a:r>
              <a:rPr lang="sk-SK" sz="2400" dirty="0" smtClean="0">
                <a:latin typeface="Constantia" pitchFamily="18" charset="0"/>
              </a:rPr>
              <a:t>. Ha </a:t>
            </a:r>
            <a:r>
              <a:rPr lang="sk-SK" sz="2400" dirty="0" err="1" smtClean="0">
                <a:latin typeface="Constantia" pitchFamily="18" charset="0"/>
              </a:rPr>
              <a:t>egyenl</a:t>
            </a:r>
            <a:r>
              <a:rPr lang="hu-HU" sz="2400" dirty="0" err="1" smtClean="0">
                <a:latin typeface="Constantia" pitchFamily="18" charset="0"/>
              </a:rPr>
              <a:t>ően</a:t>
            </a:r>
            <a:r>
              <a:rPr lang="hu-HU" sz="2400" dirty="0" smtClean="0">
                <a:latin typeface="Constantia" pitchFamily="18" charset="0"/>
              </a:rPr>
              <a:t> szétosszák, mennyi </a:t>
            </a:r>
            <a:r>
              <a:rPr lang="hu-HU" sz="2400" dirty="0" smtClean="0">
                <a:latin typeface="Constantia" pitchFamily="18" charset="0"/>
              </a:rPr>
              <a:t>virág jut  </a:t>
            </a:r>
            <a:r>
              <a:rPr lang="hu-HU" sz="2400" dirty="0" smtClean="0">
                <a:latin typeface="Constantia" pitchFamily="18" charset="0"/>
              </a:rPr>
              <a:t>fejenként</a:t>
            </a:r>
            <a:r>
              <a:rPr lang="sk-SK" sz="2400" dirty="0" smtClean="0">
                <a:latin typeface="Constantia" pitchFamily="18" charset="0"/>
              </a:rPr>
              <a:t>?</a:t>
            </a:r>
            <a:endParaRPr lang="sk-SK" sz="2400" dirty="0" smtClean="0">
              <a:latin typeface="Constantia" pitchFamily="18" charset="0"/>
            </a:endParaRPr>
          </a:p>
        </p:txBody>
      </p:sp>
      <p:cxnSp>
        <p:nvCxnSpPr>
          <p:cNvPr id="23" name="Rovná spojnica 22"/>
          <p:cNvCxnSpPr/>
          <p:nvPr/>
        </p:nvCxnSpPr>
        <p:spPr>
          <a:xfrm rot="16200000" flipH="1">
            <a:off x="3929058" y="2571744"/>
            <a:ext cx="2071702" cy="15001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BlokTextu 23"/>
          <p:cNvSpPr txBox="1"/>
          <p:nvPr/>
        </p:nvSpPr>
        <p:spPr>
          <a:xfrm>
            <a:off x="3214678" y="5072074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latin typeface="Arial" pitchFamily="34" charset="0"/>
                <a:cs typeface="Arial" pitchFamily="34" charset="0"/>
              </a:rPr>
              <a:t>10 : 2 = ?</a:t>
            </a:r>
            <a:endParaRPr lang="sk-SK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ázok 10" descr="H:\ŠKOLA\Kliparty_1\WMF\Kvetiny\flw_9108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643182"/>
            <a:ext cx="515798" cy="672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ázok 11" descr="H:\ŠKOLA\Kliparty_1\WMF\Kvetiny\flw_9108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071810"/>
            <a:ext cx="515798" cy="672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Obrázok 16" descr="H:\ŠKOLA\Kliparty_1\WMF\Kvetiny\flw_9108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286124"/>
            <a:ext cx="515798" cy="672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Obrázok 17" descr="H:\ŠKOLA\Kliparty_1\WMF\Kvetiny\flw_9108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500438"/>
            <a:ext cx="515798" cy="672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Obrázok 18" descr="H:\ŠKOLA\Kliparty_1\WMF\Kvetiny\flw_9108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071678"/>
            <a:ext cx="515798" cy="672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Obrázok 19" descr="H:\ŠKOLA\Kliparty_1\WMF\Kvetiny\flw_9108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143116"/>
            <a:ext cx="515798" cy="672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Obrázok 20" descr="H:\ŠKOLA\Kliparty_1\WMF\Kvetiny\flw_9108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857496"/>
            <a:ext cx="515798" cy="672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Obrázok 21" descr="H:\ŠKOLA\Kliparty_1\WMF\Kvetiny\flw_9108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143248"/>
            <a:ext cx="515798" cy="672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Obrázok 24" descr="H:\ŠKOLA\Kliparty_1\WMF\Kvetiny\flw_9108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428868"/>
            <a:ext cx="515798" cy="672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Obrázok 25" descr="H:\ŠKOLA\Kliparty_1\WMF\Kvetiny\flw_9108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928802"/>
            <a:ext cx="515798" cy="672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 descr="Lukrécia (With images) | Dinosaur, Dinosaur stuffed animal, Anima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214818"/>
            <a:ext cx="1428762" cy="1905016"/>
          </a:xfrm>
          <a:prstGeom prst="rect">
            <a:avLst/>
          </a:prstGeom>
          <a:noFill/>
        </p:spPr>
      </p:pic>
      <p:pic>
        <p:nvPicPr>
          <p:cNvPr id="28" name="Picture 4" descr="Frakk, a macskák réme – Wikipéd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4071942"/>
            <a:ext cx="1701545" cy="1900263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142976" y="785794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err="1" smtClean="0">
                <a:latin typeface="Constantia" pitchFamily="18" charset="0"/>
              </a:rPr>
              <a:t>Frakknak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és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Lukréciának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smtClean="0">
                <a:latin typeface="Constantia" pitchFamily="18" charset="0"/>
              </a:rPr>
              <a:t>2 </a:t>
            </a:r>
            <a:r>
              <a:rPr lang="sk-SK" sz="2400" dirty="0" err="1" smtClean="0">
                <a:latin typeface="Constantia" pitchFamily="18" charset="0"/>
              </a:rPr>
              <a:t>gitárja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van</a:t>
            </a:r>
            <a:r>
              <a:rPr lang="sk-SK" sz="2400" dirty="0" smtClean="0">
                <a:latin typeface="Constantia" pitchFamily="18" charset="0"/>
              </a:rPr>
              <a:t>. Ha </a:t>
            </a:r>
            <a:r>
              <a:rPr lang="sk-SK" sz="2400" dirty="0" err="1" smtClean="0">
                <a:latin typeface="Constantia" pitchFamily="18" charset="0"/>
              </a:rPr>
              <a:t>egyenl</a:t>
            </a:r>
            <a:r>
              <a:rPr lang="hu-HU" sz="2400" dirty="0" err="1" smtClean="0">
                <a:latin typeface="Constantia" pitchFamily="18" charset="0"/>
              </a:rPr>
              <a:t>ően</a:t>
            </a:r>
            <a:r>
              <a:rPr lang="hu-HU" sz="2400" dirty="0" smtClean="0">
                <a:latin typeface="Constantia" pitchFamily="18" charset="0"/>
              </a:rPr>
              <a:t> szétosszák, mennyi </a:t>
            </a:r>
            <a:r>
              <a:rPr lang="hu-HU" sz="2400" dirty="0" smtClean="0">
                <a:latin typeface="Constantia" pitchFamily="18" charset="0"/>
              </a:rPr>
              <a:t>hangszer </a:t>
            </a:r>
            <a:r>
              <a:rPr lang="hu-HU" sz="2400" dirty="0" smtClean="0">
                <a:latin typeface="Constantia" pitchFamily="18" charset="0"/>
              </a:rPr>
              <a:t>jut  fejenként</a:t>
            </a:r>
            <a:r>
              <a:rPr lang="sk-SK" sz="2400" dirty="0" smtClean="0">
                <a:latin typeface="Constantia" pitchFamily="18" charset="0"/>
              </a:rPr>
              <a:t>?</a:t>
            </a:r>
            <a:endParaRPr lang="sk-SK" sz="2400" dirty="0" smtClean="0">
              <a:latin typeface="Constantia" pitchFamily="18" charset="0"/>
            </a:endParaRPr>
          </a:p>
        </p:txBody>
      </p:sp>
      <p:cxnSp>
        <p:nvCxnSpPr>
          <p:cNvPr id="28" name="Rovná spojnica 27"/>
          <p:cNvCxnSpPr/>
          <p:nvPr/>
        </p:nvCxnSpPr>
        <p:spPr>
          <a:xfrm rot="16200000" flipH="1">
            <a:off x="3929058" y="2428868"/>
            <a:ext cx="2071702" cy="15001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BlokTextu 30"/>
          <p:cNvSpPr txBox="1"/>
          <p:nvPr/>
        </p:nvSpPr>
        <p:spPr>
          <a:xfrm>
            <a:off x="3143240" y="4857760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latin typeface="Arial" pitchFamily="34" charset="0"/>
                <a:cs typeface="Arial" pitchFamily="34" charset="0"/>
              </a:rPr>
              <a:t>2 : 2 = ?</a:t>
            </a:r>
            <a:endParaRPr lang="sk-SK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Obrázok 24" descr="H:\ŠKOLA\Kliparty_1\WMF\Hudba\mus_1015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428868"/>
            <a:ext cx="781054" cy="1610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Obrázok 47" descr="H:\ŠKOLA\Kliparty_1\WMF\Hudba\mus_1015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928802"/>
            <a:ext cx="78581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Lukrécia (With images) | Dinosaur, Dinosaur stuffed animal, Anima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929066"/>
            <a:ext cx="1428762" cy="1905016"/>
          </a:xfrm>
          <a:prstGeom prst="rect">
            <a:avLst/>
          </a:prstGeom>
          <a:noFill/>
        </p:spPr>
      </p:pic>
      <p:pic>
        <p:nvPicPr>
          <p:cNvPr id="10" name="Picture 4" descr="Frakk, a macskák réme – Wikipéd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4071942"/>
            <a:ext cx="1701545" cy="1900263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2500306"/>
            <a:ext cx="8058152" cy="1470025"/>
          </a:xfrm>
        </p:spPr>
        <p:txBody>
          <a:bodyPr>
            <a:noAutofit/>
          </a:bodyPr>
          <a:lstStyle/>
          <a:p>
            <a:r>
              <a:rPr lang="sk-SK" sz="4000" b="1" dirty="0" err="1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Remélem</a:t>
            </a:r>
            <a:r>
              <a:rPr lang="sk-SK" sz="40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,</a:t>
            </a:r>
            <a:br>
              <a:rPr lang="sk-SK" sz="40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</a:br>
            <a:r>
              <a:rPr lang="sk-SK" sz="40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 </a:t>
            </a:r>
            <a:r>
              <a:rPr lang="sk-SK" sz="4000" b="1" dirty="0" err="1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megtanultunk</a:t>
            </a:r>
            <a:r>
              <a:rPr lang="sk-SK" sz="40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  </a:t>
            </a:r>
            <a:r>
              <a:rPr lang="sk-SK" sz="4000" b="1" dirty="0" err="1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valamit</a:t>
            </a:r>
            <a:r>
              <a:rPr lang="sk-SK" sz="40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!</a:t>
            </a:r>
            <a:br>
              <a:rPr lang="sk-SK" sz="40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</a:br>
            <a:r>
              <a:rPr lang="sk-SK" sz="40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  <a:sym typeface="Wingdings" pitchFamily="2" charset="2"/>
              </a:rPr>
              <a:t></a:t>
            </a:r>
            <a:r>
              <a:rPr lang="sk-SK" sz="48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/>
            </a:r>
            <a:br>
              <a:rPr lang="sk-SK" sz="48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</a:br>
            <a:endParaRPr lang="sk-SK" sz="4800" b="1" dirty="0">
              <a:ln>
                <a:solidFill>
                  <a:srgbClr val="002060"/>
                </a:solidFill>
              </a:ln>
              <a:solidFill>
                <a:srgbClr val="FFFF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sz="72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A </a:t>
            </a:r>
            <a:r>
              <a:rPr lang="sk-SK" sz="72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2-es </a:t>
            </a:r>
            <a:r>
              <a:rPr lang="sk-SK" sz="7200" b="1" dirty="0" err="1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számmal</a:t>
            </a:r>
            <a:r>
              <a:rPr lang="sk-SK" sz="72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 </a:t>
            </a:r>
            <a:r>
              <a:rPr lang="sk-SK" sz="7200" b="1" dirty="0" err="1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osztunk</a:t>
            </a:r>
            <a:endParaRPr lang="sk-SK" sz="7200" b="1" dirty="0">
              <a:ln>
                <a:solidFill>
                  <a:srgbClr val="002060"/>
                </a:solidFill>
              </a:ln>
              <a:solidFill>
                <a:srgbClr val="FFFF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Constantia" pitchFamily="18" charset="0"/>
              </a:rPr>
              <a:t>...már </a:t>
            </a:r>
            <a:r>
              <a:rPr lang="sk-SK" dirty="0" err="1" smtClean="0">
                <a:latin typeface="Constantia" pitchFamily="18" charset="0"/>
              </a:rPr>
              <a:t>szoroztunk</a:t>
            </a:r>
            <a:r>
              <a:rPr lang="sk-SK" dirty="0" smtClean="0">
                <a:latin typeface="Constantia" pitchFamily="18" charset="0"/>
              </a:rPr>
              <a:t> 2-vel...</a:t>
            </a:r>
            <a:br>
              <a:rPr lang="sk-SK" dirty="0" smtClean="0">
                <a:latin typeface="Constantia" pitchFamily="18" charset="0"/>
              </a:rPr>
            </a:br>
            <a:r>
              <a:rPr lang="sk-SK" sz="3600" dirty="0" smtClean="0">
                <a:latin typeface="Constantia" pitchFamily="18" charset="0"/>
              </a:rPr>
              <a:t>...</a:t>
            </a:r>
            <a:r>
              <a:rPr lang="hu-HU" sz="3600" dirty="0" smtClean="0">
                <a:latin typeface="Constantia" pitchFamily="18" charset="0"/>
              </a:rPr>
              <a:t> tetszőleges számú valami kétszer</a:t>
            </a:r>
            <a:r>
              <a:rPr lang="sk-SK" sz="3600" dirty="0" smtClean="0">
                <a:latin typeface="Constantia" pitchFamily="18" charset="0"/>
              </a:rPr>
              <a:t>...</a:t>
            </a:r>
            <a:endParaRPr lang="sk-SK" sz="3600" dirty="0">
              <a:latin typeface="Constantia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2143116"/>
            <a:ext cx="7715304" cy="4214842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 err="1" smtClean="0">
                <a:solidFill>
                  <a:schemeClr val="tx1"/>
                </a:solidFill>
                <a:latin typeface="Constantia" pitchFamily="18" charset="0"/>
              </a:rPr>
              <a:t>Példa</a:t>
            </a:r>
            <a:r>
              <a:rPr lang="sk-SK" sz="2400" b="1" dirty="0" smtClean="0">
                <a:solidFill>
                  <a:schemeClr val="tx1"/>
                </a:solidFill>
                <a:latin typeface="Constantia" pitchFamily="18" charset="0"/>
              </a:rPr>
              <a:t>:</a:t>
            </a:r>
            <a:r>
              <a:rPr lang="sk-SK" sz="28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sk-SK" sz="2800" dirty="0" err="1" smtClean="0">
                <a:solidFill>
                  <a:schemeClr val="tx1"/>
                </a:solidFill>
                <a:latin typeface="Constantia" pitchFamily="18" charset="0"/>
              </a:rPr>
              <a:t>egy</a:t>
            </a:r>
            <a:r>
              <a:rPr lang="sk-SK" sz="28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sk-SK" sz="2800" dirty="0" err="1" smtClean="0">
                <a:solidFill>
                  <a:schemeClr val="tx1"/>
                </a:solidFill>
                <a:latin typeface="Constantia" pitchFamily="18" charset="0"/>
              </a:rPr>
              <a:t>tálban</a:t>
            </a:r>
            <a:r>
              <a:rPr lang="sk-SK" sz="28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4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alma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van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,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egy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másik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tálban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is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 4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alma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van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.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Mennyi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alma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van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mindkét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tálban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?</a:t>
            </a:r>
          </a:p>
          <a:p>
            <a:pPr algn="l"/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Ősszeadással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:   4                +              4                =         8</a:t>
            </a:r>
          </a:p>
          <a:p>
            <a:pPr algn="l"/>
            <a:endParaRPr lang="sk-SK" sz="28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l"/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vagy</a:t>
            </a:r>
            <a:endParaRPr lang="sk-SK" sz="24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l"/>
            <a:endParaRPr lang="sk-SK" sz="24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l"/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Szorzással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:       4             .              2          =           8</a:t>
            </a:r>
          </a:p>
          <a:p>
            <a:pPr algn="l"/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                            (</a:t>
            </a:r>
            <a:r>
              <a:rPr lang="sk-SK" sz="2000" dirty="0" smtClean="0">
                <a:solidFill>
                  <a:schemeClr val="tx1"/>
                </a:solidFill>
                <a:latin typeface="Constantia" pitchFamily="18" charset="0"/>
              </a:rPr>
              <a:t> 4 </a:t>
            </a:r>
            <a:r>
              <a:rPr lang="sk-SK" sz="2000" dirty="0" err="1" smtClean="0">
                <a:solidFill>
                  <a:schemeClr val="tx1"/>
                </a:solidFill>
                <a:latin typeface="Constantia" pitchFamily="18" charset="0"/>
              </a:rPr>
              <a:t>alma</a:t>
            </a:r>
            <a:r>
              <a:rPr lang="sk-SK" sz="2000" dirty="0" smtClean="0">
                <a:solidFill>
                  <a:schemeClr val="tx1"/>
                </a:solidFill>
                <a:latin typeface="Constantia" pitchFamily="18" charset="0"/>
              </a:rPr>
              <a:t>  2 </a:t>
            </a:r>
            <a:r>
              <a:rPr lang="sk-SK" sz="2000" dirty="0" err="1" smtClean="0">
                <a:solidFill>
                  <a:schemeClr val="tx1"/>
                </a:solidFill>
                <a:latin typeface="Constantia" pitchFamily="18" charset="0"/>
              </a:rPr>
              <a:t>tálon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)</a:t>
            </a:r>
          </a:p>
          <a:p>
            <a:pPr algn="l"/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Mindkét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tálon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 8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alma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van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összesen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.</a:t>
            </a:r>
          </a:p>
          <a:p>
            <a:pPr algn="l"/>
            <a:endParaRPr lang="sk-SK" sz="2800" dirty="0">
              <a:solidFill>
                <a:schemeClr val="tx1"/>
              </a:solidFill>
              <a:latin typeface="Constantia" pitchFamily="18" charset="0"/>
            </a:endParaRPr>
          </a:p>
          <a:p>
            <a:pPr algn="l"/>
            <a:endParaRPr lang="sk-SK" sz="28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l"/>
            <a:endParaRPr lang="sk-SK" sz="2800" dirty="0">
              <a:solidFill>
                <a:schemeClr val="tx1"/>
              </a:solidFill>
              <a:latin typeface="Constantia" pitchFamily="18" charset="0"/>
            </a:endParaRPr>
          </a:p>
          <a:p>
            <a:pPr algn="l"/>
            <a:endParaRPr lang="sk-SK" sz="28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l"/>
            <a:endParaRPr lang="sk-SK" sz="2800" dirty="0">
              <a:solidFill>
                <a:schemeClr val="tx1"/>
              </a:solidFill>
              <a:latin typeface="Constantia" pitchFamily="18" charset="0"/>
            </a:endParaRPr>
          </a:p>
          <a:p>
            <a:pPr algn="l"/>
            <a:endParaRPr lang="sk-SK" sz="28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4" name="Mesiac 3"/>
          <p:cNvSpPr/>
          <p:nvPr/>
        </p:nvSpPr>
        <p:spPr>
          <a:xfrm rot="16200000">
            <a:off x="2536017" y="2893215"/>
            <a:ext cx="1000132" cy="1928826"/>
          </a:xfrm>
          <a:prstGeom prst="mo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Mesiac 4"/>
          <p:cNvSpPr/>
          <p:nvPr/>
        </p:nvSpPr>
        <p:spPr>
          <a:xfrm rot="16200000">
            <a:off x="5179223" y="2893215"/>
            <a:ext cx="1000132" cy="1928826"/>
          </a:xfrm>
          <a:prstGeom prst="mo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ál 5"/>
          <p:cNvSpPr/>
          <p:nvPr/>
        </p:nvSpPr>
        <p:spPr>
          <a:xfrm>
            <a:off x="2571736" y="3571876"/>
            <a:ext cx="428628" cy="500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 6"/>
          <p:cNvSpPr/>
          <p:nvPr/>
        </p:nvSpPr>
        <p:spPr>
          <a:xfrm>
            <a:off x="3000364" y="3571876"/>
            <a:ext cx="428628" cy="500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3428992" y="3357562"/>
            <a:ext cx="428628" cy="500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vál 8"/>
          <p:cNvSpPr/>
          <p:nvPr/>
        </p:nvSpPr>
        <p:spPr>
          <a:xfrm>
            <a:off x="2143108" y="3357562"/>
            <a:ext cx="428628" cy="500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ál 9"/>
          <p:cNvSpPr/>
          <p:nvPr/>
        </p:nvSpPr>
        <p:spPr>
          <a:xfrm>
            <a:off x="5643570" y="3571876"/>
            <a:ext cx="428628" cy="500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/>
          <p:cNvSpPr/>
          <p:nvPr/>
        </p:nvSpPr>
        <p:spPr>
          <a:xfrm>
            <a:off x="4786314" y="3357562"/>
            <a:ext cx="428628" cy="500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5214942" y="3571876"/>
            <a:ext cx="428628" cy="500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 12"/>
          <p:cNvSpPr/>
          <p:nvPr/>
        </p:nvSpPr>
        <p:spPr>
          <a:xfrm>
            <a:off x="6000760" y="3286124"/>
            <a:ext cx="428628" cy="500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Ľavá zložená zátvorka 13"/>
          <p:cNvSpPr/>
          <p:nvPr/>
        </p:nvSpPr>
        <p:spPr>
          <a:xfrm rot="16200000">
            <a:off x="2607455" y="3536157"/>
            <a:ext cx="857256" cy="1643074"/>
          </a:xfrm>
          <a:prstGeom prst="leftBrace">
            <a:avLst>
              <a:gd name="adj1" fmla="val 8333"/>
              <a:gd name="adj2" fmla="val 5000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Ľavá zložená zátvorka 14"/>
          <p:cNvSpPr/>
          <p:nvPr/>
        </p:nvSpPr>
        <p:spPr>
          <a:xfrm rot="16200000">
            <a:off x="4000496" y="2500306"/>
            <a:ext cx="642942" cy="3929090"/>
          </a:xfrm>
          <a:prstGeom prst="leftBrace">
            <a:avLst>
              <a:gd name="adj1" fmla="val 8333"/>
              <a:gd name="adj2" fmla="val 76305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1538" y="1000108"/>
            <a:ext cx="7429552" cy="4000528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 err="1" smtClean="0">
                <a:solidFill>
                  <a:schemeClr val="tx1"/>
                </a:solidFill>
                <a:latin typeface="Constantia" pitchFamily="18" charset="0"/>
              </a:rPr>
              <a:t>Példa</a:t>
            </a:r>
            <a:r>
              <a:rPr lang="sk-SK" sz="2400" b="1" dirty="0" smtClean="0">
                <a:solidFill>
                  <a:schemeClr val="tx1"/>
                </a:solidFill>
                <a:latin typeface="Constantia" pitchFamily="18" charset="0"/>
              </a:rPr>
              <a:t>:  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10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kockát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elosztunk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 2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egyforma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csoportra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. 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Mennyi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 kocka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lesz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egy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sk-SK" sz="2400" dirty="0" err="1" smtClean="0">
                <a:solidFill>
                  <a:schemeClr val="tx1"/>
                </a:solidFill>
                <a:latin typeface="Constantia" pitchFamily="18" charset="0"/>
              </a:rPr>
              <a:t>csoportban</a:t>
            </a:r>
            <a:r>
              <a:rPr lang="sk-SK" sz="2400" dirty="0" smtClean="0">
                <a:solidFill>
                  <a:schemeClr val="tx1"/>
                </a:solidFill>
                <a:latin typeface="Constantia" pitchFamily="18" charset="0"/>
              </a:rPr>
              <a:t>?</a:t>
            </a:r>
            <a:endParaRPr lang="sk-SK" sz="24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5" name="Kocka 4"/>
          <p:cNvSpPr/>
          <p:nvPr/>
        </p:nvSpPr>
        <p:spPr>
          <a:xfrm>
            <a:off x="2714612" y="3286124"/>
            <a:ext cx="500066" cy="500066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Kocka 5"/>
          <p:cNvSpPr/>
          <p:nvPr/>
        </p:nvSpPr>
        <p:spPr>
          <a:xfrm>
            <a:off x="2928926" y="3714752"/>
            <a:ext cx="500066" cy="500066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Kocka 6"/>
          <p:cNvSpPr/>
          <p:nvPr/>
        </p:nvSpPr>
        <p:spPr>
          <a:xfrm>
            <a:off x="3357554" y="3357562"/>
            <a:ext cx="500066" cy="500066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Kocka 7"/>
          <p:cNvSpPr/>
          <p:nvPr/>
        </p:nvSpPr>
        <p:spPr>
          <a:xfrm>
            <a:off x="3571868" y="3786190"/>
            <a:ext cx="500066" cy="500066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Kocka 8"/>
          <p:cNvSpPr/>
          <p:nvPr/>
        </p:nvSpPr>
        <p:spPr>
          <a:xfrm>
            <a:off x="4071934" y="3429000"/>
            <a:ext cx="500066" cy="500066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Kocka 9"/>
          <p:cNvSpPr/>
          <p:nvPr/>
        </p:nvSpPr>
        <p:spPr>
          <a:xfrm>
            <a:off x="4357686" y="3714752"/>
            <a:ext cx="500066" cy="500066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Kocka 10"/>
          <p:cNvSpPr/>
          <p:nvPr/>
        </p:nvSpPr>
        <p:spPr>
          <a:xfrm>
            <a:off x="4857752" y="3357562"/>
            <a:ext cx="500066" cy="500066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Kocka 11"/>
          <p:cNvSpPr/>
          <p:nvPr/>
        </p:nvSpPr>
        <p:spPr>
          <a:xfrm>
            <a:off x="5143504" y="3643314"/>
            <a:ext cx="500066" cy="500066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Kocka 12"/>
          <p:cNvSpPr/>
          <p:nvPr/>
        </p:nvSpPr>
        <p:spPr>
          <a:xfrm>
            <a:off x="2143108" y="3214686"/>
            <a:ext cx="500066" cy="500066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Kocka 13"/>
          <p:cNvSpPr/>
          <p:nvPr/>
        </p:nvSpPr>
        <p:spPr>
          <a:xfrm>
            <a:off x="2214546" y="3714752"/>
            <a:ext cx="500066" cy="500066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Bublina v tvare zaobleného obdĺžnika 14"/>
          <p:cNvSpPr/>
          <p:nvPr/>
        </p:nvSpPr>
        <p:spPr>
          <a:xfrm>
            <a:off x="1428728" y="2357430"/>
            <a:ext cx="4786346" cy="2071702"/>
          </a:xfrm>
          <a:prstGeom prst="wedgeRoundRectCallout">
            <a:avLst>
              <a:gd name="adj1" fmla="val 68962"/>
              <a:gd name="adj2" fmla="val 56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6929454" y="292893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Kockák</a:t>
            </a:r>
            <a:r>
              <a:rPr lang="sk-SK" b="1" dirty="0" smtClean="0"/>
              <a:t> </a:t>
            </a:r>
            <a:r>
              <a:rPr lang="sk-SK" b="1" dirty="0" err="1" smtClean="0"/>
              <a:t>száma</a:t>
            </a:r>
            <a:r>
              <a:rPr lang="sk-SK" b="1" dirty="0" smtClean="0"/>
              <a:t> 10</a:t>
            </a:r>
            <a:endParaRPr lang="sk-SK" b="1" dirty="0"/>
          </a:p>
        </p:txBody>
      </p:sp>
      <p:sp>
        <p:nvSpPr>
          <p:cNvPr id="17" name="Ovál 16"/>
          <p:cNvSpPr/>
          <p:nvPr/>
        </p:nvSpPr>
        <p:spPr>
          <a:xfrm>
            <a:off x="714348" y="4714884"/>
            <a:ext cx="3000396" cy="114300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vál 18"/>
          <p:cNvSpPr/>
          <p:nvPr/>
        </p:nvSpPr>
        <p:spPr>
          <a:xfrm>
            <a:off x="3786182" y="4786322"/>
            <a:ext cx="2928958" cy="114300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Kocka 19"/>
          <p:cNvSpPr/>
          <p:nvPr/>
        </p:nvSpPr>
        <p:spPr>
          <a:xfrm>
            <a:off x="928662" y="5000636"/>
            <a:ext cx="500066" cy="500066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Kocka 20"/>
          <p:cNvSpPr/>
          <p:nvPr/>
        </p:nvSpPr>
        <p:spPr>
          <a:xfrm>
            <a:off x="3000364" y="5072074"/>
            <a:ext cx="500066" cy="500066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Kocka 21"/>
          <p:cNvSpPr/>
          <p:nvPr/>
        </p:nvSpPr>
        <p:spPr>
          <a:xfrm>
            <a:off x="2500298" y="5286388"/>
            <a:ext cx="500066" cy="500066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Kocka 22"/>
          <p:cNvSpPr/>
          <p:nvPr/>
        </p:nvSpPr>
        <p:spPr>
          <a:xfrm>
            <a:off x="2000232" y="5214950"/>
            <a:ext cx="500066" cy="500066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Kocka 23"/>
          <p:cNvSpPr/>
          <p:nvPr/>
        </p:nvSpPr>
        <p:spPr>
          <a:xfrm>
            <a:off x="1428728" y="5214950"/>
            <a:ext cx="500066" cy="500066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Kocka 24"/>
          <p:cNvSpPr/>
          <p:nvPr/>
        </p:nvSpPr>
        <p:spPr>
          <a:xfrm>
            <a:off x="4000496" y="5143512"/>
            <a:ext cx="500066" cy="500066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Kocka 25"/>
          <p:cNvSpPr/>
          <p:nvPr/>
        </p:nvSpPr>
        <p:spPr>
          <a:xfrm>
            <a:off x="4357686" y="5286388"/>
            <a:ext cx="500066" cy="500066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Kocka 26"/>
          <p:cNvSpPr/>
          <p:nvPr/>
        </p:nvSpPr>
        <p:spPr>
          <a:xfrm>
            <a:off x="4857752" y="5000636"/>
            <a:ext cx="500066" cy="500066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8" name="Kocka 27"/>
          <p:cNvSpPr/>
          <p:nvPr/>
        </p:nvSpPr>
        <p:spPr>
          <a:xfrm>
            <a:off x="5286380" y="5357826"/>
            <a:ext cx="500066" cy="500066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9" name="Kocka 28"/>
          <p:cNvSpPr/>
          <p:nvPr/>
        </p:nvSpPr>
        <p:spPr>
          <a:xfrm>
            <a:off x="5786446" y="5072074"/>
            <a:ext cx="500066" cy="500066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BlokTextu 29"/>
          <p:cNvSpPr txBox="1"/>
          <p:nvPr/>
        </p:nvSpPr>
        <p:spPr>
          <a:xfrm>
            <a:off x="4071934" y="600076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2. </a:t>
            </a:r>
            <a:r>
              <a:rPr lang="sk-SK" dirty="0" err="1" smtClean="0"/>
              <a:t>kupac</a:t>
            </a:r>
            <a:r>
              <a:rPr lang="sk-SK" dirty="0" smtClean="0"/>
              <a:t> / </a:t>
            </a:r>
            <a:r>
              <a:rPr lang="sk-SK" dirty="0" err="1" smtClean="0"/>
              <a:t>csoport</a:t>
            </a:r>
            <a:r>
              <a:rPr lang="sk-SK" dirty="0" smtClean="0"/>
              <a:t> 5 kocka</a:t>
            </a:r>
            <a:endParaRPr lang="sk-SK" dirty="0"/>
          </a:p>
        </p:txBody>
      </p:sp>
      <p:sp>
        <p:nvSpPr>
          <p:cNvPr id="31" name="BlokTextu 30"/>
          <p:cNvSpPr txBox="1"/>
          <p:nvPr/>
        </p:nvSpPr>
        <p:spPr>
          <a:xfrm>
            <a:off x="500034" y="5929330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1. </a:t>
            </a:r>
            <a:r>
              <a:rPr lang="sk-SK" dirty="0" err="1" smtClean="0"/>
              <a:t>kupac</a:t>
            </a:r>
            <a:r>
              <a:rPr lang="sk-SK" dirty="0" smtClean="0"/>
              <a:t> / </a:t>
            </a:r>
            <a:r>
              <a:rPr lang="sk-SK" dirty="0" err="1" smtClean="0"/>
              <a:t>csoport</a:t>
            </a:r>
            <a:r>
              <a:rPr lang="sk-SK" dirty="0" smtClean="0"/>
              <a:t>  5 kocka</a:t>
            </a:r>
            <a:endParaRPr lang="sk-SK" dirty="0"/>
          </a:p>
        </p:txBody>
      </p:sp>
      <p:cxnSp>
        <p:nvCxnSpPr>
          <p:cNvPr id="33" name="Rovná spojovacia šípka 32"/>
          <p:cNvCxnSpPr>
            <a:endCxn id="29" idx="0"/>
          </p:cNvCxnSpPr>
          <p:nvPr/>
        </p:nvCxnSpPr>
        <p:spPr>
          <a:xfrm rot="16200000" flipH="1">
            <a:off x="5299774" y="4272861"/>
            <a:ext cx="1000132" cy="59829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ovná spojovacia šípka 34"/>
          <p:cNvCxnSpPr>
            <a:endCxn id="22" idx="0"/>
          </p:cNvCxnSpPr>
          <p:nvPr/>
        </p:nvCxnSpPr>
        <p:spPr>
          <a:xfrm rot="5400000">
            <a:off x="2370817" y="4585403"/>
            <a:ext cx="1143008" cy="2589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ovná spojovacia šípka 35"/>
          <p:cNvCxnSpPr/>
          <p:nvPr/>
        </p:nvCxnSpPr>
        <p:spPr>
          <a:xfrm rot="5400000">
            <a:off x="1750199" y="4250537"/>
            <a:ext cx="1643074" cy="5715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ovná spojovacia šípka 36"/>
          <p:cNvCxnSpPr>
            <a:endCxn id="20" idx="0"/>
          </p:cNvCxnSpPr>
          <p:nvPr/>
        </p:nvCxnSpPr>
        <p:spPr>
          <a:xfrm rot="5400000">
            <a:off x="1013495" y="3871023"/>
            <a:ext cx="1357322" cy="90190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ovná spojovacia šípka 37"/>
          <p:cNvCxnSpPr>
            <a:endCxn id="24" idx="0"/>
          </p:cNvCxnSpPr>
          <p:nvPr/>
        </p:nvCxnSpPr>
        <p:spPr>
          <a:xfrm rot="5400000">
            <a:off x="1442123" y="4371089"/>
            <a:ext cx="1143008" cy="54471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ovná spojovacia šípka 42"/>
          <p:cNvCxnSpPr>
            <a:endCxn id="21" idx="1"/>
          </p:cNvCxnSpPr>
          <p:nvPr/>
        </p:nvCxnSpPr>
        <p:spPr>
          <a:xfrm rot="5400000">
            <a:off x="2625315" y="4348765"/>
            <a:ext cx="1410900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ovná spojovacia šípka 45"/>
          <p:cNvCxnSpPr>
            <a:endCxn id="25" idx="1"/>
          </p:cNvCxnSpPr>
          <p:nvPr/>
        </p:nvCxnSpPr>
        <p:spPr>
          <a:xfrm rot="16200000" flipH="1">
            <a:off x="3388808" y="4469315"/>
            <a:ext cx="1268025" cy="33040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ovná spojovacia šípka 46"/>
          <p:cNvCxnSpPr>
            <a:endCxn id="26" idx="0"/>
          </p:cNvCxnSpPr>
          <p:nvPr/>
        </p:nvCxnSpPr>
        <p:spPr>
          <a:xfrm rot="16200000" flipH="1">
            <a:off x="3656702" y="4272863"/>
            <a:ext cx="1500196" cy="52685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ovná spojovacia šípka 47"/>
          <p:cNvCxnSpPr>
            <a:endCxn id="27" idx="1"/>
          </p:cNvCxnSpPr>
          <p:nvPr/>
        </p:nvCxnSpPr>
        <p:spPr>
          <a:xfrm rot="16200000" flipH="1">
            <a:off x="4317502" y="4397877"/>
            <a:ext cx="1053711" cy="40183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ovná spojovacia šípka 48"/>
          <p:cNvCxnSpPr>
            <a:endCxn id="28" idx="0"/>
          </p:cNvCxnSpPr>
          <p:nvPr/>
        </p:nvCxnSpPr>
        <p:spPr>
          <a:xfrm rot="16200000" flipH="1">
            <a:off x="4478237" y="4237142"/>
            <a:ext cx="1571636" cy="66973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BlokTextu 57"/>
          <p:cNvSpPr txBox="1"/>
          <p:nvPr/>
        </p:nvSpPr>
        <p:spPr>
          <a:xfrm>
            <a:off x="6858016" y="4500570"/>
            <a:ext cx="2000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err="1" smtClean="0">
                <a:latin typeface="Constantia" pitchFamily="18" charset="0"/>
              </a:rPr>
              <a:t>Egy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csoportban</a:t>
            </a:r>
            <a:r>
              <a:rPr lang="sk-SK" sz="2400" dirty="0" smtClean="0">
                <a:latin typeface="Constantia" pitchFamily="18" charset="0"/>
              </a:rPr>
              <a:t> / </a:t>
            </a:r>
            <a:r>
              <a:rPr lang="sk-SK" sz="2400" dirty="0" err="1" smtClean="0">
                <a:latin typeface="Constantia" pitchFamily="18" charset="0"/>
              </a:rPr>
              <a:t>kupacban</a:t>
            </a:r>
            <a:r>
              <a:rPr lang="sk-SK" sz="2400" dirty="0" smtClean="0">
                <a:latin typeface="Constantia" pitchFamily="18" charset="0"/>
              </a:rPr>
              <a:t>  </a:t>
            </a:r>
          </a:p>
          <a:p>
            <a:r>
              <a:rPr lang="sk-SK" sz="2400" dirty="0" smtClean="0">
                <a:latin typeface="Constantia" pitchFamily="18" charset="0"/>
              </a:rPr>
              <a:t>5 kocka </a:t>
            </a:r>
            <a:r>
              <a:rPr lang="sk-SK" sz="2400" dirty="0" err="1" smtClean="0">
                <a:latin typeface="Constantia" pitchFamily="18" charset="0"/>
              </a:rPr>
              <a:t>van</a:t>
            </a:r>
            <a:r>
              <a:rPr lang="sk-SK" sz="2400" dirty="0" smtClean="0">
                <a:latin typeface="Constantia" pitchFamily="18" charset="0"/>
              </a:rPr>
              <a:t>.</a:t>
            </a:r>
            <a:endParaRPr lang="sk-SK" sz="24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 txBox="1">
            <a:spLocks noGrp="1"/>
          </p:cNvSpPr>
          <p:nvPr>
            <p:ph type="ctrTitle"/>
          </p:nvPr>
        </p:nvSpPr>
        <p:spPr>
          <a:xfrm>
            <a:off x="785786" y="1785926"/>
            <a:ext cx="7772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: 2 = 5</a:t>
            </a:r>
            <a:br>
              <a:rPr lang="sk-SK" sz="8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071538" y="857232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... </a:t>
            </a:r>
            <a:r>
              <a:rPr lang="sk-SK" sz="4000" b="1" dirty="0" err="1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tehát</a:t>
            </a:r>
            <a:r>
              <a:rPr lang="sk-SK" sz="40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 ...</a:t>
            </a:r>
            <a:endParaRPr lang="sk-SK" sz="4000" b="1" dirty="0">
              <a:ln>
                <a:solidFill>
                  <a:srgbClr val="002060"/>
                </a:solidFill>
              </a:ln>
              <a:solidFill>
                <a:srgbClr val="FFFF00"/>
              </a:solidFill>
              <a:latin typeface="Constantia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785786" y="3500438"/>
            <a:ext cx="2428860" cy="735747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>
                <a:latin typeface="Constantia" pitchFamily="18" charset="0"/>
              </a:rPr>
              <a:t>10 kocka</a:t>
            </a:r>
            <a:endParaRPr lang="sk-SK" sz="2800" dirty="0">
              <a:latin typeface="Constantia" pitchFamily="18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1285852" y="4929198"/>
            <a:ext cx="3357586" cy="735747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err="1" smtClean="0">
                <a:latin typeface="Constantia" pitchFamily="18" charset="0"/>
              </a:rPr>
              <a:t>Az</a:t>
            </a:r>
            <a:r>
              <a:rPr lang="sk-SK" sz="2800" dirty="0" smtClean="0">
                <a:latin typeface="Constantia" pitchFamily="18" charset="0"/>
              </a:rPr>
              <a:t> </a:t>
            </a:r>
            <a:r>
              <a:rPr lang="sk-SK" sz="2800" dirty="0" err="1" smtClean="0">
                <a:latin typeface="Constantia" pitchFamily="18" charset="0"/>
              </a:rPr>
              <a:t>osztás</a:t>
            </a:r>
            <a:r>
              <a:rPr lang="sk-SK" sz="2800" dirty="0" smtClean="0">
                <a:latin typeface="Constantia" pitchFamily="18" charset="0"/>
              </a:rPr>
              <a:t> </a:t>
            </a:r>
            <a:r>
              <a:rPr lang="sk-SK" sz="2800" dirty="0" err="1" smtClean="0">
                <a:latin typeface="Constantia" pitchFamily="18" charset="0"/>
              </a:rPr>
              <a:t>jele</a:t>
            </a:r>
            <a:endParaRPr lang="sk-SK" sz="2800" dirty="0">
              <a:latin typeface="Constantia" pitchFamily="18" charset="0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3428992" y="3643314"/>
            <a:ext cx="2786082" cy="1168539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400" dirty="0" smtClean="0">
                <a:latin typeface="Constantia" pitchFamily="18" charset="0"/>
              </a:rPr>
              <a:t>2 </a:t>
            </a:r>
            <a:r>
              <a:rPr lang="sk-SK" sz="2400" dirty="0" err="1" smtClean="0">
                <a:latin typeface="Constantia" pitchFamily="18" charset="0"/>
              </a:rPr>
              <a:t>csoport</a:t>
            </a:r>
            <a:r>
              <a:rPr lang="sk-SK" sz="2400" dirty="0" smtClean="0">
                <a:latin typeface="Constantia" pitchFamily="18" charset="0"/>
              </a:rPr>
              <a:t> / </a:t>
            </a:r>
            <a:r>
              <a:rPr lang="sk-SK" sz="2400" dirty="0" err="1" smtClean="0">
                <a:latin typeface="Constantia" pitchFamily="18" charset="0"/>
              </a:rPr>
              <a:t>rész</a:t>
            </a:r>
            <a:r>
              <a:rPr lang="sk-SK" sz="2400" dirty="0" smtClean="0">
                <a:latin typeface="Constantia" pitchFamily="18" charset="0"/>
              </a:rPr>
              <a:t> / </a:t>
            </a:r>
            <a:r>
              <a:rPr lang="sk-SK" sz="2400" dirty="0" err="1" smtClean="0">
                <a:latin typeface="Constantia" pitchFamily="18" charset="0"/>
              </a:rPr>
              <a:t>kupac</a:t>
            </a:r>
            <a:endParaRPr lang="sk-SK" sz="2400" dirty="0">
              <a:latin typeface="Constantia" pitchFamily="18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5643570" y="5072074"/>
            <a:ext cx="3071834" cy="1341656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sk-SK" sz="2800" dirty="0" smtClean="0">
                <a:latin typeface="Constantia" pitchFamily="18" charset="0"/>
              </a:rPr>
              <a:t>1 </a:t>
            </a:r>
            <a:r>
              <a:rPr lang="sk-SK" sz="2800" dirty="0" err="1" smtClean="0">
                <a:latin typeface="Constantia" pitchFamily="18" charset="0"/>
              </a:rPr>
              <a:t>csoportban</a:t>
            </a:r>
            <a:r>
              <a:rPr lang="sk-SK" sz="2800" dirty="0" smtClean="0">
                <a:latin typeface="Constantia" pitchFamily="18" charset="0"/>
              </a:rPr>
              <a:t> 5 kocka </a:t>
            </a:r>
            <a:r>
              <a:rPr lang="sk-SK" sz="2800" dirty="0" err="1" smtClean="0">
                <a:latin typeface="Constantia" pitchFamily="18" charset="0"/>
              </a:rPr>
              <a:t>van</a:t>
            </a:r>
            <a:endParaRPr lang="sk-SK" sz="2800" dirty="0">
              <a:latin typeface="Constantia" pitchFamily="18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2357422" y="2000240"/>
            <a:ext cx="1214446" cy="107157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3857620" y="2214554"/>
            <a:ext cx="357190" cy="85725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4500562" y="2000240"/>
            <a:ext cx="714380" cy="107157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/>
          <p:cNvSpPr/>
          <p:nvPr/>
        </p:nvSpPr>
        <p:spPr>
          <a:xfrm>
            <a:off x="6357950" y="2000240"/>
            <a:ext cx="785818" cy="107157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5" name="Rovná spojovacia šípka 14"/>
          <p:cNvCxnSpPr/>
          <p:nvPr/>
        </p:nvCxnSpPr>
        <p:spPr>
          <a:xfrm rot="5400000">
            <a:off x="2143108" y="3143248"/>
            <a:ext cx="428628" cy="28575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>
            <a:stCxn id="11" idx="2"/>
            <a:endCxn id="7" idx="0"/>
          </p:cNvCxnSpPr>
          <p:nvPr/>
        </p:nvCxnSpPr>
        <p:spPr>
          <a:xfrm rot="5400000">
            <a:off x="2571736" y="3464719"/>
            <a:ext cx="1857388" cy="107157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>
            <a:endCxn id="8" idx="0"/>
          </p:cNvCxnSpPr>
          <p:nvPr/>
        </p:nvCxnSpPr>
        <p:spPr>
          <a:xfrm rot="5400000">
            <a:off x="4589862" y="3303982"/>
            <a:ext cx="571503" cy="10716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ovacia šípka 17"/>
          <p:cNvCxnSpPr>
            <a:endCxn id="9" idx="0"/>
          </p:cNvCxnSpPr>
          <p:nvPr/>
        </p:nvCxnSpPr>
        <p:spPr>
          <a:xfrm rot="16200000" flipH="1">
            <a:off x="6018619" y="3911206"/>
            <a:ext cx="2000264" cy="32147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9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1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3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071569"/>
          </a:xfrm>
        </p:spPr>
        <p:txBody>
          <a:bodyPr/>
          <a:lstStyle/>
          <a:p>
            <a:r>
              <a:rPr lang="sk-SK" b="1" dirty="0" err="1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Osztás</a:t>
            </a:r>
            <a:r>
              <a:rPr lang="sk-SK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  2-vel</a:t>
            </a:r>
            <a:endParaRPr lang="sk-SK" b="1" dirty="0">
              <a:ln>
                <a:solidFill>
                  <a:srgbClr val="002060"/>
                </a:solidFill>
              </a:ln>
              <a:solidFill>
                <a:srgbClr val="FFFF00"/>
              </a:solidFill>
              <a:latin typeface="Constantia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3714776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: 2 = 1              12 : 2 = 6</a:t>
            </a:r>
          </a:p>
          <a:p>
            <a:r>
              <a:rPr lang="sk-SK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: 2 = 2              14 : 2 = 7</a:t>
            </a:r>
          </a:p>
          <a:p>
            <a:r>
              <a:rPr lang="sk-SK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 : 2 = 3              16 : 2 = 8</a:t>
            </a:r>
          </a:p>
          <a:p>
            <a:r>
              <a:rPr lang="sk-SK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 : 2 = 4              18 : 2 = 9</a:t>
            </a:r>
          </a:p>
          <a:p>
            <a:r>
              <a:rPr lang="sk-SK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 : 2 = 5             20 : 2 =10            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428605"/>
            <a:ext cx="8072494" cy="1000131"/>
          </a:xfrm>
        </p:spPr>
        <p:txBody>
          <a:bodyPr>
            <a:normAutofit/>
          </a:bodyPr>
          <a:lstStyle/>
          <a:p>
            <a:r>
              <a:rPr lang="sk-SK" sz="3600" b="1" dirty="0" err="1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Lukrécia</a:t>
            </a:r>
            <a:r>
              <a:rPr lang="sk-SK" sz="36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 </a:t>
            </a:r>
            <a:r>
              <a:rPr lang="sk-SK" sz="3600" b="1" dirty="0" err="1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és</a:t>
            </a:r>
            <a:r>
              <a:rPr lang="sk-SK" sz="36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 </a:t>
            </a:r>
            <a:r>
              <a:rPr lang="sk-SK" sz="3600" b="1" dirty="0" err="1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Frakk</a:t>
            </a:r>
            <a:r>
              <a:rPr lang="sk-SK" sz="36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 </a:t>
            </a:r>
            <a:r>
              <a:rPr lang="sk-SK" sz="3600" b="1" dirty="0" err="1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kétfelé</a:t>
            </a:r>
            <a:r>
              <a:rPr lang="sk-SK" sz="36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 </a:t>
            </a:r>
            <a:r>
              <a:rPr lang="sk-SK" sz="3600" b="1" dirty="0" err="1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onstantia" pitchFamily="18" charset="0"/>
              </a:rPr>
              <a:t>osztoznak</a:t>
            </a:r>
            <a:endParaRPr lang="sk-SK" sz="3600" b="1" dirty="0">
              <a:ln>
                <a:solidFill>
                  <a:srgbClr val="002060"/>
                </a:solidFill>
              </a:ln>
              <a:solidFill>
                <a:srgbClr val="FFFF00"/>
              </a:solidFill>
              <a:latin typeface="Constantia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1000100" y="1643050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err="1" smtClean="0">
                <a:latin typeface="Constantia" pitchFamily="18" charset="0"/>
              </a:rPr>
              <a:t>Frakknak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és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Lukréciának</a:t>
            </a:r>
            <a:r>
              <a:rPr lang="sk-SK" sz="2400" dirty="0" smtClean="0">
                <a:latin typeface="Constantia" pitchFamily="18" charset="0"/>
              </a:rPr>
              <a:t> 14 </a:t>
            </a:r>
            <a:r>
              <a:rPr lang="sk-SK" sz="2400" dirty="0" err="1" smtClean="0">
                <a:latin typeface="Constantia" pitchFamily="18" charset="0"/>
              </a:rPr>
              <a:t>halacskája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van</a:t>
            </a:r>
            <a:r>
              <a:rPr lang="sk-SK" sz="2400" dirty="0" smtClean="0">
                <a:latin typeface="Constantia" pitchFamily="18" charset="0"/>
              </a:rPr>
              <a:t>. </a:t>
            </a:r>
            <a:r>
              <a:rPr lang="sk-SK" sz="2400" dirty="0" smtClean="0">
                <a:latin typeface="Constantia" pitchFamily="18" charset="0"/>
              </a:rPr>
              <a:t>Ha </a:t>
            </a:r>
            <a:r>
              <a:rPr lang="sk-SK" sz="2400" dirty="0" err="1" smtClean="0">
                <a:latin typeface="Constantia" pitchFamily="18" charset="0"/>
              </a:rPr>
              <a:t>egyenl</a:t>
            </a:r>
            <a:r>
              <a:rPr lang="hu-HU" sz="2400" dirty="0" err="1" smtClean="0">
                <a:latin typeface="Constantia" pitchFamily="18" charset="0"/>
              </a:rPr>
              <a:t>ően</a:t>
            </a:r>
            <a:r>
              <a:rPr lang="hu-HU" sz="2400" dirty="0" smtClean="0">
                <a:latin typeface="Constantia" pitchFamily="18" charset="0"/>
              </a:rPr>
              <a:t> szétosszák, mennyi hal jut fejenként</a:t>
            </a:r>
            <a:r>
              <a:rPr lang="sk-SK" sz="2400" dirty="0" smtClean="0">
                <a:latin typeface="Constantia" pitchFamily="18" charset="0"/>
              </a:rPr>
              <a:t>?</a:t>
            </a:r>
            <a:endParaRPr lang="sk-SK" sz="2400" dirty="0">
              <a:latin typeface="Constantia" pitchFamily="18" charset="0"/>
            </a:endParaRPr>
          </a:p>
        </p:txBody>
      </p:sp>
      <p:cxnSp>
        <p:nvCxnSpPr>
          <p:cNvPr id="23" name="Rovná spojnica 22"/>
          <p:cNvCxnSpPr/>
          <p:nvPr/>
        </p:nvCxnSpPr>
        <p:spPr>
          <a:xfrm rot="16200000" flipH="1">
            <a:off x="4000496" y="3000372"/>
            <a:ext cx="1428760" cy="10001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BlokTextu 23"/>
          <p:cNvSpPr txBox="1"/>
          <p:nvPr/>
        </p:nvSpPr>
        <p:spPr>
          <a:xfrm>
            <a:off x="3143240" y="5000636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latin typeface="Arial" pitchFamily="34" charset="0"/>
                <a:cs typeface="Arial" pitchFamily="34" charset="0"/>
              </a:rPr>
              <a:t>14 : 2 = ?</a:t>
            </a:r>
            <a:endParaRPr lang="sk-SK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Lukrécia (With images) | Dinosaur, Dinosaur stuffed animal, Anima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214818"/>
            <a:ext cx="1428762" cy="1905016"/>
          </a:xfrm>
          <a:prstGeom prst="rect">
            <a:avLst/>
          </a:prstGeom>
          <a:noFill/>
        </p:spPr>
      </p:pic>
      <p:pic>
        <p:nvPicPr>
          <p:cNvPr id="11268" name="Picture 4" descr="Frakk, a macskák réme – Wikipéd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071942"/>
            <a:ext cx="1701545" cy="1900263"/>
          </a:xfrm>
          <a:prstGeom prst="rect">
            <a:avLst/>
          </a:prstGeom>
          <a:noFill/>
        </p:spPr>
      </p:pic>
      <p:pic>
        <p:nvPicPr>
          <p:cNvPr id="11269" name="Picture 5" descr="C:\Users\pc\AppData\Local\Microsoft\Windows\Temporary Internet Files\Content.IE5\D3Z00OWD\Common_carp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143248"/>
            <a:ext cx="962934" cy="415094"/>
          </a:xfrm>
          <a:prstGeom prst="rect">
            <a:avLst/>
          </a:prstGeom>
          <a:noFill/>
        </p:spPr>
      </p:pic>
      <p:pic>
        <p:nvPicPr>
          <p:cNvPr id="25" name="Picture 5" descr="C:\Users\pc\AppData\Local\Microsoft\Windows\Temporary Internet Files\Content.IE5\D3Z00OWD\Common_carp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3643314"/>
            <a:ext cx="962934" cy="415094"/>
          </a:xfrm>
          <a:prstGeom prst="rect">
            <a:avLst/>
          </a:prstGeom>
          <a:noFill/>
        </p:spPr>
      </p:pic>
      <p:pic>
        <p:nvPicPr>
          <p:cNvPr id="26" name="Picture 5" descr="C:\Users\pc\AppData\Local\Microsoft\Windows\Temporary Internet Files\Content.IE5\D3Z00OWD\Common_carp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3786190"/>
            <a:ext cx="962934" cy="415094"/>
          </a:xfrm>
          <a:prstGeom prst="rect">
            <a:avLst/>
          </a:prstGeom>
          <a:noFill/>
        </p:spPr>
      </p:pic>
      <p:pic>
        <p:nvPicPr>
          <p:cNvPr id="27" name="Picture 5" descr="C:\Users\pc\AppData\Local\Microsoft\Windows\Temporary Internet Files\Content.IE5\D3Z00OWD\Common_carp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3214686"/>
            <a:ext cx="962934" cy="415094"/>
          </a:xfrm>
          <a:prstGeom prst="rect">
            <a:avLst/>
          </a:prstGeom>
          <a:noFill/>
        </p:spPr>
      </p:pic>
      <p:pic>
        <p:nvPicPr>
          <p:cNvPr id="29" name="Picture 5" descr="C:\Users\pc\AppData\Local\Microsoft\Windows\Temporary Internet Files\Content.IE5\D3Z00OWD\Common_carp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2714620"/>
            <a:ext cx="962934" cy="415094"/>
          </a:xfrm>
          <a:prstGeom prst="rect">
            <a:avLst/>
          </a:prstGeom>
          <a:noFill/>
        </p:spPr>
      </p:pic>
      <p:pic>
        <p:nvPicPr>
          <p:cNvPr id="30" name="Picture 5" descr="C:\Users\pc\AppData\Local\Microsoft\Windows\Temporary Internet Files\Content.IE5\D3Z00OWD\Common_carp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3286124"/>
            <a:ext cx="962934" cy="415094"/>
          </a:xfrm>
          <a:prstGeom prst="rect">
            <a:avLst/>
          </a:prstGeom>
          <a:noFill/>
        </p:spPr>
      </p:pic>
      <p:pic>
        <p:nvPicPr>
          <p:cNvPr id="31" name="Picture 5" descr="C:\Users\pc\AppData\Local\Microsoft\Windows\Temporary Internet Files\Content.IE5\D3Z00OWD\Common_carp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2714620"/>
            <a:ext cx="962934" cy="415094"/>
          </a:xfrm>
          <a:prstGeom prst="rect">
            <a:avLst/>
          </a:prstGeom>
          <a:noFill/>
        </p:spPr>
      </p:pic>
      <p:pic>
        <p:nvPicPr>
          <p:cNvPr id="32" name="Picture 5" descr="C:\Users\pc\AppData\Local\Microsoft\Windows\Temporary Internet Files\Content.IE5\D3Z00OWD\Common_carp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3071810"/>
            <a:ext cx="962934" cy="415094"/>
          </a:xfrm>
          <a:prstGeom prst="rect">
            <a:avLst/>
          </a:prstGeom>
          <a:noFill/>
        </p:spPr>
      </p:pic>
      <p:pic>
        <p:nvPicPr>
          <p:cNvPr id="33" name="Picture 5" descr="C:\Users\pc\AppData\Local\Microsoft\Windows\Temporary Internet Files\Content.IE5\D3Z00OWD\Common_carp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3143248"/>
            <a:ext cx="962934" cy="415094"/>
          </a:xfrm>
          <a:prstGeom prst="rect">
            <a:avLst/>
          </a:prstGeom>
          <a:noFill/>
        </p:spPr>
      </p:pic>
      <p:pic>
        <p:nvPicPr>
          <p:cNvPr id="34" name="Picture 5" descr="C:\Users\pc\AppData\Local\Microsoft\Windows\Temporary Internet Files\Content.IE5\D3Z00OWD\Common_carp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2571744"/>
            <a:ext cx="962934" cy="415094"/>
          </a:xfrm>
          <a:prstGeom prst="rect">
            <a:avLst/>
          </a:prstGeom>
          <a:noFill/>
        </p:spPr>
      </p:pic>
      <p:pic>
        <p:nvPicPr>
          <p:cNvPr id="35" name="Picture 5" descr="C:\Users\pc\AppData\Local\Microsoft\Windows\Temporary Internet Files\Content.IE5\D3Z00OWD\Common_carp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3143248"/>
            <a:ext cx="962934" cy="415094"/>
          </a:xfrm>
          <a:prstGeom prst="rect">
            <a:avLst/>
          </a:prstGeom>
          <a:noFill/>
        </p:spPr>
      </p:pic>
      <p:pic>
        <p:nvPicPr>
          <p:cNvPr id="36" name="Picture 5" descr="C:\Users\pc\AppData\Local\Microsoft\Windows\Temporary Internet Files\Content.IE5\D3Z00OWD\Common_carp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2643182"/>
            <a:ext cx="962934" cy="415094"/>
          </a:xfrm>
          <a:prstGeom prst="rect">
            <a:avLst/>
          </a:prstGeom>
          <a:noFill/>
        </p:spPr>
      </p:pic>
      <p:pic>
        <p:nvPicPr>
          <p:cNvPr id="37" name="Picture 5" descr="C:\Users\pc\AppData\Local\Microsoft\Windows\Temporary Internet Files\Content.IE5\D3Z00OWD\Common_carp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571744"/>
            <a:ext cx="962934" cy="415094"/>
          </a:xfrm>
          <a:prstGeom prst="rect">
            <a:avLst/>
          </a:prstGeom>
          <a:noFill/>
        </p:spPr>
      </p:pic>
      <p:pic>
        <p:nvPicPr>
          <p:cNvPr id="38" name="Picture 5" descr="C:\Users\pc\AppData\Local\Microsoft\Windows\Temporary Internet Files\Content.IE5\D3Z00OWD\Common_carp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3643314"/>
            <a:ext cx="962934" cy="41509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142976" y="785795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err="1" smtClean="0">
                <a:latin typeface="Constantia" pitchFamily="18" charset="0"/>
              </a:rPr>
              <a:t>Frakknak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és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Lukréciának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smtClean="0">
                <a:latin typeface="Constantia" pitchFamily="18" charset="0"/>
              </a:rPr>
              <a:t>20 </a:t>
            </a:r>
            <a:r>
              <a:rPr lang="sk-SK" sz="2400" dirty="0" err="1" smtClean="0">
                <a:latin typeface="Constantia" pitchFamily="18" charset="0"/>
              </a:rPr>
              <a:t>pitypangja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van</a:t>
            </a:r>
            <a:r>
              <a:rPr lang="sk-SK" sz="2400" dirty="0" smtClean="0">
                <a:latin typeface="Constantia" pitchFamily="18" charset="0"/>
              </a:rPr>
              <a:t>. </a:t>
            </a:r>
            <a:r>
              <a:rPr lang="sk-SK" sz="2400" dirty="0" smtClean="0">
                <a:latin typeface="Constantia" pitchFamily="18" charset="0"/>
              </a:rPr>
              <a:t>Ha </a:t>
            </a:r>
            <a:r>
              <a:rPr lang="sk-SK" sz="2400" dirty="0" err="1" smtClean="0">
                <a:latin typeface="Constantia" pitchFamily="18" charset="0"/>
              </a:rPr>
              <a:t>egyenl</a:t>
            </a:r>
            <a:r>
              <a:rPr lang="hu-HU" sz="2400" dirty="0" err="1" smtClean="0">
                <a:latin typeface="Constantia" pitchFamily="18" charset="0"/>
              </a:rPr>
              <a:t>ően</a:t>
            </a:r>
            <a:r>
              <a:rPr lang="hu-HU" sz="2400" dirty="0" smtClean="0">
                <a:latin typeface="Constantia" pitchFamily="18" charset="0"/>
              </a:rPr>
              <a:t> szétosszák, mennyi </a:t>
            </a:r>
            <a:r>
              <a:rPr lang="hu-HU" sz="2400" dirty="0" smtClean="0">
                <a:latin typeface="Constantia" pitchFamily="18" charset="0"/>
              </a:rPr>
              <a:t>virág jut fejenként</a:t>
            </a:r>
            <a:r>
              <a:rPr lang="sk-SK" sz="2400" dirty="0" smtClean="0">
                <a:latin typeface="Constantia" pitchFamily="18" charset="0"/>
              </a:rPr>
              <a:t>?</a:t>
            </a:r>
          </a:p>
          <a:p>
            <a:endParaRPr lang="sk-SK" sz="2400" dirty="0">
              <a:latin typeface="Constantia" pitchFamily="18" charset="0"/>
            </a:endParaRPr>
          </a:p>
        </p:txBody>
      </p:sp>
      <p:pic>
        <p:nvPicPr>
          <p:cNvPr id="5" name="Obrázok 4" descr="H:\ŠKOLA\Kliparty_1\WMF\Kvetiny\flw_4002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3116"/>
            <a:ext cx="390525" cy="79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ok 5" descr="H:\ŠKOLA\Kliparty_1\WMF\Kvetiny\flw_4002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500306"/>
            <a:ext cx="390525" cy="79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ok 6" descr="H:\ŠKOLA\Kliparty_1\WMF\Kvetiny\flw_4002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143116"/>
            <a:ext cx="390525" cy="79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ok 7" descr="H:\ŠKOLA\Kliparty_1\WMF\Kvetiny\flw_4002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643182"/>
            <a:ext cx="390525" cy="79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ok 8" descr="H:\ŠKOLA\Kliparty_1\WMF\Kvetiny\flw_4002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214554"/>
            <a:ext cx="390525" cy="79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ok 9" descr="H:\ŠKOLA\Kliparty_1\WMF\Kvetiny\flw_4002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643182"/>
            <a:ext cx="390525" cy="79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ázok 10" descr="H:\ŠKOLA\Kliparty_1\WMF\Kvetiny\flw_4002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214554"/>
            <a:ext cx="390525" cy="79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ázok 11" descr="H:\ŠKOLA\Kliparty_1\WMF\Kvetiny\flw_4002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643182"/>
            <a:ext cx="390525" cy="79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Obrázok 12" descr="H:\ŠKOLA\Kliparty_1\WMF\Kvetiny\flw_4002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143116"/>
            <a:ext cx="390525" cy="79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Obrázok 13" descr="H:\ŠKOLA\Kliparty_1\WMF\Kvetiny\flw_4002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714620"/>
            <a:ext cx="390525" cy="79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Obrázok 14" descr="H:\ŠKOLA\Kliparty_1\WMF\Kvetiny\flw_4002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143116"/>
            <a:ext cx="390525" cy="79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Obrázok 15" descr="H:\ŠKOLA\Kliparty_1\WMF\Kvetiny\flw_4002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643182"/>
            <a:ext cx="390525" cy="79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Obrázok 16" descr="H:\ŠKOLA\Kliparty_1\WMF\Kvetiny\flw_4002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643182"/>
            <a:ext cx="390525" cy="79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Obrázok 17" descr="H:\ŠKOLA\Kliparty_1\WMF\Kvetiny\flw_4002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143116"/>
            <a:ext cx="390525" cy="79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Obrázok 18" descr="H:\ŠKOLA\Kliparty_1\WMF\Kvetiny\flw_4002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143116"/>
            <a:ext cx="390525" cy="79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Obrázok 19" descr="H:\ŠKOLA\Kliparty_1\WMF\Kvetiny\flw_4002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714620"/>
            <a:ext cx="390525" cy="79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Obrázok 20" descr="H:\ŠKOLA\Kliparty_1\WMF\Kvetiny\flw_4002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643182"/>
            <a:ext cx="390525" cy="79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Obrázok 21" descr="H:\ŠKOLA\Kliparty_1\WMF\Kvetiny\flw_4002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143116"/>
            <a:ext cx="390525" cy="79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Obrázok 22" descr="H:\ŠKOLA\Kliparty_1\WMF\Kvetiny\flw_4002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2143116"/>
            <a:ext cx="390525" cy="79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Obrázok 23" descr="H:\ŠKOLA\Kliparty_1\WMF\Kvetiny\flw_4002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2571744"/>
            <a:ext cx="390525" cy="79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" name="Rovná spojnica 27"/>
          <p:cNvCxnSpPr/>
          <p:nvPr/>
        </p:nvCxnSpPr>
        <p:spPr>
          <a:xfrm rot="16200000" flipH="1">
            <a:off x="4000496" y="2357430"/>
            <a:ext cx="2071702" cy="15001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BlokTextu 30"/>
          <p:cNvSpPr txBox="1"/>
          <p:nvPr/>
        </p:nvSpPr>
        <p:spPr>
          <a:xfrm>
            <a:off x="3000364" y="5000636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latin typeface="Arial" pitchFamily="34" charset="0"/>
                <a:cs typeface="Arial" pitchFamily="34" charset="0"/>
              </a:rPr>
              <a:t>20 : 2 = ?</a:t>
            </a:r>
            <a:endParaRPr lang="sk-SK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2" descr="Lukrécia (With images) | Dinosaur, Dinosaur stuffed animal, Anima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214818"/>
            <a:ext cx="1428762" cy="1905016"/>
          </a:xfrm>
          <a:prstGeom prst="rect">
            <a:avLst/>
          </a:prstGeom>
          <a:noFill/>
        </p:spPr>
      </p:pic>
      <p:pic>
        <p:nvPicPr>
          <p:cNvPr id="30" name="Picture 4" descr="Frakk, a macskák réme – Wikipéd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4071942"/>
            <a:ext cx="1701545" cy="1900263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1071538" y="85723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err="1" smtClean="0">
                <a:latin typeface="Constantia" pitchFamily="18" charset="0"/>
              </a:rPr>
              <a:t>Frakknak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és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Lukréciának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smtClean="0">
                <a:latin typeface="Constantia" pitchFamily="18" charset="0"/>
              </a:rPr>
              <a:t>6 </a:t>
            </a:r>
            <a:r>
              <a:rPr lang="sk-SK" sz="2400" dirty="0" err="1" smtClean="0">
                <a:latin typeface="Constantia" pitchFamily="18" charset="0"/>
              </a:rPr>
              <a:t>autója</a:t>
            </a:r>
            <a:r>
              <a:rPr lang="sk-SK" sz="2400" dirty="0" smtClean="0">
                <a:latin typeface="Constantia" pitchFamily="18" charset="0"/>
              </a:rPr>
              <a:t> </a:t>
            </a:r>
            <a:r>
              <a:rPr lang="sk-SK" sz="2400" dirty="0" err="1" smtClean="0">
                <a:latin typeface="Constantia" pitchFamily="18" charset="0"/>
              </a:rPr>
              <a:t>van</a:t>
            </a:r>
            <a:r>
              <a:rPr lang="sk-SK" sz="2400" dirty="0" smtClean="0">
                <a:latin typeface="Constantia" pitchFamily="18" charset="0"/>
              </a:rPr>
              <a:t>. Ha </a:t>
            </a:r>
            <a:r>
              <a:rPr lang="sk-SK" sz="2400" dirty="0" err="1" smtClean="0">
                <a:latin typeface="Constantia" pitchFamily="18" charset="0"/>
              </a:rPr>
              <a:t>egyenl</a:t>
            </a:r>
            <a:r>
              <a:rPr lang="hu-HU" sz="2400" dirty="0" err="1" smtClean="0">
                <a:latin typeface="Constantia" pitchFamily="18" charset="0"/>
              </a:rPr>
              <a:t>ően</a:t>
            </a:r>
            <a:r>
              <a:rPr lang="hu-HU" sz="2400" dirty="0" smtClean="0">
                <a:latin typeface="Constantia" pitchFamily="18" charset="0"/>
              </a:rPr>
              <a:t> szétosszák, mennyi </a:t>
            </a:r>
            <a:r>
              <a:rPr lang="hu-HU" sz="2400" dirty="0" smtClean="0">
                <a:latin typeface="Constantia" pitchFamily="18" charset="0"/>
              </a:rPr>
              <a:t>autó jut </a:t>
            </a:r>
            <a:r>
              <a:rPr lang="hu-HU" sz="2400" dirty="0" smtClean="0">
                <a:latin typeface="Constantia" pitchFamily="18" charset="0"/>
              </a:rPr>
              <a:t>fejenként</a:t>
            </a:r>
            <a:r>
              <a:rPr lang="sk-SK" sz="2400" dirty="0" smtClean="0">
                <a:latin typeface="Constantia" pitchFamily="18" charset="0"/>
              </a:rPr>
              <a:t>?</a:t>
            </a:r>
            <a:endParaRPr lang="sk-SK" sz="2400" dirty="0" smtClean="0">
              <a:latin typeface="Constantia" pitchFamily="18" charset="0"/>
            </a:endParaRPr>
          </a:p>
        </p:txBody>
      </p:sp>
      <p:cxnSp>
        <p:nvCxnSpPr>
          <p:cNvPr id="23" name="Rovná spojnica 22"/>
          <p:cNvCxnSpPr/>
          <p:nvPr/>
        </p:nvCxnSpPr>
        <p:spPr>
          <a:xfrm rot="16200000" flipH="1">
            <a:off x="3857620" y="2857496"/>
            <a:ext cx="2071702" cy="15001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BlokTextu 23"/>
          <p:cNvSpPr txBox="1"/>
          <p:nvPr/>
        </p:nvSpPr>
        <p:spPr>
          <a:xfrm>
            <a:off x="3286116" y="5000636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5400" b="1" dirty="0" smtClean="0">
                <a:latin typeface="Arial" pitchFamily="34" charset="0"/>
                <a:cs typeface="Arial" pitchFamily="34" charset="0"/>
              </a:rPr>
              <a:t>6 : 2 = ?</a:t>
            </a:r>
            <a:endParaRPr lang="sk-SK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8" name="Obrázok 27" descr="H:\ŠKOLA\Kliparty_1\WMF\Doprava\tra_101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286124"/>
            <a:ext cx="135732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Obrázok 28" descr="H:\ŠKOLA\Kliparty_1\WMF\Doprava\tra_101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071678"/>
            <a:ext cx="1220580" cy="642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Obrázok 29" descr="H:\ŠKOLA\Kliparty_1\WMF\Doprava\tra_101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214554"/>
            <a:ext cx="1071570" cy="64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Obrázok 30" descr="H:\ŠKOLA\Kliparty_1\WMF\Doprava\tra_101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072066" y="2928934"/>
            <a:ext cx="142876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Obrázok 31" descr="H:\ŠKOLA\Kliparty_1\WMF\Doprava\tra_101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143116"/>
            <a:ext cx="121444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Obrázok 32" descr="H:\ŠKOLA\Kliparty_1\WMF\Doprava\tra_1014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428860" y="2571744"/>
            <a:ext cx="129540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Lukrécia (With images) | Dinosaur, Dinosaur stuffed animal, Anima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214818"/>
            <a:ext cx="1428762" cy="1905016"/>
          </a:xfrm>
          <a:prstGeom prst="rect">
            <a:avLst/>
          </a:prstGeom>
          <a:noFill/>
        </p:spPr>
      </p:pic>
      <p:pic>
        <p:nvPicPr>
          <p:cNvPr id="14" name="Picture 4" descr="Frakk, a macskák réme – Wikipéd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4071942"/>
            <a:ext cx="1701545" cy="1900263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theme/theme1.xml><?xml version="1.0" encoding="utf-8"?>
<a:theme xmlns:a="http://schemas.openxmlformats.org/drawingml/2006/main" name="Motív Office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</TotalTime>
  <Words>411</Words>
  <Application>Microsoft Office PowerPoint</Application>
  <PresentationFormat>Prezentácia na obrazovke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18" baseType="lpstr">
      <vt:lpstr>Motív Office</vt:lpstr>
      <vt:lpstr>Špeciálna  základná  škola s VJM Rimavská Sobota Magyar Tannyelvű Speciális Alapiskola  Rimaszombat       MATEMATIKA 4. évfolyam   </vt:lpstr>
      <vt:lpstr>A 2-es számmal osztunk</vt:lpstr>
      <vt:lpstr>...már szoroztunk 2-vel... ... tetszőleges számú valami kétszer...</vt:lpstr>
      <vt:lpstr>Snímka 4</vt:lpstr>
      <vt:lpstr>10 : 2 = 5  </vt:lpstr>
      <vt:lpstr>Osztás  2-vel</vt:lpstr>
      <vt:lpstr>Lukrécia és Frakk kétfelé osztoznak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Remélem,  megtanultunk  valamit!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Správca</dc:creator>
  <cp:lastModifiedBy>pc</cp:lastModifiedBy>
  <cp:revision>15</cp:revision>
  <dcterms:created xsi:type="dcterms:W3CDTF">2020-05-12T08:23:28Z</dcterms:created>
  <dcterms:modified xsi:type="dcterms:W3CDTF">2020-05-26T10:53:09Z</dcterms:modified>
</cp:coreProperties>
</file>