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46D7A9-D584-472A-A532-3380B00E46F0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6780CD-31DA-428C-B25D-107F91B65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askerville Old Face" pitchFamily="18" charset="0"/>
              </a:rPr>
              <a:t>Konstytucja 3 maja</a:t>
            </a:r>
            <a:endParaRPr lang="pl-PL" dirty="0">
              <a:latin typeface="Baskerville Old Face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43808" y="35010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Mateusz Sokołowski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Dzieje obchodów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7544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 odzyskaniu niepodległości w 1918, rocznica Konstytucji 3 maja została uznana </a:t>
            </a:r>
            <a:r>
              <a:rPr lang="pl-PL" dirty="0" smtClean="0"/>
              <a:t>za święto </a:t>
            </a:r>
            <a:r>
              <a:rPr lang="pl-PL" dirty="0"/>
              <a:t>narodowe uchwałą Sejmu Ustawodawczego z 29 kwietnia 1919. Po II </a:t>
            </a:r>
            <a:r>
              <a:rPr lang="pl-PL" dirty="0" smtClean="0"/>
              <a:t>wojnie światowej </a:t>
            </a:r>
            <a:r>
              <a:rPr lang="pl-PL" dirty="0"/>
              <a:t>obchodzono je do 1946, kiedy w wielu miastach doszło do </a:t>
            </a:r>
            <a:r>
              <a:rPr lang="pl-PL" dirty="0" smtClean="0"/>
              <a:t>demonstracji studenckich</a:t>
            </a:r>
            <a:r>
              <a:rPr lang="pl-PL" dirty="0"/>
              <a:t>. Święto to zostało oficjalne zniesione ustawą z 18 stycznia 1951 o </a:t>
            </a:r>
            <a:r>
              <a:rPr lang="pl-PL" dirty="0" smtClean="0"/>
              <a:t>dniach wolnych </a:t>
            </a:r>
            <a:r>
              <a:rPr lang="pl-PL" dirty="0"/>
              <a:t>od pracy. Dopiero w roku 1981 ponownie władze świętowały to </a:t>
            </a:r>
            <a:r>
              <a:rPr lang="pl-PL" dirty="0" smtClean="0"/>
              <a:t>historyczne wydarzenie </a:t>
            </a:r>
            <a:r>
              <a:rPr lang="pl-PL" dirty="0"/>
              <a:t>– świadczą o tym gazety codzienne z tego czasu m.in. </a:t>
            </a:r>
            <a:r>
              <a:rPr lang="pl-PL" dirty="0" smtClean="0"/>
              <a:t>„Trybuna Ludu”, „Głos Robotniczy”, „Życie Warszawy”. </a:t>
            </a:r>
            <a:r>
              <a:rPr lang="pl-PL" dirty="0"/>
              <a:t>Tym samym w roku 1981 pierwszy raz po wojnie – </a:t>
            </a:r>
            <a:r>
              <a:rPr lang="pl-PL" dirty="0" smtClean="0"/>
              <a:t>i zaznacza </a:t>
            </a:r>
            <a:r>
              <a:rPr lang="pl-PL" dirty="0"/>
              <a:t>to "Głos </a:t>
            </a:r>
            <a:r>
              <a:rPr lang="pl-PL" dirty="0" smtClean="0"/>
              <a:t>Robotniczy</a:t>
            </a:r>
            <a:r>
              <a:rPr lang="pl-PL" dirty="0"/>
              <a:t>" z wydania 1-3.05.1981 – świętowano rocznicę </a:t>
            </a:r>
            <a:r>
              <a:rPr lang="pl-PL" dirty="0" smtClean="0"/>
              <a:t>Uchwały Majowej. Święto </a:t>
            </a:r>
            <a:r>
              <a:rPr lang="pl-PL" dirty="0"/>
              <a:t>Narodowe Trzeciego Maja przywrócono ustawą z 6 kwietnia 1990 (weszła </a:t>
            </a:r>
            <a:r>
              <a:rPr lang="pl-PL" dirty="0" smtClean="0"/>
              <a:t>w życie </a:t>
            </a:r>
            <a:r>
              <a:rPr lang="pl-PL" dirty="0"/>
              <a:t>28 kwietnia). Pierwsze uroczyste obchody święta 3 maja w Warszawie na </a:t>
            </a:r>
            <a:r>
              <a:rPr lang="pl-PL" dirty="0" smtClean="0"/>
              <a:t>Placu Zamkowym </a:t>
            </a:r>
            <a:r>
              <a:rPr lang="pl-PL" dirty="0"/>
              <a:t>w 1990 odbywały się w obecności prezydenta </a:t>
            </a:r>
            <a:r>
              <a:rPr lang="pl-PL" dirty="0" smtClean="0"/>
              <a:t>Wojciecha </a:t>
            </a:r>
            <a:r>
              <a:rPr lang="pl-PL" dirty="0"/>
              <a:t>Jaruzelskiego.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Sytuacja międzynarodowa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916832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W ówczesnej Polsce </a:t>
            </a:r>
            <a:r>
              <a:rPr lang="pl-PL" dirty="0" smtClean="0"/>
              <a:t>potrzebne są natychmiastowe reformy, ponieważ wiele wcześniejszych sejmów było zrywanych przez szlachtę przekupioną przez magnatów lub ówczesnych sąsiadów I RP. Dzięki temu nasze państwo zatrzymało się w rozwoju, co było na rękę innym mocarstwom.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Wtedy właśnie Rosja i Austria rozpoczynają wojnę z Turcją, w której obronie występują Anglia i </a:t>
            </a:r>
            <a:r>
              <a:rPr lang="pl-PL" dirty="0" smtClean="0"/>
              <a:t>Prusy.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Prusy </a:t>
            </a:r>
            <a:r>
              <a:rPr lang="pl-PL" dirty="0" smtClean="0"/>
              <a:t>dla swojej  korzyści chcą </a:t>
            </a:r>
            <a:r>
              <a:rPr lang="pl-PL" dirty="0" smtClean="0"/>
              <a:t>sojuszu z Polską, jednak rządzący wtedy w naszym państwie Stanisław August Poniatowski nie zgadza się na to, sądząc, że pomagając Katarzynie II w wojnie z Turcją uzyska poparcie i zgodę na przeprowadzenie reform.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Początek Konstytucji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19168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227687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Konstytucja 3 maja </a:t>
            </a:r>
            <a:r>
              <a:rPr lang="pl-PL" dirty="0" smtClean="0"/>
              <a:t>(właściwie </a:t>
            </a:r>
            <a:r>
              <a:rPr lang="pl-PL" b="1" dirty="0" smtClean="0"/>
              <a:t>Ustawa Rządowa </a:t>
            </a:r>
            <a:r>
              <a:rPr lang="pl-PL" dirty="0" smtClean="0"/>
              <a:t>z dnia 3 maja) uchwalona </a:t>
            </a:r>
            <a:r>
              <a:rPr lang="pl-PL" b="1" dirty="0" smtClean="0"/>
              <a:t>3 maja 1791 roku</a:t>
            </a:r>
            <a:r>
              <a:rPr lang="pl-PL" dirty="0" smtClean="0"/>
              <a:t>, ustawa regulująca ustrój prawny Rzeczypospolitej Obojga Narodów. Powszechnie przyjmuje się, że Konstytucja 3 maja była pierwszą w Europie i drugą na świecie (po konstytucji amerykańskiej z 1787 roku</a:t>
            </a:r>
            <a:r>
              <a:rPr lang="pl-PL" dirty="0" smtClean="0"/>
              <a:t>) nowoczesną</a:t>
            </a:r>
            <a:r>
              <a:rPr lang="pl-PL" dirty="0" smtClean="0"/>
              <a:t>, spisaną konstytucją.</a:t>
            </a:r>
            <a:endParaRPr lang="pl-PL" dirty="0"/>
          </a:p>
        </p:txBody>
      </p:sp>
      <p:pic>
        <p:nvPicPr>
          <p:cNvPr id="1026" name="Picture 2" descr="C:\Users\Admin\Desktop\konstytucja-3-maja-a22f7ba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149080"/>
            <a:ext cx="4739233" cy="236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Sygnotariusze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2060848"/>
            <a:ext cx="4590256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/>
              <a:t>Stanisław </a:t>
            </a:r>
            <a:r>
              <a:rPr lang="pl-PL" b="1" dirty="0" smtClean="0"/>
              <a:t>Małachowski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Kazimierz </a:t>
            </a:r>
            <a:r>
              <a:rPr lang="pl-PL" b="1" dirty="0"/>
              <a:t>Nestor </a:t>
            </a:r>
            <a:r>
              <a:rPr lang="pl-PL" b="1" dirty="0" smtClean="0"/>
              <a:t>Sapieha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Józef </a:t>
            </a:r>
            <a:r>
              <a:rPr lang="pl-PL" b="1" dirty="0"/>
              <a:t>Kazimierz </a:t>
            </a:r>
            <a:r>
              <a:rPr lang="pl-PL" b="1" dirty="0" smtClean="0"/>
              <a:t>Kossakowski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Antoni </a:t>
            </a:r>
            <a:r>
              <a:rPr lang="pl-PL" b="1" dirty="0"/>
              <a:t>Barnaba </a:t>
            </a:r>
            <a:r>
              <a:rPr lang="pl-PL" b="1" dirty="0" smtClean="0"/>
              <a:t>Jabłonowski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Szymon </a:t>
            </a:r>
            <a:r>
              <a:rPr lang="pl-PL" b="1" dirty="0"/>
              <a:t>Kazimierz </a:t>
            </a:r>
            <a:r>
              <a:rPr lang="pl-PL" b="1" dirty="0" smtClean="0"/>
              <a:t>Szydłowski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Franciszek </a:t>
            </a:r>
            <a:r>
              <a:rPr lang="pl-PL" b="1" dirty="0"/>
              <a:t>Antoni </a:t>
            </a:r>
            <a:r>
              <a:rPr lang="pl-PL" b="1" dirty="0" smtClean="0"/>
              <a:t>Kwilecki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/>
              <a:t>Kazimierz </a:t>
            </a:r>
            <a:r>
              <a:rPr lang="pl-PL" b="1" dirty="0"/>
              <a:t>Konstanty </a:t>
            </a:r>
            <a:r>
              <a:rPr lang="pl-PL" b="1" dirty="0" smtClean="0"/>
              <a:t>Plater</a:t>
            </a:r>
            <a:endParaRPr lang="pl-PL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Główne postanowienia Konstytucji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55576" y="1700808"/>
            <a:ext cx="66967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1700" dirty="0" smtClean="0"/>
              <a:t>Konstytucja </a:t>
            </a:r>
            <a:r>
              <a:rPr lang="pl-PL" sz="1700" dirty="0"/>
              <a:t>majowa nie wprowadzała, jak amerykańska, równości praw </a:t>
            </a:r>
            <a:r>
              <a:rPr lang="pl-PL" sz="1700" dirty="0" smtClean="0"/>
              <a:t>obywateli. Prawa </a:t>
            </a:r>
            <a:r>
              <a:rPr lang="pl-PL" sz="1700" dirty="0"/>
              <a:t>polityczne miała nadal szlachta, która posiadała </a:t>
            </a:r>
            <a:r>
              <a:rPr lang="pl-PL" sz="1700" dirty="0" smtClean="0"/>
              <a:t>majątek.</a:t>
            </a:r>
            <a:r>
              <a:rPr lang="pl-PL" sz="1700" dirty="0"/>
              <a:t> </a:t>
            </a:r>
            <a:endParaRPr lang="pl-PL" sz="1700" dirty="0" smtClean="0"/>
          </a:p>
          <a:p>
            <a:pPr>
              <a:buFont typeface="Arial" pitchFamily="34" charset="0"/>
              <a:buChar char="•"/>
            </a:pPr>
            <a:endParaRPr lang="pl-PL" sz="1700" dirty="0" smtClean="0"/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 Ustawa </a:t>
            </a:r>
            <a:r>
              <a:rPr lang="pl-PL" sz="1700" dirty="0"/>
              <a:t>usprawniła rządy w państwie, dzieląc władzę na prawodawczą (sejm), wykonawczą (Straż Praw ) i sądowniczą (sądy pierwszej instancji</a:t>
            </a:r>
            <a:r>
              <a:rPr lang="pl-PL" sz="17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pl-PL" sz="1700" dirty="0" smtClean="0"/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pl-PL" sz="1700" dirty="0"/>
              <a:t>Odtąd uchwały miały zapadać większością głosów (a nie, jak wcześniej, jednogłośnie, co pozwalało zrywać sejmy</a:t>
            </a:r>
            <a:r>
              <a:rPr lang="pl-PL" sz="1700" dirty="0" smtClean="0"/>
              <a:t>).</a:t>
            </a:r>
            <a:endParaRPr lang="pl-PL" sz="1700" dirty="0" smtClean="0"/>
          </a:p>
          <a:p>
            <a:pPr>
              <a:buFont typeface="Arial" pitchFamily="34" charset="0"/>
              <a:buChar char="•"/>
            </a:pPr>
            <a:endParaRPr lang="pl-PL" sz="1700" dirty="0" smtClean="0"/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pl-PL" sz="1700" dirty="0"/>
              <a:t>Ministrowie byli wybierani do Straży Praw przez króla spośród najwyższych urzędników państwowych</a:t>
            </a:r>
            <a:r>
              <a:rPr lang="pl-PL" sz="17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l-PL" sz="1700" dirty="0" smtClean="0"/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pl-PL" sz="1700" dirty="0"/>
              <a:t>Sejm miał możliwość usunięcia ich poprzez wotum nieufności.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48478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Ograniczono </a:t>
            </a:r>
            <a:r>
              <a:rPr lang="pl-PL" dirty="0"/>
              <a:t>artykuły henrykowskie i wprowadzono dziedziczność tronu saskiej dynastii Wettinów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Zmniejszono znaczenie sejmików 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Ograniczono również prawa tzw. gołoty szlacheckiej (nie posiadającej </a:t>
            </a:r>
            <a:r>
              <a:rPr lang="pl-PL" dirty="0" smtClean="0"/>
              <a:t>  ziemi).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Konstytucja znosiła również liberum veto i wolną elekcję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Zlikwidowany został podział na Koronę i Litwę. Polska stała się odtąd jednolitym państwem, monarchią konstytucyjną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Jednym z postanowień było również złamanie zasady nieingerencji państwa w sprawy chłopów. Zostali oni wzięci pod opiekę, lecz tylko w zakresie, że wszelkie układy zawierane między nimi i dziedzicami nie mogły być samowolnie </a:t>
            </a:r>
            <a:r>
              <a:rPr lang="pl-PL" dirty="0" smtClean="0"/>
              <a:t>zmieniane.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Zagwarantowano też wolność osobistą przybywającym do kraju </a:t>
            </a:r>
            <a:r>
              <a:rPr lang="pl-PL" dirty="0" smtClean="0"/>
              <a:t>osadnikom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Ustrój Rzeczypospolitej według Konstytucji 3 maja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1844824"/>
            <a:ext cx="84969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b="1" u="sng" dirty="0" smtClean="0"/>
              <a:t>Władza ustawodawcza</a:t>
            </a:r>
            <a:r>
              <a:rPr lang="pl-PL" i="1" u="sng" dirty="0" smtClean="0"/>
              <a:t> </a:t>
            </a:r>
            <a:r>
              <a:rPr lang="pl-PL" dirty="0" smtClean="0"/>
              <a:t>- parlament jako najwyższy organ władzy wybierany na dwa lata, sejm zwoływany przez króla lub marszałka.</a:t>
            </a:r>
            <a:br>
              <a:rPr lang="pl-PL" dirty="0" smtClean="0"/>
            </a:br>
            <a:r>
              <a:rPr lang="pl-PL" i="1" dirty="0" smtClean="0"/>
              <a:t>Kompetencje sejmu:</a:t>
            </a:r>
            <a:r>
              <a:rPr lang="pl-PL" dirty="0" smtClean="0"/>
              <a:t> uchwalanie prawa, nakładanie podatków, kontrolowanie innych władz i instytucji. Co 25 lat mógł zbierać się sejm konstytucyjny-prawo zmiany konstytucji.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pl-PL" b="1" u="sng" dirty="0" smtClean="0"/>
              <a:t>Władza wykonawcza</a:t>
            </a:r>
            <a:r>
              <a:rPr lang="pl-PL" dirty="0" smtClean="0"/>
              <a:t> -król i Straż Praw (rząd), w skład której wchodzili: prymas, pięciu ministrów, pełnoletni następca tronu bez prawa głosu, marszałek sejmu. Straż Praw kierowała administracją, podlegały jej komisje (policji, spraw wewnętrznych, interesów zagranicznych, wojny i skarbu). </a:t>
            </a:r>
            <a:r>
              <a:rPr lang="pl-PL" i="1" dirty="0" smtClean="0"/>
              <a:t>Król</a:t>
            </a:r>
            <a:r>
              <a:rPr lang="pl-PL" dirty="0" smtClean="0"/>
              <a:t> przewodniczący Straży, miał prawo nominacji biskupów, senatorów, ministrów, urzędników, oficerów; w razie wojny sprawował naczelne dowództwo nad wojskiem. Ministrowie, mieli obowiązek podpisywania każdego rozporządzenia własnoręcznie pod kontrolą </a:t>
            </a:r>
            <a:r>
              <a:rPr lang="pl-PL" dirty="0" smtClean="0"/>
              <a:t>Sejmu.</a:t>
            </a:r>
            <a:endParaRPr lang="pl-PL" dirty="0" smtClean="0"/>
          </a:p>
          <a:p>
            <a:pPr>
              <a:lnSpc>
                <a:spcPct val="80000"/>
              </a:lnSpc>
            </a:pPr>
            <a:r>
              <a:rPr lang="pl-PL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pl-PL" b="1" u="sng" dirty="0" smtClean="0"/>
              <a:t>Władza sądownicza</a:t>
            </a:r>
            <a:r>
              <a:rPr lang="pl-PL" dirty="0" smtClean="0"/>
              <a:t> -sądownictwo zostało usprawnione. Ministrowie i wyżsi urzędnicy odpowiadali przed specjalnym sądem sejmowym. Sądownictwo szlacheckie zostało poddane sądom ziemiańskim.</a:t>
            </a:r>
            <a:r>
              <a:rPr lang="pl-PL" b="1" dirty="0" smtClean="0"/>
              <a:t> </a:t>
            </a:r>
            <a:br>
              <a:rPr lang="pl-PL" b="1" dirty="0" smtClean="0"/>
            </a:br>
            <a:endParaRPr lang="pl-PL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</a:t>
            </a:r>
            <a:r>
              <a:rPr lang="pl-PL" dirty="0" smtClean="0"/>
              <a:t>Konstytucji </a:t>
            </a:r>
            <a:r>
              <a:rPr lang="pl-PL" dirty="0" smtClean="0"/>
              <a:t>3 maja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1916832"/>
            <a:ext cx="756084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 smtClean="0"/>
              <a:t>Przyjęcie Konstytucji 3 maja sprowokowało wrogość sąsiadów Rzeczypospolitej Obojga Narodów. Podczas wojny w obronie konstytucji, Polska zdradzona przez swojego pruskiego sprzymierzeńca Fryderyka Wilhelma II została pokonana przez Imperium Rosyjskie Katarzyny Wielkiej, sprzymierzonej z konfederacją targowicką – spiskiem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polskich magnatów przeciwnych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reformom osłabiającym ich wpływy.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Po utracie niepodległości w 1795 roku,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przez </a:t>
            </a:r>
            <a:r>
              <a:rPr lang="pl-PL" dirty="0" smtClean="0"/>
              <a:t>123 lata rozbiorów, przypominała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o walce o niepodległość. Zdaniem dwóch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współautorów</a:t>
            </a:r>
            <a:r>
              <a:rPr lang="pl-PL" dirty="0" smtClean="0"/>
              <a:t>, Ignacego Potockiego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i Hugona Kołłątaja była "ostatnią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wolą i testamentem gasnącej Ojczyzny". </a:t>
            </a:r>
            <a:endParaRPr lang="pl-PL" dirty="0"/>
          </a:p>
        </p:txBody>
      </p:sp>
      <p:pic>
        <p:nvPicPr>
          <p:cNvPr id="2050" name="Picture 2" descr="C:\Users\Admin\Desktop\Wieszanie-podobizn-zdrajców.-1794-r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Święto 3 maja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170080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Święto </a:t>
            </a:r>
            <a:r>
              <a:rPr lang="pl-PL" dirty="0" smtClean="0"/>
              <a:t>3 maja </a:t>
            </a:r>
            <a:r>
              <a:rPr lang="pl-PL" dirty="0"/>
              <a:t>1791 roku dzień został uznany Świętem Konstytucji 3 </a:t>
            </a:r>
            <a:r>
              <a:rPr lang="pl-PL" dirty="0" smtClean="0"/>
              <a:t>maja</a:t>
            </a:r>
            <a:r>
              <a:rPr lang="pl-PL" dirty="0"/>
              <a:t>. Obchody </a:t>
            </a:r>
            <a:r>
              <a:rPr lang="pl-PL" dirty="0" smtClean="0"/>
              <a:t>tego święta </a:t>
            </a:r>
            <a:r>
              <a:rPr lang="pl-PL" dirty="0"/>
              <a:t>były zakazane podczas rozbiorów, a ponownie jego obchodzenie </a:t>
            </a:r>
            <a:r>
              <a:rPr lang="pl-PL" dirty="0" smtClean="0"/>
              <a:t>zostało wznowione </a:t>
            </a:r>
            <a:r>
              <a:rPr lang="pl-PL" dirty="0"/>
              <a:t>w II Rzeczypospolitej w kwietniu 1919 roku. Święto Konstytucji 3 </a:t>
            </a:r>
            <a:r>
              <a:rPr lang="pl-PL" dirty="0" smtClean="0"/>
              <a:t>m</a:t>
            </a:r>
            <a:r>
              <a:rPr lang="pl-PL" dirty="0" smtClean="0"/>
              <a:t>aja </a:t>
            </a:r>
            <a:r>
              <a:rPr lang="pl-PL" dirty="0" smtClean="0"/>
              <a:t>zostało </a:t>
            </a:r>
            <a:r>
              <a:rPr lang="pl-PL" dirty="0"/>
              <a:t>zdelegalizowane przez hitlerowców i sowietów podczas okupacji Polski </a:t>
            </a:r>
            <a:r>
              <a:rPr lang="pl-PL" dirty="0" smtClean="0"/>
              <a:t>w czasie </a:t>
            </a:r>
            <a:r>
              <a:rPr lang="pl-PL" dirty="0"/>
              <a:t>II wojny światowej, a po antykomunistycznych demonstracjach w 1946 r. </a:t>
            </a:r>
            <a:r>
              <a:rPr lang="pl-PL" dirty="0" smtClean="0"/>
              <a:t>nie było </a:t>
            </a:r>
            <a:r>
              <a:rPr lang="pl-PL" dirty="0"/>
              <a:t>obchodzone w Polsce, natomiast zastąpione obchodami Święta 1 </a:t>
            </a:r>
            <a:r>
              <a:rPr lang="pl-PL" dirty="0" smtClean="0"/>
              <a:t>maja</a:t>
            </a:r>
            <a:r>
              <a:rPr lang="pl-PL" dirty="0"/>
              <a:t>. </a:t>
            </a:r>
            <a:r>
              <a:rPr lang="pl-PL" dirty="0" smtClean="0"/>
              <a:t>W styczniu </a:t>
            </a:r>
            <a:r>
              <a:rPr lang="pl-PL" dirty="0"/>
              <a:t>1951 r. święto 3 maja zostało oficjalnie zdelegalizowane przez </a:t>
            </a:r>
            <a:r>
              <a:rPr lang="pl-PL" dirty="0" smtClean="0"/>
              <a:t>władze komunistyczne</a:t>
            </a:r>
            <a:r>
              <a:rPr lang="pl-PL" dirty="0"/>
              <a:t>. </a:t>
            </a:r>
            <a:r>
              <a:rPr lang="pl-PL" dirty="0" smtClean="0"/>
              <a:t>W </a:t>
            </a:r>
            <a:r>
              <a:rPr lang="pl-PL" dirty="0"/>
              <a:t>roku 1981 ponownie władze świętowały uchwalenie </a:t>
            </a:r>
            <a:r>
              <a:rPr lang="pl-PL" dirty="0" smtClean="0"/>
              <a:t>majowej konstytucji</a:t>
            </a:r>
            <a:r>
              <a:rPr lang="pl-PL" dirty="0"/>
              <a:t>. Do roku 1989 w tym dniu często dochodziło w Polsce do protestów </a:t>
            </a:r>
            <a:r>
              <a:rPr lang="pl-PL" dirty="0" smtClean="0"/>
              <a:t>i demonstracji </a:t>
            </a:r>
            <a:r>
              <a:rPr lang="pl-PL" dirty="0"/>
              <a:t>antyrządowych i antykomunistycznych. Po zmianie ustroju, od </a:t>
            </a:r>
            <a:r>
              <a:rPr lang="pl-PL" dirty="0" smtClean="0"/>
              <a:t>kwietnia 1990 </a:t>
            </a:r>
            <a:r>
              <a:rPr lang="pl-PL" dirty="0"/>
              <a:t>r. Święto Konstytucji 3 </a:t>
            </a:r>
            <a:r>
              <a:rPr lang="pl-PL" dirty="0" smtClean="0"/>
              <a:t>ma</a:t>
            </a:r>
            <a:r>
              <a:rPr lang="pl-PL" dirty="0" smtClean="0"/>
              <a:t>ja </a:t>
            </a:r>
            <a:r>
              <a:rPr lang="pl-PL" dirty="0"/>
              <a:t>należy do uroczyście obchodzonych </a:t>
            </a:r>
            <a:r>
              <a:rPr lang="pl-PL" dirty="0" smtClean="0"/>
              <a:t>polskich świąt</a:t>
            </a:r>
            <a:r>
              <a:rPr lang="pl-PL" dirty="0"/>
              <a:t>. W roku 2007 po raz pierwszy na Litwie obchodzono święto Konstytucji </a:t>
            </a:r>
            <a:r>
              <a:rPr lang="pl-PL" dirty="0" smtClean="0"/>
              <a:t>3 maja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</TotalTime>
  <Words>819</Words>
  <Application>Microsoft Office PowerPoint</Application>
  <PresentationFormat>Pokaz na ekranie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Konstytucja 3 maja</vt:lpstr>
      <vt:lpstr>Sytuacja międzynarodowa</vt:lpstr>
      <vt:lpstr>Początek Konstytucji</vt:lpstr>
      <vt:lpstr>Sygnotariusze</vt:lpstr>
      <vt:lpstr>Główne postanowienia Konstytucji</vt:lpstr>
      <vt:lpstr>Slajd 6</vt:lpstr>
      <vt:lpstr>Ustrój Rzeczypospolitej według Konstytucji 3 maja</vt:lpstr>
      <vt:lpstr>Skutki Konstytucji 3 maja</vt:lpstr>
      <vt:lpstr>Święto 3 maja</vt:lpstr>
      <vt:lpstr>Dzieje obchodów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Admin</dc:creator>
  <cp:lastModifiedBy>Admin</cp:lastModifiedBy>
  <cp:revision>12</cp:revision>
  <dcterms:created xsi:type="dcterms:W3CDTF">2020-04-30T12:57:19Z</dcterms:created>
  <dcterms:modified xsi:type="dcterms:W3CDTF">2020-04-30T16:32:36Z</dcterms:modified>
</cp:coreProperties>
</file>