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9" r:id="rId2"/>
    <p:sldId id="256" r:id="rId3"/>
    <p:sldId id="257" r:id="rId4"/>
    <p:sldId id="259" r:id="rId5"/>
    <p:sldId id="258" r:id="rId6"/>
    <p:sldId id="262" r:id="rId7"/>
    <p:sldId id="268" r:id="rId8"/>
    <p:sldId id="267" r:id="rId9"/>
    <p:sldId id="275" r:id="rId10"/>
    <p:sldId id="280" r:id="rId11"/>
    <p:sldId id="283" r:id="rId12"/>
    <p:sldId id="284" r:id="rId13"/>
    <p:sldId id="288" r:id="rId14"/>
    <p:sldId id="290" r:id="rId15"/>
    <p:sldId id="299" r:id="rId16"/>
    <p:sldId id="302" r:id="rId17"/>
    <p:sldId id="305" r:id="rId18"/>
    <p:sldId id="306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00"/>
    <a:srgbClr val="00FF00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>
        <p:scale>
          <a:sx n="76" d="100"/>
          <a:sy n="76" d="100"/>
        </p:scale>
        <p:origin x="-8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1B2DB6-EE13-4766-A33B-00EACD332EE1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D1F72A-E758-48F4-94B1-12CDA7530D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2150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11D4D5-7228-4AE1-AC5D-316F84737B67}" type="slidenum">
              <a:rPr lang="sk-SK" smtClean="0"/>
              <a:pPr/>
              <a:t>2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FA38-BF76-43AE-95CC-FE658B73A8D1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1A45-B55D-48D2-9474-57FEDB98BC3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0BD3-E0C1-4A28-A05E-EF9F3CBF313D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E1E7-2712-4BAD-8C1F-F7B9B762603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1193-093B-466C-8EB6-BC7EF60A076C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3B3D-C928-439B-98AE-832974D8033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695A-0053-41DE-A29E-108741487BCD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38C5-4C9B-4EC3-AC13-836DF1D946E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4CC2-4003-4468-94E6-D0C85F22D0F6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8CCB1-D204-482F-AE01-FC32CC30143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C31A-FEA7-4939-ABE4-8772D8869470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1E6A-8D4A-4196-9605-71709821B9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B8D9-7F86-44AE-B42A-81739CC91CE0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EBA3-C6B9-41F3-876F-D1A13884955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D4FD-F9B8-4473-8614-2E0B7382A848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FA22-A954-4429-8758-5F40629C4ED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4E8C-2C42-4611-BA80-223BA0E119E7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76B7-8841-465E-B56D-3383CA25A28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1557-DB18-4DD3-AB17-CC1A7C523CCD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196B-FA13-4310-AF4F-EC05427D77D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0CA9-26BC-45B6-9788-CBC943243723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5EA8-E0D1-49DE-9038-087176622E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06F427-73F5-44F3-84F2-D8D7B316EE37}" type="datetimeFigureOut">
              <a:rPr lang="fr-FR"/>
              <a:pPr>
                <a:defRPr/>
              </a:pPr>
              <a:t>22/05/2020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CA0BF8-C011-448F-9C67-3B13473597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4465638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Špeciálna základná škola s VJM, Rimavská Sobota</a:t>
            </a:r>
            <a:b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Magyar 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Tannyelvű Speciális Alapiskola </a:t>
            </a: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Rimaszombat</a:t>
            </a:r>
            <a:b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Praktická škola</a:t>
            </a:r>
            <a:r>
              <a:rPr lang="hu-HU" sz="2800" b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hu-HU" sz="2800" b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hu-HU" sz="2800" b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Családi nevelés - Rodinná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výchova</a:t>
            </a:r>
            <a:b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2019/2020</a:t>
            </a:r>
            <a:b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</a:br>
            <a:endParaRPr lang="hu-HU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229225"/>
            <a:ext cx="6400800" cy="409575"/>
          </a:xfrm>
        </p:spPr>
        <p:txBody>
          <a:bodyPr/>
          <a:lstStyle/>
          <a:p>
            <a:pPr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Serdülőkor – </a:t>
            </a:r>
            <a:br>
              <a:rPr lang="hu-HU" sz="4800" b="1" cap="all" dirty="0" smtClean="0">
                <a:solidFill>
                  <a:schemeClr val="tx2"/>
                </a:solidFill>
              </a:rPr>
            </a:br>
            <a:r>
              <a:rPr lang="hu-HU" sz="4800" b="1" cap="all" dirty="0" smtClean="0">
                <a:solidFill>
                  <a:schemeClr val="tx2"/>
                </a:solidFill>
              </a:rPr>
              <a:t>Pubertáskor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979613" y="1916113"/>
            <a:ext cx="6686550" cy="4525962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15 éves korig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A </a:t>
            </a:r>
            <a:r>
              <a:rPr lang="hu-HU" b="1" smtClean="0">
                <a:solidFill>
                  <a:schemeClr val="tx2"/>
                </a:solidFill>
              </a:rPr>
              <a:t>lányoknál</a:t>
            </a:r>
            <a:r>
              <a:rPr lang="hu-HU" smtClean="0">
                <a:solidFill>
                  <a:schemeClr val="tx2"/>
                </a:solidFill>
              </a:rPr>
              <a:t> kb. 2 évvel korábban elkezdődik (10-11 év)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Megkezdődik az </a:t>
            </a:r>
            <a:r>
              <a:rPr lang="hu-HU" b="1" smtClean="0">
                <a:solidFill>
                  <a:schemeClr val="tx2"/>
                </a:solidFill>
              </a:rPr>
              <a:t>ivarmirigyek</a:t>
            </a:r>
            <a:r>
              <a:rPr lang="hu-HU" smtClean="0">
                <a:solidFill>
                  <a:schemeClr val="tx2"/>
                </a:solidFill>
              </a:rPr>
              <a:t> működése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Kialakul a </a:t>
            </a:r>
            <a:r>
              <a:rPr lang="hu-HU" b="1" smtClean="0">
                <a:solidFill>
                  <a:schemeClr val="tx2"/>
                </a:solidFill>
              </a:rPr>
              <a:t>másodlagos</a:t>
            </a:r>
            <a:r>
              <a:rPr lang="hu-HU" smtClean="0">
                <a:solidFill>
                  <a:schemeClr val="tx2"/>
                </a:solidFill>
              </a:rPr>
              <a:t> </a:t>
            </a:r>
            <a:r>
              <a:rPr lang="hu-HU" b="1" smtClean="0">
                <a:solidFill>
                  <a:schemeClr val="tx2"/>
                </a:solidFill>
              </a:rPr>
              <a:t>nemi</a:t>
            </a:r>
            <a:r>
              <a:rPr lang="hu-HU" smtClean="0">
                <a:solidFill>
                  <a:schemeClr val="tx2"/>
                </a:solidFill>
              </a:rPr>
              <a:t> </a:t>
            </a:r>
            <a:r>
              <a:rPr lang="hu-HU" b="1" smtClean="0">
                <a:solidFill>
                  <a:schemeClr val="tx2"/>
                </a:solidFill>
              </a:rPr>
              <a:t>jelleg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Felgyorsul a </a:t>
            </a:r>
            <a:r>
              <a:rPr lang="hu-HU" b="1" smtClean="0">
                <a:solidFill>
                  <a:schemeClr val="tx2"/>
                </a:solidFill>
              </a:rPr>
              <a:t>növekedés</a:t>
            </a:r>
            <a:r>
              <a:rPr lang="hu-HU" smtClean="0">
                <a:solidFill>
                  <a:schemeClr val="tx2"/>
                </a:solidFill>
              </a:rPr>
              <a:t> – </a:t>
            </a:r>
            <a:r>
              <a:rPr lang="hu-HU" b="1" smtClean="0">
                <a:solidFill>
                  <a:schemeClr val="tx2"/>
                </a:solidFill>
              </a:rPr>
              <a:t>kamaszkor</a:t>
            </a:r>
            <a:r>
              <a:rPr lang="hu-HU" smtClean="0">
                <a:solidFill>
                  <a:schemeClr val="tx2"/>
                </a:solidFill>
              </a:rPr>
              <a:t>. </a:t>
            </a:r>
          </a:p>
          <a:p>
            <a:pPr eaLnBrk="1" hangingPunct="1"/>
            <a:endParaRPr lang="fr-CA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003300"/>
                </a:solidFill>
              </a:rPr>
              <a:t>LÁNYOK</a:t>
            </a:r>
            <a:endParaRPr lang="sk-SK" b="1" smtClean="0">
              <a:solidFill>
                <a:srgbClr val="003300"/>
              </a:solidFill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323850" y="1916113"/>
          <a:ext cx="8496300" cy="46799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4043"/>
                <a:gridCol w="2274433"/>
                <a:gridCol w="2498912"/>
                <a:gridCol w="2498912"/>
              </a:tblGrid>
              <a:tr h="725256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/>
                        <a:t> 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err="1"/>
                        <a:t>Nemi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érés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 smtClean="0"/>
                        <a:t>kezdete</a:t>
                      </a:r>
                      <a:r>
                        <a:rPr lang="sk-SK" sz="1400" b="1" dirty="0"/>
                        <a:t/>
                      </a:r>
                      <a:br>
                        <a:rPr lang="sk-SK" sz="1400" b="1" dirty="0"/>
                      </a:br>
                      <a:r>
                        <a:rPr lang="sk-SK" sz="1400" b="1" dirty="0"/>
                        <a:t>(8-11 </a:t>
                      </a:r>
                      <a:r>
                        <a:rPr lang="sk-SK" sz="1400" b="1" dirty="0" err="1"/>
                        <a:t>éves</a:t>
                      </a:r>
                      <a:r>
                        <a:rPr lang="sk-SK" sz="1400" b="1" dirty="0"/>
                        <a:t> kor)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err="1"/>
                        <a:t>Menstruáció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 smtClean="0"/>
                        <a:t>jelentkezése</a:t>
                      </a:r>
                      <a:r>
                        <a:rPr lang="sk-SK" sz="1400" b="1" dirty="0"/>
                        <a:t/>
                      </a:r>
                      <a:br>
                        <a:rPr lang="sk-SK" sz="1400" b="1" dirty="0"/>
                      </a:br>
                      <a:r>
                        <a:rPr lang="sk-SK" sz="1400" b="1" dirty="0"/>
                        <a:t>(11-16 </a:t>
                      </a:r>
                      <a:r>
                        <a:rPr lang="sk-SK" sz="1400" b="1" dirty="0" err="1"/>
                        <a:t>éves</a:t>
                      </a:r>
                      <a:r>
                        <a:rPr lang="sk-SK" sz="1400" b="1" dirty="0"/>
                        <a:t> kor)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Nemi érés </a:t>
                      </a:r>
                      <a:r>
                        <a:rPr lang="fr-FR" sz="1400" b="1" dirty="0" smtClean="0"/>
                        <a:t>ideje</a:t>
                      </a:r>
                      <a:r>
                        <a:rPr lang="fr-FR" sz="1400" b="1" dirty="0"/>
                        <a:t/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(16-17 éves kor)</a:t>
                      </a:r>
                    </a:p>
                  </a:txBody>
                  <a:tcPr marL="29706" marR="29706" marT="29704" marB="29704" anchor="ctr"/>
                </a:tc>
              </a:tr>
              <a:tr h="889464"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Másodlagos nemi jellegek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Az emlőbimbó és a szeméremszőrzet fejlődésnek indul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Az emlők és a szőrzet fejlődése intenzívvé válik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/>
                        <a:t>Az emlő és a szőrzet fejlődése befejeződik</a:t>
                      </a:r>
                    </a:p>
                  </a:txBody>
                  <a:tcPr marL="29706" marR="29706" marT="29704" marB="29704" anchor="ctr"/>
                </a:tc>
              </a:tr>
              <a:tr h="561047"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Nemi szervek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/>
                        <a:t>A </a:t>
                      </a:r>
                      <a:r>
                        <a:rPr lang="sk-SK" sz="1400" b="1" dirty="0" err="1"/>
                        <a:t>nemi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szervek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növekedése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megindul</a:t>
                      </a:r>
                      <a:endParaRPr lang="sk-SK" sz="1400" b="1" dirty="0"/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A nemi szervek növekedése befejeződik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A nemi szervek kifejlett állapotban</a:t>
                      </a:r>
                    </a:p>
                  </a:txBody>
                  <a:tcPr marL="29706" marR="29706" marT="29704" marB="29704" anchor="ctr"/>
                </a:tc>
              </a:tr>
              <a:tr h="1053672">
                <a:tc>
                  <a:txBody>
                    <a:bodyPr/>
                    <a:lstStyle/>
                    <a:p>
                      <a:pPr algn="ctr"/>
                      <a:r>
                        <a:rPr lang="hu-HU" sz="1400" b="1"/>
                        <a:t>Nemi szervek működése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err="1"/>
                        <a:t>Nincs</a:t>
                      </a:r>
                      <a:endParaRPr lang="sk-SK" sz="1400" b="1" dirty="0"/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Megjelenik a menstruáció</a:t>
                      </a:r>
                      <a:br>
                        <a:rPr lang="hu-HU" sz="1400" b="1" dirty="0"/>
                      </a:br>
                      <a:r>
                        <a:rPr lang="hu-HU" sz="1400" b="1" dirty="0"/>
                        <a:t>(a ciklus rendszertelenül, de elkezd működni)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A menstruáció ciklikussága szabályossá válik</a:t>
                      </a:r>
                    </a:p>
                  </a:txBody>
                  <a:tcPr marL="29706" marR="29706" marT="29704" marB="29704" anchor="ctr"/>
                </a:tc>
              </a:tr>
              <a:tr h="725256"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/>
                      </a:r>
                      <a:br>
                        <a:rPr lang="sk-SK" sz="1400" b="1"/>
                      </a:br>
                      <a:r>
                        <a:rPr lang="sk-SK" sz="1400" b="1"/>
                        <a:t>Alkat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/>
                        <a:t>A nőiesedés megindul, a testsúly gyarapodik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A nőies alkat kifejezetté válik: kerekded formák, csípő, mellek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Kialakulnak az érett nőre jellemző testarányok</a:t>
                      </a:r>
                    </a:p>
                  </a:txBody>
                  <a:tcPr marL="29706" marR="29706" marT="29704" marB="29704" anchor="ctr"/>
                </a:tc>
              </a:tr>
              <a:tr h="725256"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Testhossz változásai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A testmagasság változása fokozott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A testmagasság változása maximális</a:t>
                      </a:r>
                    </a:p>
                  </a:txBody>
                  <a:tcPr marL="29706" marR="29706" marT="29704" marB="29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/>
                        <a:t>A </a:t>
                      </a:r>
                      <a:r>
                        <a:rPr lang="sk-SK" sz="1400" b="1" dirty="0" err="1"/>
                        <a:t>testmagasság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növekedése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lelassul</a:t>
                      </a:r>
                      <a:endParaRPr lang="sk-SK" sz="1400" b="1" dirty="0"/>
                    </a:p>
                  </a:txBody>
                  <a:tcPr marL="29706" marR="29706" marT="29704" marB="2970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003300"/>
                </a:solidFill>
              </a:rPr>
              <a:t>FIÚK</a:t>
            </a:r>
            <a:endParaRPr lang="sk-SK" b="1" smtClean="0">
              <a:solidFill>
                <a:srgbClr val="003300"/>
              </a:solidFill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50825" y="1916113"/>
          <a:ext cx="8569325" cy="47529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6200"/>
                <a:gridCol w="2232347"/>
                <a:gridCol w="2520389"/>
                <a:gridCol w="2520389"/>
              </a:tblGrid>
              <a:tr h="768507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/>
                        <a:t> 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err="1"/>
                        <a:t>Nemi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érés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 smtClean="0"/>
                        <a:t>kezdete</a:t>
                      </a:r>
                      <a:r>
                        <a:rPr lang="sk-SK" sz="1400" b="1" dirty="0"/>
                        <a:t/>
                      </a:r>
                      <a:br>
                        <a:rPr lang="sk-SK" sz="1400" b="1" dirty="0"/>
                      </a:br>
                      <a:r>
                        <a:rPr lang="sk-SK" sz="1400" b="1" dirty="0"/>
                        <a:t>(10-12 </a:t>
                      </a:r>
                      <a:r>
                        <a:rPr lang="sk-SK" sz="1400" b="1" dirty="0" err="1"/>
                        <a:t>éves</a:t>
                      </a:r>
                      <a:r>
                        <a:rPr lang="sk-SK" sz="1400" b="1" dirty="0"/>
                        <a:t> kor)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err="1"/>
                        <a:t>Pollúció</a:t>
                      </a:r>
                      <a:r>
                        <a:rPr lang="sk-SK" sz="1400" b="1" dirty="0"/>
                        <a:t> (</a:t>
                      </a:r>
                      <a:r>
                        <a:rPr lang="sk-SK" sz="1400" b="1" dirty="0" err="1"/>
                        <a:t>éjszakai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magömlés</a:t>
                      </a:r>
                      <a:r>
                        <a:rPr lang="sk-SK" sz="1400" b="1" dirty="0"/>
                        <a:t>) </a:t>
                      </a:r>
                      <a:r>
                        <a:rPr lang="sk-SK" sz="1400" b="1" dirty="0" err="1" smtClean="0"/>
                        <a:t>megjelenése</a:t>
                      </a:r>
                      <a:r>
                        <a:rPr lang="sk-SK" sz="1400" b="1" dirty="0"/>
                        <a:t/>
                      </a:r>
                      <a:br>
                        <a:rPr lang="sk-SK" sz="1400" b="1" dirty="0"/>
                      </a:br>
                      <a:r>
                        <a:rPr lang="sk-SK" sz="1400" b="1" dirty="0"/>
                        <a:t>(13-16 </a:t>
                      </a:r>
                      <a:r>
                        <a:rPr lang="sk-SK" sz="1400" b="1" dirty="0" err="1"/>
                        <a:t>éves</a:t>
                      </a:r>
                      <a:r>
                        <a:rPr lang="sk-SK" sz="1400" b="1" dirty="0"/>
                        <a:t> kor)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Nemi érés </a:t>
                      </a:r>
                      <a:r>
                        <a:rPr lang="fr-FR" sz="1400" b="1" dirty="0" smtClean="0"/>
                        <a:t>ideje</a:t>
                      </a:r>
                      <a:r>
                        <a:rPr lang="fr-FR" sz="1400" b="1" dirty="0"/>
                        <a:t/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(16-20 éves kor)</a:t>
                      </a:r>
                    </a:p>
                  </a:txBody>
                  <a:tcPr marL="25275" marR="25275" marT="25276" marB="25276" anchor="ctr"/>
                </a:tc>
              </a:tr>
              <a:tr h="768507"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Nemi szervek állapota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A külső nemi szervek növekedése megindul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/>
                        <a:t>A nemi szervek növekedése erőteljes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/>
                        <a:t>A nemi szervek fejlődése befejeződik</a:t>
                      </a:r>
                    </a:p>
                  </a:txBody>
                  <a:tcPr marL="25275" marR="25275" marT="25276" marB="25276" anchor="ctr"/>
                </a:tc>
              </a:tr>
              <a:tr h="768507"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Másodlagos nemi jellegek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Megjelenik a szeméremszőrzet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Megjelenik a hónaljszőrzet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/>
                        <a:t>Megjelenik a testszőrzet, a bajusz</a:t>
                      </a:r>
                    </a:p>
                  </a:txBody>
                  <a:tcPr marL="25275" marR="25275" marT="25276" marB="25276" anchor="ctr"/>
                </a:tc>
              </a:tr>
              <a:tr h="910439"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Alkati változások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/>
                        <a:t>Elkezdődik a férfias alkat kialakulása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Szembetűnő az ádámcsutka megjelenése, a hang mutálása, az izomzat erősödik (széles váll)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/>
                        <a:t>A végleges férfias alkat kialakul, az izomzat elnyeri végső formáját</a:t>
                      </a:r>
                    </a:p>
                  </a:txBody>
                  <a:tcPr marL="25275" marR="25275" marT="25276" marB="25276" anchor="ctr"/>
                </a:tc>
              </a:tr>
              <a:tr h="768507">
                <a:tc>
                  <a:txBody>
                    <a:bodyPr/>
                    <a:lstStyle/>
                    <a:p>
                      <a:pPr algn="ctr"/>
                      <a:r>
                        <a:rPr lang="hu-HU" sz="1400" b="1"/>
                        <a:t>Nemi szervek működése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/>
                        <a:t>Valójában még csak a dülmirigy működik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Merevedés (erekció) éjszakai magömlés időszaka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Szabályos, érett ondósejtek az ondófolyadékban (ejakulátumban)</a:t>
                      </a:r>
                    </a:p>
                  </a:txBody>
                  <a:tcPr marL="25275" marR="25275" marT="25276" marB="25276" anchor="ctr"/>
                </a:tc>
              </a:tr>
              <a:tr h="768507"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Testhossz növekedése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/>
                        <a:t>A test csontjai fokozott növekedésnek indulnak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/>
                        <a:t>Maximális a növekedés, főleg a csöves csontokban</a:t>
                      </a:r>
                    </a:p>
                  </a:txBody>
                  <a:tcPr marL="25275" marR="25275" marT="25276" marB="252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 err="1"/>
                        <a:t>Lassan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leáll</a:t>
                      </a:r>
                      <a:r>
                        <a:rPr lang="sk-SK" sz="1400" b="1" dirty="0"/>
                        <a:t> a </a:t>
                      </a:r>
                      <a:r>
                        <a:rPr lang="sk-SK" sz="1400" b="1" dirty="0" err="1"/>
                        <a:t>csontok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növekedése</a:t>
                      </a:r>
                      <a:r>
                        <a:rPr lang="sk-SK" sz="1400" b="1" dirty="0"/>
                        <a:t>, </a:t>
                      </a:r>
                      <a:r>
                        <a:rPr lang="sk-SK" sz="1400" b="1" dirty="0" err="1"/>
                        <a:t>és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kialakul</a:t>
                      </a:r>
                      <a:r>
                        <a:rPr lang="sk-SK" sz="1400" b="1" dirty="0"/>
                        <a:t> a </a:t>
                      </a:r>
                      <a:r>
                        <a:rPr lang="sk-SK" sz="1400" b="1" dirty="0" err="1"/>
                        <a:t>végleges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testnagyság</a:t>
                      </a:r>
                      <a:endParaRPr lang="sk-SK" sz="1400" b="1" dirty="0"/>
                    </a:p>
                  </a:txBody>
                  <a:tcPr marL="25275" marR="25275" marT="25276" marB="25276" anchor="ctr"/>
                </a:tc>
              </a:tr>
            </a:tbl>
          </a:graphicData>
        </a:graphic>
      </p:graphicFrame>
      <p:sp>
        <p:nvSpPr>
          <p:cNvPr id="1335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fr-FR"/>
              <a:t/>
            </a:r>
            <a:br>
              <a:rPr lang="fr-FR"/>
            </a:b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ifjúkor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1979613" y="1916113"/>
            <a:ext cx="6686550" cy="4525962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18 éves korig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Folytatódik</a:t>
            </a:r>
            <a:r>
              <a:rPr lang="hu-HU" smtClean="0">
                <a:solidFill>
                  <a:schemeClr val="tx2"/>
                </a:solidFill>
              </a:rPr>
              <a:t> a másodlagos nemi jelleg kifejlődése.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Fejlődik a gondolkodás </a:t>
            </a:r>
            <a:r>
              <a:rPr lang="hu-HU" b="1" smtClean="0">
                <a:solidFill>
                  <a:schemeClr val="tx2"/>
                </a:solidFill>
                <a:sym typeface="Wingdings" pitchFamily="2" charset="2"/>
              </a:rPr>
              <a:t> és az érzelemvilág.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  <a:sym typeface="Wingdings" pitchFamily="2" charset="2"/>
              </a:rPr>
              <a:t>A növekedés üteme fokozott.</a:t>
            </a:r>
            <a:endParaRPr lang="fr-CA" smtClean="0">
              <a:solidFill>
                <a:schemeClr val="tx2"/>
              </a:solidFill>
            </a:endParaRPr>
          </a:p>
        </p:txBody>
      </p:sp>
      <p:pic>
        <p:nvPicPr>
          <p:cNvPr id="14340" name="Picture 2" descr="http://torokjozsef.hu/wp-content/uploads/2010/02/siker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33375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Felnőttkor</a:t>
            </a:r>
            <a:br>
              <a:rPr lang="hu-HU" sz="4800" b="1" cap="all" dirty="0" smtClean="0">
                <a:solidFill>
                  <a:schemeClr val="tx2"/>
                </a:solidFill>
              </a:rPr>
            </a:br>
            <a:r>
              <a:rPr lang="hu-HU" sz="4000" b="1" cap="all" dirty="0" smtClean="0">
                <a:solidFill>
                  <a:schemeClr val="tx2"/>
                </a:solidFill>
              </a:rPr>
              <a:t>Az érettkor első szakasza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1979613" y="2332038"/>
            <a:ext cx="6686550" cy="4525962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30 éves korig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Az ember eléri </a:t>
            </a:r>
            <a:r>
              <a:rPr lang="hu-HU" b="1" smtClean="0">
                <a:solidFill>
                  <a:schemeClr val="tx2"/>
                </a:solidFill>
              </a:rPr>
              <a:t>fizikai teljesítőképessége </a:t>
            </a:r>
            <a:r>
              <a:rPr lang="hu-HU" smtClean="0">
                <a:solidFill>
                  <a:schemeClr val="tx2"/>
                </a:solidFill>
              </a:rPr>
              <a:t>csúcsát.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Keresi helyét a </a:t>
            </a:r>
            <a:r>
              <a:rPr lang="hu-HU" b="1" smtClean="0">
                <a:solidFill>
                  <a:schemeClr val="tx2"/>
                </a:solidFill>
              </a:rPr>
              <a:t>társadalomban</a:t>
            </a:r>
            <a:r>
              <a:rPr lang="hu-HU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Családot</a:t>
            </a:r>
            <a:r>
              <a:rPr lang="hu-HU" smtClean="0">
                <a:solidFill>
                  <a:schemeClr val="tx2"/>
                </a:solidFill>
              </a:rPr>
              <a:t> alapít.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Érettkor 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1979613" y="1844675"/>
            <a:ext cx="6686550" cy="4525963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45 éves korig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A legnagyobb </a:t>
            </a:r>
            <a:r>
              <a:rPr lang="hu-HU" b="1" smtClean="0">
                <a:solidFill>
                  <a:schemeClr val="tx2"/>
                </a:solidFill>
              </a:rPr>
              <a:t>munkateljesítmény</a:t>
            </a:r>
            <a:r>
              <a:rPr lang="hu-HU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Tapasztalatok</a:t>
            </a:r>
            <a:r>
              <a:rPr lang="hu-HU" smtClean="0">
                <a:solidFill>
                  <a:schemeClr val="tx2"/>
                </a:solidFill>
              </a:rPr>
              <a:t> kamatoztatása.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Középkor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1979613" y="1844675"/>
            <a:ext cx="6686550" cy="4525963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60 éves korig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A nőknél </a:t>
            </a:r>
            <a:r>
              <a:rPr lang="hu-HU" b="1" smtClean="0">
                <a:solidFill>
                  <a:schemeClr val="tx2"/>
                </a:solidFill>
              </a:rPr>
              <a:t>véget ér a menstruáció </a:t>
            </a:r>
            <a:r>
              <a:rPr lang="hu-HU" smtClean="0">
                <a:solidFill>
                  <a:schemeClr val="tx2"/>
                </a:solidFill>
              </a:rPr>
              <a:t>(változókorszak – menopauza)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Megkezdődik az </a:t>
            </a:r>
            <a:r>
              <a:rPr lang="hu-HU" b="1" smtClean="0">
                <a:solidFill>
                  <a:schemeClr val="tx2"/>
                </a:solidFill>
              </a:rPr>
              <a:t>öregedés</a:t>
            </a:r>
            <a:r>
              <a:rPr lang="hu-HU" smtClean="0">
                <a:solidFill>
                  <a:schemeClr val="tx2"/>
                </a:solidFill>
              </a:rPr>
              <a:t> folyamata. 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Szociális változás – </a:t>
            </a:r>
            <a:r>
              <a:rPr lang="hu-HU" b="1" smtClean="0">
                <a:solidFill>
                  <a:schemeClr val="tx2"/>
                </a:solidFill>
              </a:rPr>
              <a:t>nyugdíj</a:t>
            </a:r>
            <a:r>
              <a:rPr lang="hu-HU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Idős kor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1979613" y="1844675"/>
            <a:ext cx="6686550" cy="4525963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75 éves korig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Csökken</a:t>
            </a:r>
            <a:r>
              <a:rPr lang="hu-HU" smtClean="0">
                <a:solidFill>
                  <a:schemeClr val="tx2"/>
                </a:solidFill>
              </a:rPr>
              <a:t> a </a:t>
            </a:r>
            <a:r>
              <a:rPr lang="hu-HU" b="1" smtClean="0">
                <a:solidFill>
                  <a:schemeClr val="tx2"/>
                </a:solidFill>
              </a:rPr>
              <a:t>testi</a:t>
            </a:r>
            <a:r>
              <a:rPr lang="hu-HU" smtClean="0">
                <a:solidFill>
                  <a:schemeClr val="tx2"/>
                </a:solidFill>
              </a:rPr>
              <a:t> és </a:t>
            </a:r>
            <a:r>
              <a:rPr lang="hu-HU" b="1" smtClean="0">
                <a:solidFill>
                  <a:schemeClr val="tx2"/>
                </a:solidFill>
              </a:rPr>
              <a:t>szellemi</a:t>
            </a:r>
            <a:r>
              <a:rPr lang="hu-HU" smtClean="0">
                <a:solidFill>
                  <a:schemeClr val="tx2"/>
                </a:solidFill>
              </a:rPr>
              <a:t> </a:t>
            </a:r>
            <a:r>
              <a:rPr lang="hu-HU" b="1" smtClean="0">
                <a:solidFill>
                  <a:schemeClr val="tx2"/>
                </a:solidFill>
              </a:rPr>
              <a:t>energia</a:t>
            </a:r>
            <a:r>
              <a:rPr lang="hu-HU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A </a:t>
            </a:r>
            <a:r>
              <a:rPr lang="hu-HU" b="1" smtClean="0">
                <a:solidFill>
                  <a:schemeClr val="tx2"/>
                </a:solidFill>
              </a:rPr>
              <a:t>bőr</a:t>
            </a:r>
            <a:r>
              <a:rPr lang="hu-HU" smtClean="0">
                <a:solidFill>
                  <a:schemeClr val="tx2"/>
                </a:solidFill>
              </a:rPr>
              <a:t> </a:t>
            </a:r>
            <a:r>
              <a:rPr lang="hu-HU" b="1" smtClean="0">
                <a:solidFill>
                  <a:schemeClr val="tx2"/>
                </a:solidFill>
              </a:rPr>
              <a:t>elveszíti</a:t>
            </a:r>
            <a:r>
              <a:rPr lang="hu-HU" smtClean="0">
                <a:solidFill>
                  <a:schemeClr val="tx2"/>
                </a:solidFill>
              </a:rPr>
              <a:t> </a:t>
            </a:r>
            <a:r>
              <a:rPr lang="hu-HU" b="1" smtClean="0">
                <a:solidFill>
                  <a:schemeClr val="tx2"/>
                </a:solidFill>
              </a:rPr>
              <a:t>rugalmasságát</a:t>
            </a:r>
            <a:r>
              <a:rPr lang="hu-HU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A </a:t>
            </a:r>
            <a:r>
              <a:rPr lang="hu-HU" b="1" smtClean="0">
                <a:solidFill>
                  <a:schemeClr val="tx2"/>
                </a:solidFill>
              </a:rPr>
              <a:t>szervek</a:t>
            </a:r>
            <a:r>
              <a:rPr lang="hu-HU" smtClean="0">
                <a:solidFill>
                  <a:schemeClr val="tx2"/>
                </a:solidFill>
              </a:rPr>
              <a:t> és a </a:t>
            </a:r>
            <a:r>
              <a:rPr lang="hu-HU" b="1" smtClean="0">
                <a:solidFill>
                  <a:schemeClr val="tx2"/>
                </a:solidFill>
              </a:rPr>
              <a:t>szövetek</a:t>
            </a:r>
            <a:r>
              <a:rPr lang="hu-HU" smtClean="0">
                <a:solidFill>
                  <a:schemeClr val="tx2"/>
                </a:solidFill>
              </a:rPr>
              <a:t> zsugorodni kezdenek. 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Csontok</a:t>
            </a:r>
            <a:r>
              <a:rPr lang="hu-HU" smtClean="0">
                <a:solidFill>
                  <a:schemeClr val="tx2"/>
                </a:solidFill>
              </a:rPr>
              <a:t> ritkulnak.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Elbutulás</a:t>
            </a:r>
            <a:r>
              <a:rPr lang="hu-HU" smtClean="0">
                <a:solidFill>
                  <a:schemeClr val="tx2"/>
                </a:solidFill>
              </a:rPr>
              <a:t> kezdete.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Aggkor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1979613" y="1844675"/>
            <a:ext cx="6686550" cy="4525963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75 éves felett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Folytatódik</a:t>
            </a:r>
            <a:r>
              <a:rPr lang="hu-HU" smtClean="0">
                <a:solidFill>
                  <a:schemeClr val="tx2"/>
                </a:solidFill>
              </a:rPr>
              <a:t> a testi és szellemi leépülés. 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Gyengül</a:t>
            </a:r>
            <a:r>
              <a:rPr lang="hu-HU" smtClean="0">
                <a:solidFill>
                  <a:schemeClr val="tx2"/>
                </a:solidFill>
              </a:rPr>
              <a:t> a szervek működése.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179388" y="2128838"/>
            <a:ext cx="5976937" cy="800100"/>
          </a:xfrm>
        </p:spPr>
        <p:txBody>
          <a:bodyPr/>
          <a:lstStyle/>
          <a:p>
            <a:pPr algn="l" eaLnBrk="1" hangingPunct="1"/>
            <a:r>
              <a:rPr lang="hu-HU" sz="4000" b="1" smtClean="0">
                <a:solidFill>
                  <a:schemeClr val="bg1"/>
                </a:solidFill>
                <a:latin typeface="Book Antiqua" pitchFamily="18" charset="0"/>
              </a:rPr>
              <a:t>Az emberi élet időszakai</a:t>
            </a:r>
            <a:endParaRPr lang="fr-CA" sz="4000" b="1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3276600" y="6315075"/>
            <a:ext cx="5616575" cy="542925"/>
          </a:xfrm>
        </p:spPr>
        <p:txBody>
          <a:bodyPr/>
          <a:lstStyle/>
          <a:p>
            <a:pPr algn="r" eaLnBrk="1" hangingPunct="1"/>
            <a:r>
              <a:rPr lang="hu-HU" sz="2400" smtClean="0">
                <a:solidFill>
                  <a:schemeClr val="bg1"/>
                </a:solidFill>
              </a:rPr>
              <a:t>Minden életkornak megvan a varázsa </a:t>
            </a:r>
            <a:r>
              <a:rPr lang="hu-HU" sz="240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fr-CA" sz="2400" smtClean="0">
              <a:solidFill>
                <a:schemeClr val="bg1"/>
              </a:solidFill>
            </a:endParaRPr>
          </a:p>
        </p:txBody>
      </p:sp>
      <p:pic>
        <p:nvPicPr>
          <p:cNvPr id="2055" name="Picture 7" descr="http://t2.gstatic.com/images?q=tbn:ANd9GcRJpFMSqXOufbGUqrtsrQffmb0e7wJ-oLLfw3D9MRkhEv8waoos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423045" cy="142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http://t0.gstatic.com/images?q=tbn:ANd9GcR1w15i1a1OC_ZzeUbqna7wY9Kp6Oy9O-uZUMhKE_pFHAKXS5Qi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85184"/>
            <a:ext cx="2088232" cy="135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http://images.smh.com.au/2009/09/22/745568/article400_man_work_stress-42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094602" cy="143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http://t0.gstatic.com/images?q=tbn:ANd9GcTh5YL6QnajbfsPn_3GCObH7SaFNMV3v5iV9kEL7CQ-4Ny23A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996952"/>
            <a:ext cx="1215976" cy="182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3" name="Picture 15" descr="http://www.luxurytravelhomepage.com/images/categories/family_holida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836712"/>
            <a:ext cx="1981994" cy="132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5" name="Picture 17" descr="http://img.cas.sk/img/8/article/335093_dcera-matka-hadka-teenager-puber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916832"/>
            <a:ext cx="241303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7" name="Picture 19" descr="http://www.profueclinic.com/wp-content/uploads/id%C5%91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32656"/>
            <a:ext cx="2420285" cy="160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9" name="Picture 21" descr="http://t2.gstatic.com/images?q=tbn:ANd9GcR_qiEhCd2v20JvETDwU15EAU43FiSEQgkfVnwTYiMqBC00O9RMb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3068960"/>
            <a:ext cx="1440160" cy="202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1" name="Picture 23" descr="http://hu.hartmann.info/images/Manalind__Relaunch_Opa__40_mms49451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4581128"/>
            <a:ext cx="2381250" cy="17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3" name="Picture 25" descr="http://ketkerdojelmegegyfelkialto.freeblog.hu/Files/id%C5%91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98976" y="4797152"/>
            <a:ext cx="1645024" cy="116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5" name="Picture 27" descr="http://lh4.ggpht.com/_fXoRUXX-YSw/S2sQgmGKFGI/AAAAAAAAABw/eWw6SFrl0fE/clip_image00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2780928"/>
            <a:ext cx="1656184" cy="170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7" name="Picture 29" descr="http://t1.gstatic.com/images?q=tbn:ANd9GcTevCZvwXwUNHSBR5CTuGiH3E-ooK6oCJ3PgnEqbM_RYNuHs_D71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11760" y="4941168"/>
            <a:ext cx="1944216" cy="129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t3.gstatic.com/images?q=tbn:ANd9GcSTQ4J9PUEy9DhVfX0zER934R56jC7IOnOvX13F8RCZRnBHK_ZxnQ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80112" y="3284984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www.gekkonet.hu/pedagogia/images/csak-lusta-majd-kinovi-fejlodes-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0"/>
            <a:ext cx="91170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2489200"/>
            <a:ext cx="8229600" cy="4368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>
                <a:solidFill>
                  <a:schemeClr val="tx2"/>
                </a:solidFill>
              </a:rPr>
              <a:t>Az ember szervezete megfogantatásától egészen haláláig </a:t>
            </a:r>
            <a:r>
              <a:rPr lang="hu-HU" b="1" dirty="0" smtClean="0">
                <a:solidFill>
                  <a:schemeClr val="tx2"/>
                </a:solidFill>
              </a:rPr>
              <a:t>változik</a:t>
            </a:r>
            <a:r>
              <a:rPr lang="hu-HU" dirty="0" smtClean="0">
                <a:solidFill>
                  <a:schemeClr val="tx2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>
                <a:solidFill>
                  <a:schemeClr val="tx2"/>
                </a:solidFill>
              </a:rPr>
              <a:t>Az </a:t>
            </a:r>
            <a:r>
              <a:rPr lang="hu-HU" b="1" dirty="0" smtClean="0">
                <a:solidFill>
                  <a:schemeClr val="tx2"/>
                </a:solidFill>
              </a:rPr>
              <a:t>öregedés folyamata </a:t>
            </a:r>
            <a:r>
              <a:rPr lang="hu-HU" dirty="0" smtClean="0">
                <a:solidFill>
                  <a:schemeClr val="tx2"/>
                </a:solidFill>
              </a:rPr>
              <a:t>megállíthatatlan, már a születést követően azonnal elkezdődik.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solidFill>
                  <a:schemeClr val="tx2"/>
                </a:solidFill>
              </a:rPr>
              <a:t>Átlagéletkorok</a:t>
            </a:r>
            <a:r>
              <a:rPr lang="hu-HU" dirty="0" smtClean="0">
                <a:solidFill>
                  <a:schemeClr val="tx2"/>
                </a:solidFill>
              </a:rPr>
              <a:t>: 	</a:t>
            </a:r>
            <a:r>
              <a:rPr lang="hu-HU" b="1" dirty="0" smtClean="0">
                <a:solidFill>
                  <a:schemeClr val="tx2"/>
                </a:solidFill>
              </a:rPr>
              <a:t>nők</a:t>
            </a:r>
            <a:r>
              <a:rPr lang="hu-HU" dirty="0" smtClean="0">
                <a:solidFill>
                  <a:schemeClr val="tx2"/>
                </a:solidFill>
              </a:rPr>
              <a:t> 74 év</a:t>
            </a:r>
          </a:p>
          <a:p>
            <a:pPr lvl="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dirty="0" smtClean="0">
                <a:solidFill>
                  <a:schemeClr val="tx2"/>
                </a:solidFill>
              </a:rPr>
              <a:t>		</a:t>
            </a:r>
            <a:r>
              <a:rPr lang="hu-HU" sz="3200" dirty="0" smtClean="0">
                <a:solidFill>
                  <a:schemeClr val="tx2"/>
                </a:solidFill>
              </a:rPr>
              <a:t>	</a:t>
            </a:r>
            <a:r>
              <a:rPr lang="hu-HU" sz="3200" b="1" dirty="0" smtClean="0">
                <a:solidFill>
                  <a:schemeClr val="tx2"/>
                </a:solidFill>
              </a:rPr>
              <a:t>férfiak</a:t>
            </a:r>
            <a:r>
              <a:rPr lang="hu-HU" sz="3200" dirty="0" smtClean="0">
                <a:solidFill>
                  <a:schemeClr val="tx2"/>
                </a:solidFill>
              </a:rPr>
              <a:t> 67 év</a:t>
            </a:r>
            <a:endParaRPr lang="hu-HU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/>
                </a:solidFill>
              </a:rPr>
              <a:t>Az öregedés folyamatát befolyásolják az </a:t>
            </a:r>
            <a:r>
              <a:rPr lang="hu-HU" b="1" dirty="0" smtClean="0">
                <a:solidFill>
                  <a:schemeClr val="tx2"/>
                </a:solidFill>
              </a:rPr>
              <a:t>örökletes hajlamok</a:t>
            </a:r>
            <a:r>
              <a:rPr lang="hu-HU" dirty="0" smtClean="0">
                <a:solidFill>
                  <a:schemeClr val="tx2"/>
                </a:solidFill>
              </a:rPr>
              <a:t>, az </a:t>
            </a:r>
            <a:r>
              <a:rPr lang="hu-HU" b="1" dirty="0" smtClean="0">
                <a:solidFill>
                  <a:schemeClr val="tx2"/>
                </a:solidFill>
              </a:rPr>
              <a:t>egészségi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b="1" dirty="0" smtClean="0">
                <a:solidFill>
                  <a:schemeClr val="tx2"/>
                </a:solidFill>
              </a:rPr>
              <a:t>állapot</a:t>
            </a:r>
            <a:r>
              <a:rPr lang="hu-HU" dirty="0" smtClean="0">
                <a:solidFill>
                  <a:schemeClr val="tx2"/>
                </a:solidFill>
              </a:rPr>
              <a:t> és az </a:t>
            </a:r>
            <a:r>
              <a:rPr lang="hu-HU" b="1" dirty="0" smtClean="0">
                <a:solidFill>
                  <a:schemeClr val="tx2"/>
                </a:solidFill>
              </a:rPr>
              <a:t>életmód</a:t>
            </a:r>
            <a:r>
              <a:rPr lang="hu-HU" dirty="0" smtClean="0">
                <a:solidFill>
                  <a:schemeClr val="tx2"/>
                </a:solidFill>
              </a:rPr>
              <a:t> is.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6600" b="1" smtClean="0">
                <a:latin typeface="Monotype Corsiva" pitchFamily="66" charset="0"/>
              </a:rPr>
              <a:t>Az emberi élet korszakai: </a:t>
            </a:r>
            <a:endParaRPr lang="sk-SK" sz="6600" b="1" smtClean="0">
              <a:latin typeface="Monotype Corsiva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Újszülöttkor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Csecsemőkor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Kisdedkor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Óvodáskor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Kisiskoláskor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Serdülőkor</a:t>
            </a:r>
            <a:r>
              <a:rPr lang="hu-HU" sz="4400" cap="small" dirty="0" smtClean="0">
                <a:solidFill>
                  <a:schemeClr val="tx2"/>
                </a:solidFill>
                <a:latin typeface="Monotype Corsiva" pitchFamily="66" charset="0"/>
              </a:rPr>
              <a:t>	</a:t>
            </a:r>
            <a:endParaRPr lang="fr-CA" sz="4400" cap="small" dirty="0" smtClean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787900" y="1628775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Ifjúkor</a:t>
            </a:r>
          </a:p>
          <a:p>
            <a:pPr eaLnBrk="1" hangingPunct="1"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Felnőttkor</a:t>
            </a:r>
          </a:p>
          <a:p>
            <a:pPr eaLnBrk="1" hangingPunct="1"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Érettkor</a:t>
            </a:r>
          </a:p>
          <a:p>
            <a:pPr eaLnBrk="1" hangingPunct="1"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Középkor</a:t>
            </a:r>
          </a:p>
          <a:p>
            <a:pPr eaLnBrk="1" hangingPunct="1"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Idős kor</a:t>
            </a:r>
          </a:p>
          <a:p>
            <a:pPr eaLnBrk="1" hangingPunct="1">
              <a:defRPr/>
            </a:pPr>
            <a:r>
              <a:rPr lang="hu-HU" sz="4400" b="1" cap="small" dirty="0" smtClean="0">
                <a:solidFill>
                  <a:srgbClr val="0070C0"/>
                </a:solidFill>
                <a:latin typeface="Monotype Corsiva" pitchFamily="66" charset="0"/>
              </a:rPr>
              <a:t>Aggkor </a:t>
            </a:r>
            <a:endParaRPr lang="sk-SK" sz="4400" b="1" cap="small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újszülöttkor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Az élet első hónapja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A gyermek még nem sok mindent érzékel. 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Elsősorban a </a:t>
            </a:r>
            <a:r>
              <a:rPr lang="hu-HU" b="1" smtClean="0">
                <a:solidFill>
                  <a:schemeClr val="tx2"/>
                </a:solidFill>
              </a:rPr>
              <a:t>szopási</a:t>
            </a:r>
            <a:r>
              <a:rPr lang="hu-HU" smtClean="0">
                <a:solidFill>
                  <a:schemeClr val="tx2"/>
                </a:solidFill>
              </a:rPr>
              <a:t> és </a:t>
            </a:r>
            <a:r>
              <a:rPr lang="hu-HU" b="1" smtClean="0">
                <a:solidFill>
                  <a:schemeClr val="tx2"/>
                </a:solidFill>
              </a:rPr>
              <a:t>védekező</a:t>
            </a:r>
            <a:r>
              <a:rPr lang="hu-HU" smtClean="0">
                <a:solidFill>
                  <a:schemeClr val="tx2"/>
                </a:solidFill>
              </a:rPr>
              <a:t> </a:t>
            </a:r>
            <a:r>
              <a:rPr lang="hu-HU" b="1" smtClean="0">
                <a:solidFill>
                  <a:schemeClr val="tx2"/>
                </a:solidFill>
              </a:rPr>
              <a:t>reflexek</a:t>
            </a:r>
            <a:r>
              <a:rPr lang="hu-HU" smtClean="0">
                <a:solidFill>
                  <a:schemeClr val="tx2"/>
                </a:solidFill>
              </a:rPr>
              <a:t> érvényesülnek. 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Már megkezdődik az </a:t>
            </a:r>
            <a:r>
              <a:rPr lang="hu-HU" b="1" smtClean="0">
                <a:solidFill>
                  <a:schemeClr val="tx2"/>
                </a:solidFill>
              </a:rPr>
              <a:t>anyához</a:t>
            </a:r>
            <a:r>
              <a:rPr lang="hu-HU" smtClean="0">
                <a:solidFill>
                  <a:schemeClr val="tx2"/>
                </a:solidFill>
              </a:rPr>
              <a:t> való </a:t>
            </a:r>
            <a:r>
              <a:rPr lang="hu-HU" b="1" smtClean="0">
                <a:solidFill>
                  <a:schemeClr val="tx2"/>
                </a:solidFill>
              </a:rPr>
              <a:t>érzelmi</a:t>
            </a:r>
            <a:r>
              <a:rPr lang="hu-HU" smtClean="0">
                <a:solidFill>
                  <a:schemeClr val="tx2"/>
                </a:solidFill>
              </a:rPr>
              <a:t> </a:t>
            </a:r>
            <a:r>
              <a:rPr lang="hu-HU" b="1" smtClean="0">
                <a:solidFill>
                  <a:schemeClr val="tx2"/>
                </a:solidFill>
              </a:rPr>
              <a:t>kötődés</a:t>
            </a:r>
            <a:r>
              <a:rPr lang="hu-HU" smtClean="0">
                <a:solidFill>
                  <a:schemeClr val="tx2"/>
                </a:solidFill>
              </a:rPr>
              <a:t>. </a:t>
            </a:r>
            <a:endParaRPr lang="fr-CA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Csecsemőkor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Az 1. év végéig tart.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A táplálék meghatározó része az </a:t>
            </a:r>
            <a:r>
              <a:rPr lang="hu-HU" b="1" smtClean="0">
                <a:solidFill>
                  <a:schemeClr val="tx2"/>
                </a:solidFill>
              </a:rPr>
              <a:t>anyatej</a:t>
            </a:r>
            <a:r>
              <a:rPr lang="hu-HU" smtClean="0">
                <a:solidFill>
                  <a:schemeClr val="tx2"/>
                </a:solidFill>
              </a:rPr>
              <a:t>. 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Jellemző a gyors </a:t>
            </a:r>
            <a:r>
              <a:rPr lang="hu-HU" b="1" smtClean="0">
                <a:solidFill>
                  <a:schemeClr val="tx2"/>
                </a:solidFill>
              </a:rPr>
              <a:t>testi</a:t>
            </a:r>
            <a:r>
              <a:rPr lang="hu-HU" smtClean="0">
                <a:solidFill>
                  <a:schemeClr val="tx2"/>
                </a:solidFill>
              </a:rPr>
              <a:t> és </a:t>
            </a:r>
            <a:r>
              <a:rPr lang="hu-HU" b="1" smtClean="0">
                <a:solidFill>
                  <a:schemeClr val="tx2"/>
                </a:solidFill>
              </a:rPr>
              <a:t>lelki</a:t>
            </a:r>
            <a:r>
              <a:rPr lang="hu-HU" smtClean="0">
                <a:solidFill>
                  <a:schemeClr val="tx2"/>
                </a:solidFill>
              </a:rPr>
              <a:t> </a:t>
            </a:r>
            <a:r>
              <a:rPr lang="hu-HU" b="1" smtClean="0">
                <a:solidFill>
                  <a:schemeClr val="tx2"/>
                </a:solidFill>
              </a:rPr>
              <a:t>fejlődés</a:t>
            </a:r>
            <a:r>
              <a:rPr lang="hu-HU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Megjelennek az első </a:t>
            </a:r>
            <a:r>
              <a:rPr lang="hu-HU" b="1" smtClean="0">
                <a:solidFill>
                  <a:schemeClr val="tx2"/>
                </a:solidFill>
              </a:rPr>
              <a:t>tejfogak</a:t>
            </a:r>
            <a:r>
              <a:rPr lang="hu-HU" smtClean="0">
                <a:solidFill>
                  <a:schemeClr val="tx2"/>
                </a:solidFill>
              </a:rPr>
              <a:t>. </a:t>
            </a:r>
            <a:endParaRPr lang="fr-CA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51050" y="404813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Korai gyermekkor - kisdedkor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2000250" y="2276475"/>
            <a:ext cx="6686550" cy="3849688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Az 3. év végéig tart.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Fejlődnek a </a:t>
            </a:r>
            <a:r>
              <a:rPr lang="hu-HU" b="1" smtClean="0">
                <a:solidFill>
                  <a:schemeClr val="tx2"/>
                </a:solidFill>
              </a:rPr>
              <a:t>mozgási</a:t>
            </a:r>
            <a:r>
              <a:rPr lang="hu-HU" smtClean="0">
                <a:solidFill>
                  <a:schemeClr val="tx2"/>
                </a:solidFill>
              </a:rPr>
              <a:t> képességek.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Megindul a </a:t>
            </a:r>
            <a:r>
              <a:rPr lang="hu-HU" b="1" smtClean="0">
                <a:solidFill>
                  <a:schemeClr val="tx2"/>
                </a:solidFill>
              </a:rPr>
              <a:t>beszéd</a:t>
            </a:r>
            <a:r>
              <a:rPr lang="hu-HU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A </a:t>
            </a:r>
            <a:r>
              <a:rPr lang="hu-HU" b="1" smtClean="0">
                <a:solidFill>
                  <a:schemeClr val="tx2"/>
                </a:solidFill>
              </a:rPr>
              <a:t>tejfogak</a:t>
            </a:r>
            <a:r>
              <a:rPr lang="hu-HU" smtClean="0">
                <a:solidFill>
                  <a:schemeClr val="tx2"/>
                </a:solidFill>
              </a:rPr>
              <a:t> áttörnek. </a:t>
            </a:r>
            <a:endParaRPr lang="fr-CA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Óvodáskor - </a:t>
            </a:r>
            <a:br>
              <a:rPr lang="hu-HU" sz="4800" b="1" cap="all" dirty="0" smtClean="0">
                <a:solidFill>
                  <a:schemeClr val="tx2"/>
                </a:solidFill>
              </a:rPr>
            </a:br>
            <a:r>
              <a:rPr lang="hu-HU" sz="4800" b="1" cap="all" dirty="0" smtClean="0">
                <a:solidFill>
                  <a:schemeClr val="tx2"/>
                </a:solidFill>
              </a:rPr>
              <a:t>első gyermekkor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6 éves korig tart.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Jelentősen megváltoznak a </a:t>
            </a:r>
            <a:r>
              <a:rPr lang="hu-HU" b="1" smtClean="0">
                <a:solidFill>
                  <a:schemeClr val="tx2"/>
                </a:solidFill>
              </a:rPr>
              <a:t>testméretek</a:t>
            </a:r>
            <a:r>
              <a:rPr lang="hu-HU" smtClean="0">
                <a:solidFill>
                  <a:schemeClr val="tx2"/>
                </a:solidFill>
              </a:rPr>
              <a:t>, elsősorban a végtagok nyúlnak meg. 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Szellemi fejlődés </a:t>
            </a:r>
            <a:r>
              <a:rPr lang="hu-HU" smtClean="0">
                <a:solidFill>
                  <a:schemeClr val="tx2"/>
                </a:solidFill>
              </a:rPr>
              <a:t>rohamosan felgyorsul. 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Közösségbe</a:t>
            </a:r>
            <a:r>
              <a:rPr lang="hu-HU" smtClean="0">
                <a:solidFill>
                  <a:schemeClr val="tx2"/>
                </a:solidFill>
              </a:rPr>
              <a:t> való vágyakozás. </a:t>
            </a:r>
            <a:endParaRPr lang="fr-CA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6865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800" b="1" cap="all" dirty="0" smtClean="0">
                <a:solidFill>
                  <a:schemeClr val="tx2"/>
                </a:solidFill>
              </a:rPr>
              <a:t>Kisiskoláskor</a:t>
            </a:r>
            <a:br>
              <a:rPr lang="hu-HU" sz="4800" b="1" cap="all" dirty="0" smtClean="0">
                <a:solidFill>
                  <a:schemeClr val="tx2"/>
                </a:solidFill>
              </a:rPr>
            </a:br>
            <a:r>
              <a:rPr lang="hu-HU" sz="4800" b="1" cap="all" dirty="0" smtClean="0">
                <a:solidFill>
                  <a:schemeClr val="tx2"/>
                </a:solidFill>
              </a:rPr>
              <a:t>második gyermekkor</a:t>
            </a:r>
            <a:endParaRPr lang="fr-CA" sz="4800" b="1" cap="all" dirty="0" smtClean="0">
              <a:solidFill>
                <a:schemeClr val="tx2"/>
              </a:solidFill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1979613" y="1916113"/>
            <a:ext cx="6686550" cy="4525962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FF00"/>
                </a:solidFill>
              </a:rPr>
              <a:t>10 éves korig tart.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Megváltoznak, kikerekednek a </a:t>
            </a:r>
            <a:r>
              <a:rPr lang="hu-HU" b="1" smtClean="0">
                <a:solidFill>
                  <a:schemeClr val="tx2"/>
                </a:solidFill>
              </a:rPr>
              <a:t>testformák</a:t>
            </a:r>
            <a:r>
              <a:rPr lang="hu-HU" smtClean="0">
                <a:solidFill>
                  <a:schemeClr val="tx2"/>
                </a:solidFill>
              </a:rPr>
              <a:t>. 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Megjelennek az </a:t>
            </a:r>
            <a:r>
              <a:rPr lang="hu-HU" b="1" smtClean="0">
                <a:solidFill>
                  <a:schemeClr val="tx2"/>
                </a:solidFill>
              </a:rPr>
              <a:t>állandó</a:t>
            </a:r>
            <a:r>
              <a:rPr lang="hu-HU" smtClean="0">
                <a:solidFill>
                  <a:schemeClr val="tx2"/>
                </a:solidFill>
              </a:rPr>
              <a:t> </a:t>
            </a:r>
            <a:r>
              <a:rPr lang="hu-HU" b="1" smtClean="0">
                <a:solidFill>
                  <a:schemeClr val="tx2"/>
                </a:solidFill>
              </a:rPr>
              <a:t>fogak</a:t>
            </a:r>
            <a:r>
              <a:rPr lang="hu-HU" smtClean="0">
                <a:solidFill>
                  <a:schemeClr val="tx2"/>
                </a:solidFill>
              </a:rPr>
              <a:t>. 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Nagy </a:t>
            </a:r>
            <a:r>
              <a:rPr lang="hu-HU" b="1" smtClean="0">
                <a:solidFill>
                  <a:schemeClr val="tx2"/>
                </a:solidFill>
              </a:rPr>
              <a:t>szellemi</a:t>
            </a:r>
            <a:r>
              <a:rPr lang="hu-HU" smtClean="0">
                <a:solidFill>
                  <a:schemeClr val="tx2"/>
                </a:solidFill>
              </a:rPr>
              <a:t> </a:t>
            </a:r>
            <a:r>
              <a:rPr lang="hu-HU" b="1" smtClean="0">
                <a:solidFill>
                  <a:schemeClr val="tx2"/>
                </a:solidFill>
              </a:rPr>
              <a:t>fejlődés</a:t>
            </a:r>
            <a:r>
              <a:rPr lang="hu-HU" smtClean="0">
                <a:solidFill>
                  <a:schemeClr val="tx2"/>
                </a:solidFill>
              </a:rPr>
              <a:t> időszaka.</a:t>
            </a:r>
          </a:p>
          <a:p>
            <a:pPr eaLnBrk="1" hangingPunct="1"/>
            <a:r>
              <a:rPr lang="hu-HU" smtClean="0">
                <a:solidFill>
                  <a:schemeClr val="tx2"/>
                </a:solidFill>
              </a:rPr>
              <a:t>A fiúknál általában tovább tart (10-12 év) </a:t>
            </a:r>
            <a:endParaRPr lang="fr-CA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591</Words>
  <Application>Microsoft Office PowerPoint</Application>
  <PresentationFormat>Prezentácia na obrazovke (4:3)</PresentationFormat>
  <Paragraphs>135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Book Antiqua</vt:lpstr>
      <vt:lpstr>Wingdings</vt:lpstr>
      <vt:lpstr>Monotype Corsiva</vt:lpstr>
      <vt:lpstr>Thème Office</vt:lpstr>
      <vt:lpstr>Špeciálna základná škola s VJM, Rimavská Sobota Magyar Tannyelvű Speciális Alapiskola , Rimaszombat  Praktická škola Családi nevelés - Rodinná výchova  2019/2020 </vt:lpstr>
      <vt:lpstr>Az emberi élet időszakai</vt:lpstr>
      <vt:lpstr>Snímka 3</vt:lpstr>
      <vt:lpstr>Az emberi élet korszakai: </vt:lpstr>
      <vt:lpstr>újszülöttkor</vt:lpstr>
      <vt:lpstr>Csecsemőkor</vt:lpstr>
      <vt:lpstr>Korai gyermekkor - kisdedkor</vt:lpstr>
      <vt:lpstr>Óvodáskor -  első gyermekkor</vt:lpstr>
      <vt:lpstr>Kisiskoláskor második gyermekkor</vt:lpstr>
      <vt:lpstr>Serdülőkor –  Pubertáskor</vt:lpstr>
      <vt:lpstr>LÁNYOK</vt:lpstr>
      <vt:lpstr>FIÚK</vt:lpstr>
      <vt:lpstr>ifjúkor</vt:lpstr>
      <vt:lpstr>Felnőttkor Az érettkor első szakasza</vt:lpstr>
      <vt:lpstr>Érettkor </vt:lpstr>
      <vt:lpstr>Középkor</vt:lpstr>
      <vt:lpstr>Idős kor</vt:lpstr>
      <vt:lpstr>Aggkor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pc</cp:lastModifiedBy>
  <cp:revision>48</cp:revision>
  <dcterms:created xsi:type="dcterms:W3CDTF">2008-04-20T22:20:53Z</dcterms:created>
  <dcterms:modified xsi:type="dcterms:W3CDTF">2020-05-22T09:38:28Z</dcterms:modified>
</cp:coreProperties>
</file>