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66"/>
    <a:srgbClr val="FF66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9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C55EF3-6D4C-4199-8D59-0B4F5613E3D2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121DA4-FBF0-4A86-8AF0-2DF849127FC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vka\Desktop\histamin-vplyv-na-fyzicke-a-dusevne-zdra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624736" cy="4414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772400" cy="3240360"/>
          </a:xfrm>
        </p:spPr>
        <p:txBody>
          <a:bodyPr>
            <a:normAutofit/>
          </a:bodyPr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Monotype Corsiva" pitchFamily="66" charset="0"/>
              </a:rPr>
              <a:t>Špeciálna základná škola s </a:t>
            </a:r>
            <a:r>
              <a:rPr lang="sk-SK" sz="2400" dirty="0" err="1" smtClean="0">
                <a:solidFill>
                  <a:schemeClr val="tx1"/>
                </a:solidFill>
                <a:latin typeface="Monotype Corsiva" pitchFamily="66" charset="0"/>
              </a:rPr>
              <a:t>vjm</a:t>
            </a:r>
            <a:r>
              <a:rPr lang="sk-SK" sz="2400" dirty="0" smtClean="0">
                <a:solidFill>
                  <a:schemeClr val="tx1"/>
                </a:solidFill>
                <a:latin typeface="Monotype Corsiva" pitchFamily="66" charset="0"/>
              </a:rPr>
              <a:t>, Rimavská Sobota</a:t>
            </a:r>
          </a:p>
          <a:p>
            <a:pPr algn="ctr"/>
            <a:r>
              <a:rPr lang="sk-SK" sz="2400" dirty="0" err="1" smtClean="0">
                <a:solidFill>
                  <a:schemeClr val="tx1"/>
                </a:solidFill>
                <a:latin typeface="Monotype Corsiva" pitchFamily="66" charset="0"/>
              </a:rPr>
              <a:t>Magyar</a:t>
            </a:r>
            <a:r>
              <a:rPr lang="sk-SK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Monotype Corsiva" pitchFamily="66" charset="0"/>
              </a:rPr>
              <a:t>Tannyelvű</a:t>
            </a:r>
            <a:r>
              <a:rPr lang="sk-SK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Monotype Corsiva" pitchFamily="66" charset="0"/>
              </a:rPr>
              <a:t>Speciális</a:t>
            </a:r>
            <a:r>
              <a:rPr lang="sk-SK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Monotype Corsiva" pitchFamily="66" charset="0"/>
              </a:rPr>
              <a:t>Alapiskola</a:t>
            </a:r>
            <a:r>
              <a:rPr lang="sk-SK" sz="2400" dirty="0" smtClean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sk-SK" sz="2400" dirty="0" err="1" smtClean="0">
                <a:solidFill>
                  <a:schemeClr val="tx1"/>
                </a:solidFill>
                <a:latin typeface="Monotype Corsiva" pitchFamily="66" charset="0"/>
              </a:rPr>
              <a:t>Rimaszombat</a:t>
            </a:r>
            <a:endParaRPr lang="sk-SK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ctr"/>
            <a:endParaRPr lang="sk-SK" dirty="0">
              <a:solidFill>
                <a:schemeClr val="tx1"/>
              </a:solidFill>
              <a:latin typeface="Monotype Corsiva" pitchFamily="66" charset="0"/>
            </a:endParaRPr>
          </a:p>
          <a:p>
            <a:pPr algn="ctr"/>
            <a:r>
              <a:rPr lang="sk-SK" sz="4000" b="1" dirty="0" smtClean="0">
                <a:solidFill>
                  <a:schemeClr val="accent1"/>
                </a:solidFill>
                <a:latin typeface="Monotype Corsiva" pitchFamily="66" charset="0"/>
              </a:rPr>
              <a:t>                            </a:t>
            </a:r>
            <a:r>
              <a:rPr lang="sk-SK" sz="4000" b="1" dirty="0" err="1" smtClean="0">
                <a:solidFill>
                  <a:schemeClr val="accent1"/>
                </a:solidFill>
                <a:latin typeface="Monotype Corsiva" pitchFamily="66" charset="0"/>
              </a:rPr>
              <a:t>Lelki</a:t>
            </a:r>
            <a:r>
              <a:rPr lang="sk-SK" sz="4000" b="1" dirty="0" smtClean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sk-SK" sz="4000" b="1" dirty="0" err="1" smtClean="0">
                <a:solidFill>
                  <a:schemeClr val="accent1"/>
                </a:solidFill>
                <a:latin typeface="Monotype Corsiva" pitchFamily="66" charset="0"/>
              </a:rPr>
              <a:t>egészség</a:t>
            </a:r>
            <a:endParaRPr lang="sk-SK" sz="4000" b="1" dirty="0" smtClean="0">
              <a:solidFill>
                <a:schemeClr val="accent1"/>
              </a:solidFill>
              <a:latin typeface="Monotype Corsiva" pitchFamily="66" charset="0"/>
            </a:endParaRPr>
          </a:p>
          <a:p>
            <a:r>
              <a:rPr lang="sk-SK" sz="2800" dirty="0" smtClean="0">
                <a:solidFill>
                  <a:schemeClr val="tx1"/>
                </a:solidFill>
                <a:latin typeface="Monotype Corsiva" pitchFamily="66" charset="0"/>
              </a:rPr>
              <a:t>Biológia 8. </a:t>
            </a:r>
            <a:r>
              <a:rPr lang="sk-SK" sz="2800" dirty="0" err="1" smtClean="0">
                <a:solidFill>
                  <a:schemeClr val="tx1"/>
                </a:solidFill>
                <a:latin typeface="Monotype Corsiva" pitchFamily="66" charset="0"/>
              </a:rPr>
              <a:t>évfolyam</a:t>
            </a:r>
            <a:r>
              <a:rPr lang="sk-SK" sz="28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r>
              <a:rPr lang="sk-SK" sz="2800" dirty="0" smtClean="0">
                <a:solidFill>
                  <a:schemeClr val="tx1"/>
                </a:solidFill>
                <a:latin typeface="Monotype Corsiva" pitchFamily="66" charset="0"/>
              </a:rPr>
              <a:t>2019/2020</a:t>
            </a:r>
            <a:endParaRPr lang="sk-SK" sz="2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>
            <a:normAutofit/>
          </a:bodyPr>
          <a:lstStyle/>
          <a:p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Az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ember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lelki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egészsége</a:t>
            </a:r>
            <a:endParaRPr lang="sk-SK" sz="40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752528"/>
          </a:xfrm>
        </p:spPr>
        <p:txBody>
          <a:bodyPr>
            <a:normAutofit/>
          </a:bodyPr>
          <a:lstStyle/>
          <a:p>
            <a:pPr algn="just"/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A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lelki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egészség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 </a:t>
            </a:r>
            <a:r>
              <a:rPr lang="sk-SK" sz="2600" dirty="0" err="1" smtClean="0">
                <a:latin typeface="Monotype Corsiva" pitchFamily="66" charset="0"/>
              </a:rPr>
              <a:t>ugyanolyan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fontos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mint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testi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egészség</a:t>
            </a:r>
            <a:r>
              <a:rPr lang="sk-SK" sz="2600" dirty="0" smtClean="0">
                <a:latin typeface="Monotype Corsiva" pitchFamily="66" charset="0"/>
              </a:rPr>
              <a:t>.</a:t>
            </a:r>
          </a:p>
          <a:p>
            <a:pPr algn="just"/>
            <a:r>
              <a:rPr lang="sk-SK" sz="2600" dirty="0" err="1" smtClean="0">
                <a:latin typeface="Monotype Corsiva" pitchFamily="66" charset="0"/>
              </a:rPr>
              <a:t>Fontos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megtalálni</a:t>
            </a:r>
            <a:r>
              <a:rPr lang="sk-SK" sz="2600" dirty="0" smtClean="0">
                <a:latin typeface="Monotype Corsiva" pitchFamily="66" charset="0"/>
              </a:rPr>
              <a:t> a </a:t>
            </a:r>
            <a:r>
              <a:rPr lang="sk-SK" sz="2600" dirty="0" err="1" smtClean="0">
                <a:latin typeface="Monotype Corsiva" pitchFamily="66" charset="0"/>
              </a:rPr>
              <a:t>harmńiát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munka</a:t>
            </a:r>
            <a:r>
              <a:rPr lang="sk-SK" sz="2600" dirty="0" smtClean="0">
                <a:latin typeface="Monotype Corsiva" pitchFamily="66" charset="0"/>
              </a:rPr>
              <a:t>, </a:t>
            </a:r>
            <a:r>
              <a:rPr lang="sk-SK" sz="2600" dirty="0" err="1" smtClean="0">
                <a:latin typeface="Monotype Corsiva" pitchFamily="66" charset="0"/>
              </a:rPr>
              <a:t>pihenés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alvás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között</a:t>
            </a:r>
            <a:r>
              <a:rPr lang="sk-SK" sz="2600" dirty="0" smtClean="0">
                <a:latin typeface="Monotype Corsiva" pitchFamily="66" charset="0"/>
              </a:rPr>
              <a:t>.</a:t>
            </a:r>
            <a:endParaRPr lang="sk-SK" sz="2600" dirty="0" smtClean="0">
              <a:solidFill>
                <a:srgbClr val="CC0066"/>
              </a:solidFill>
              <a:latin typeface="Monotype Corsiva" pitchFamily="66" charset="0"/>
            </a:endParaRPr>
          </a:p>
          <a:p>
            <a:pPr algn="just"/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A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sport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különösen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fontos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nemcsak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ember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testi</a:t>
            </a:r>
            <a:r>
              <a:rPr lang="sk-SK" sz="2600" dirty="0" smtClean="0">
                <a:latin typeface="Monotype Corsiva" pitchFamily="66" charset="0"/>
              </a:rPr>
              <a:t>, </a:t>
            </a:r>
            <a:r>
              <a:rPr lang="sk-SK" sz="2600" dirty="0" err="1" smtClean="0">
                <a:latin typeface="Monotype Corsiva" pitchFamily="66" charset="0"/>
              </a:rPr>
              <a:t>hanem</a:t>
            </a:r>
            <a:r>
              <a:rPr lang="sk-SK" sz="2600" dirty="0" smtClean="0">
                <a:latin typeface="Monotype Corsiva" pitchFamily="66" charset="0"/>
              </a:rPr>
              <a:t> a </a:t>
            </a:r>
            <a:r>
              <a:rPr lang="sk-SK" sz="2600" dirty="0" err="1" smtClean="0">
                <a:latin typeface="Monotype Corsiva" pitchFamily="66" charset="0"/>
              </a:rPr>
              <a:t>lelki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egészségért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is</a:t>
            </a:r>
            <a:r>
              <a:rPr lang="sk-SK" sz="2600" dirty="0" smtClean="0">
                <a:latin typeface="Monotype Corsiva" pitchFamily="66" charset="0"/>
              </a:rPr>
              <a:t>.</a:t>
            </a:r>
          </a:p>
          <a:p>
            <a:pPr algn="just"/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Az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alvás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smtClean="0">
                <a:latin typeface="Monotype Corsiva" pitchFamily="66" charset="0"/>
              </a:rPr>
              <a:t>–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egész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testünk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pihen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alvás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közben</a:t>
            </a:r>
            <a:r>
              <a:rPr lang="sk-SK" sz="2600" dirty="0" smtClean="0">
                <a:latin typeface="Monotype Corsiva" pitchFamily="66" charset="0"/>
              </a:rPr>
              <a:t>, </a:t>
            </a:r>
            <a:r>
              <a:rPr lang="sk-SK" sz="2600" dirty="0" err="1" smtClean="0">
                <a:latin typeface="Monotype Corsiva" pitchFamily="66" charset="0"/>
              </a:rPr>
              <a:t>nagyon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fontos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alvás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minősége</a:t>
            </a:r>
            <a:r>
              <a:rPr lang="sk-SK" sz="2600" dirty="0" smtClean="0">
                <a:latin typeface="Monotype Corsiva" pitchFamily="66" charset="0"/>
              </a:rPr>
              <a:t>. </a:t>
            </a:r>
          </a:p>
          <a:p>
            <a:pPr algn="just"/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A </a:t>
            </a:r>
            <a:r>
              <a:rPr lang="sk-SK" sz="2600" dirty="0" err="1" smtClean="0">
                <a:solidFill>
                  <a:schemeClr val="accent1"/>
                </a:solidFill>
                <a:latin typeface="Monotype Corsiva" pitchFamily="66" charset="0"/>
              </a:rPr>
              <a:t>kiadós</a:t>
            </a:r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solidFill>
                  <a:schemeClr val="accent1"/>
                </a:solidFill>
                <a:latin typeface="Monotype Corsiva" pitchFamily="66" charset="0"/>
              </a:rPr>
              <a:t>alvást</a:t>
            </a:r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úgy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biztosítjuk</a:t>
            </a:r>
            <a:r>
              <a:rPr lang="sk-SK" sz="2600" dirty="0" smtClean="0">
                <a:latin typeface="Monotype Corsiva" pitchFamily="66" charset="0"/>
              </a:rPr>
              <a:t>, </a:t>
            </a:r>
            <a:r>
              <a:rPr lang="sk-SK" sz="2600" dirty="0" err="1" smtClean="0">
                <a:latin typeface="Monotype Corsiva" pitchFamily="66" charset="0"/>
              </a:rPr>
              <a:t>hogy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előtte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kiszellőztetünk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megmosakodva</a:t>
            </a:r>
            <a:r>
              <a:rPr lang="sk-SK" sz="2600" dirty="0" smtClean="0">
                <a:latin typeface="Monotype Corsiva" pitchFamily="66" charset="0"/>
              </a:rPr>
              <a:t>,  </a:t>
            </a:r>
            <a:r>
              <a:rPr lang="sk-SK" sz="2600" dirty="0" err="1">
                <a:latin typeface="Monotype Corsiva" pitchFamily="66" charset="0"/>
              </a:rPr>
              <a:t>t</a:t>
            </a:r>
            <a:r>
              <a:rPr lang="sk-SK" sz="2600" dirty="0" err="1" smtClean="0">
                <a:latin typeface="Monotype Corsiva" pitchFamily="66" charset="0"/>
              </a:rPr>
              <a:t>iszta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ruhában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megyünk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lefeküdni</a:t>
            </a:r>
            <a:r>
              <a:rPr lang="sk-SK" sz="2600" dirty="0" smtClean="0">
                <a:latin typeface="Monotype Corsiva" pitchFamily="66" charset="0"/>
              </a:rPr>
              <a:t>.</a:t>
            </a:r>
            <a:endParaRPr lang="sk-SK" sz="2600" dirty="0">
              <a:latin typeface="Monotype Corsiva" pitchFamily="66" charset="0"/>
            </a:endParaRPr>
          </a:p>
          <a:p>
            <a:pPr algn="just"/>
            <a:r>
              <a:rPr lang="sk-SK" sz="2600" dirty="0" smtClean="0">
                <a:latin typeface="Monotype Corsiva" pitchFamily="66" charset="0"/>
              </a:rPr>
              <a:t>A </a:t>
            </a:r>
            <a:r>
              <a:rPr lang="sk-SK" sz="2600" dirty="0" err="1" smtClean="0">
                <a:latin typeface="Monotype Corsiva" pitchFamily="66" charset="0"/>
              </a:rPr>
              <a:t>leki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egészségre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kihat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emberek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közotti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jó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kapcsolat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is</a:t>
            </a:r>
            <a:r>
              <a:rPr lang="sk-SK" sz="2600" dirty="0" smtClean="0">
                <a:latin typeface="Monotype Corsiva" pitchFamily="66" charset="0"/>
              </a:rPr>
              <a:t>.</a:t>
            </a:r>
            <a:endParaRPr lang="sk-SK" sz="2600" dirty="0">
              <a:solidFill>
                <a:srgbClr val="CC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Az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ember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lelki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egészsége</a:t>
            </a:r>
            <a:endParaRPr lang="sk-SK" sz="40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4536504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600" dirty="0" smtClean="0">
              <a:solidFill>
                <a:srgbClr val="CC0066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A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rendes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napirendel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bebiztosíthatjuk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:</a:t>
            </a:r>
          </a:p>
          <a:p>
            <a:pPr algn="just"/>
            <a:r>
              <a:rPr lang="sk-SK" sz="2600" dirty="0" smtClean="0">
                <a:latin typeface="Monotype Corsiva" pitchFamily="66" charset="0"/>
              </a:rPr>
              <a:t>A </a:t>
            </a:r>
            <a:r>
              <a:rPr lang="sk-SK" sz="2600" dirty="0" err="1" smtClean="0">
                <a:latin typeface="Monotype Corsiva" pitchFamily="66" charset="0"/>
              </a:rPr>
              <a:t>jó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egészséget</a:t>
            </a:r>
            <a:endParaRPr lang="sk-SK" sz="2600" dirty="0" smtClean="0">
              <a:latin typeface="Monotype Corsiva" pitchFamily="66" charset="0"/>
            </a:endParaRPr>
          </a:p>
          <a:p>
            <a:pPr algn="just"/>
            <a:r>
              <a:rPr lang="sk-SK" sz="2600" dirty="0" err="1" smtClean="0">
                <a:latin typeface="Monotype Corsiva" pitchFamily="66" charset="0"/>
              </a:rPr>
              <a:t>Ellenállóak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leszünk</a:t>
            </a:r>
            <a:r>
              <a:rPr lang="sk-SK" sz="2600" dirty="0" smtClean="0">
                <a:latin typeface="Monotype Corsiva" pitchFamily="66" charset="0"/>
              </a:rPr>
              <a:t> a </a:t>
            </a:r>
            <a:r>
              <a:rPr lang="sk-SK" sz="2600" dirty="0" err="1" smtClean="0">
                <a:latin typeface="Monotype Corsiva" pitchFamily="66" charset="0"/>
              </a:rPr>
              <a:t>testi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leki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fáradságnak</a:t>
            </a:r>
            <a:endParaRPr lang="sk-SK" sz="2600" dirty="0" smtClean="0">
              <a:latin typeface="Monotype Corsiva" pitchFamily="66" charset="0"/>
            </a:endParaRPr>
          </a:p>
          <a:p>
            <a:pPr algn="just"/>
            <a:r>
              <a:rPr lang="sk-SK" sz="2600" dirty="0" smtClean="0">
                <a:latin typeface="Monotype Corsiva" pitchFamily="66" charset="0"/>
              </a:rPr>
              <a:t>A </a:t>
            </a:r>
            <a:r>
              <a:rPr lang="sk-SK" sz="2600" dirty="0" err="1" smtClean="0">
                <a:latin typeface="Monotype Corsiva" pitchFamily="66" charset="0"/>
              </a:rPr>
              <a:t>jó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kötérzetet</a:t>
            </a:r>
            <a:endParaRPr lang="sk-SK" sz="2600" dirty="0" smtClean="0">
              <a:latin typeface="Monotype Corsiva" pitchFamily="66" charset="0"/>
            </a:endParaRPr>
          </a:p>
          <a:p>
            <a:pPr algn="just"/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életörömet</a:t>
            </a:r>
            <a:endParaRPr lang="sk-SK" sz="2600" dirty="0">
              <a:latin typeface="Monotype Corsiva" pitchFamily="66" charset="0"/>
            </a:endParaRPr>
          </a:p>
        </p:txBody>
      </p:sp>
      <p:pic>
        <p:nvPicPr>
          <p:cNvPr id="1029" name="Picture 5" descr="C:\Users\Evka\Desktop\obrazok_clanok_article_detail669b560654ce3d98219de2a38229387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1" y="740700"/>
            <a:ext cx="2952329" cy="1968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C:\Users\Evka\Desktop\indoor-activity-kids-banner-1024x597@2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36912"/>
            <a:ext cx="3086057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C:\Users\Evka\Desktop\spanokkk_dieta_s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861048"/>
            <a:ext cx="2928367" cy="1952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/>
          </a:bodyPr>
          <a:lstStyle/>
          <a:p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Függőségek</a:t>
            </a:r>
            <a:endParaRPr lang="sk-SK" sz="40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896" cy="4752528"/>
          </a:xfrm>
        </p:spPr>
        <p:txBody>
          <a:bodyPr>
            <a:noAutofit/>
          </a:bodyPr>
          <a:lstStyle/>
          <a:p>
            <a:pPr algn="just"/>
            <a:r>
              <a:rPr lang="hu-HU" sz="2600" dirty="0">
                <a:latin typeface="Monotype Corsiva" pitchFamily="66" charset="0"/>
              </a:rPr>
              <a:t>Drogok tehát azok a természetes vagy mesterséges anyagok, amelyek az élő szervezetbe jutva megváltoztatják a központi idegrendszer </a:t>
            </a:r>
            <a:r>
              <a:rPr lang="hu-HU" sz="2600" dirty="0" smtClean="0">
                <a:latin typeface="Monotype Corsiva" pitchFamily="66" charset="0"/>
              </a:rPr>
              <a:t>működését.</a:t>
            </a:r>
            <a:r>
              <a:rPr lang="sk-SK" sz="2600" dirty="0" smtClean="0">
                <a:latin typeface="Monotype Corsiva" pitchFamily="66" charset="0"/>
              </a:rPr>
              <a:t>(alkohol, </a:t>
            </a:r>
            <a:r>
              <a:rPr lang="sk-SK" sz="2600" dirty="0" err="1" smtClean="0">
                <a:latin typeface="Monotype Corsiva" pitchFamily="66" charset="0"/>
              </a:rPr>
              <a:t>cigaretta</a:t>
            </a:r>
            <a:r>
              <a:rPr lang="sk-SK" sz="2600" dirty="0" smtClean="0">
                <a:latin typeface="Monotype Corsiva" pitchFamily="66" charset="0"/>
              </a:rPr>
              <a:t>, marihuana, </a:t>
            </a:r>
            <a:r>
              <a:rPr lang="sk-SK" sz="2600" dirty="0" err="1" smtClean="0">
                <a:latin typeface="Monotype Corsiva" pitchFamily="66" charset="0"/>
              </a:rPr>
              <a:t>pervitín</a:t>
            </a:r>
            <a:r>
              <a:rPr lang="sk-SK" sz="2600" dirty="0" smtClean="0">
                <a:latin typeface="Monotype Corsiva" pitchFamily="66" charset="0"/>
              </a:rPr>
              <a:t>, heroín, </a:t>
            </a:r>
            <a:r>
              <a:rPr lang="sk-SK" sz="2600" dirty="0" err="1" smtClean="0">
                <a:latin typeface="Monotype Corsiva" pitchFamily="66" charset="0"/>
              </a:rPr>
              <a:t>stb</a:t>
            </a:r>
            <a:r>
              <a:rPr lang="sk-SK" sz="2600" dirty="0" smtClean="0">
                <a:latin typeface="Monotype Corsiva" pitchFamily="66" charset="0"/>
              </a:rPr>
              <a:t>.)</a:t>
            </a:r>
            <a:endParaRPr lang="sk-SK" sz="2600" dirty="0" smtClean="0">
              <a:solidFill>
                <a:srgbClr val="CC0066"/>
              </a:solidFill>
              <a:latin typeface="Monotype Corsiva" pitchFamily="66" charset="0"/>
            </a:endParaRPr>
          </a:p>
          <a:p>
            <a:pPr algn="just"/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Függőséget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solidFill>
                  <a:srgbClr val="CC0066"/>
                </a:solidFill>
                <a:latin typeface="Monotype Corsiva" pitchFamily="66" charset="0"/>
              </a:rPr>
              <a:t>okoznak</a:t>
            </a:r>
            <a:r>
              <a:rPr lang="sk-SK" sz="2600" dirty="0" smtClean="0">
                <a:solidFill>
                  <a:srgbClr val="CC0066"/>
                </a:solidFill>
                <a:latin typeface="Monotype Corsiva" pitchFamily="66" charset="0"/>
              </a:rPr>
              <a:t>, </a:t>
            </a:r>
            <a:r>
              <a:rPr lang="sk-SK" sz="2600" dirty="0" err="1" smtClean="0">
                <a:latin typeface="Monotype Corsiva" pitchFamily="66" charset="0"/>
              </a:rPr>
              <a:t>tönkreteszik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ember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testi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lelki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egészségét</a:t>
            </a:r>
            <a:r>
              <a:rPr lang="sk-SK" sz="2600" dirty="0" smtClean="0">
                <a:latin typeface="Monotype Corsiva" pitchFamily="66" charset="0"/>
              </a:rPr>
              <a:t>. </a:t>
            </a:r>
          </a:p>
          <a:p>
            <a:pPr algn="just"/>
            <a:r>
              <a:rPr lang="sk-SK" sz="2600" dirty="0" smtClean="0">
                <a:latin typeface="Monotype Corsiva" pitchFamily="66" charset="0"/>
              </a:rPr>
              <a:t>A </a:t>
            </a:r>
            <a:r>
              <a:rPr lang="sk-SK" sz="2600" dirty="0" err="1" smtClean="0">
                <a:latin typeface="Monotype Corsiva" pitchFamily="66" charset="0"/>
              </a:rPr>
              <a:t>drogoknak</a:t>
            </a:r>
            <a:r>
              <a:rPr lang="sk-SK" sz="2600" dirty="0" smtClean="0">
                <a:latin typeface="Monotype Corsiva" pitchFamily="66" charset="0"/>
              </a:rPr>
              <a:t>  </a:t>
            </a:r>
            <a:r>
              <a:rPr lang="sk-SK" sz="2600" dirty="0" err="1" smtClean="0">
                <a:latin typeface="Monotype Corsiva" pitchFamily="66" charset="0"/>
              </a:rPr>
              <a:t>a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fiatal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gyengébb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egyének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hódolnak</a:t>
            </a:r>
            <a:r>
              <a:rPr lang="sk-SK" sz="2600" dirty="0" smtClean="0">
                <a:latin typeface="Monotype Corsiva" pitchFamily="66" charset="0"/>
              </a:rPr>
              <a:t>. </a:t>
            </a:r>
          </a:p>
          <a:p>
            <a:pPr algn="just"/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A </a:t>
            </a:r>
            <a:r>
              <a:rPr lang="sk-SK" sz="2600" dirty="0" err="1" smtClean="0">
                <a:solidFill>
                  <a:schemeClr val="accent1"/>
                </a:solidFill>
                <a:latin typeface="Monotype Corsiva" pitchFamily="66" charset="0"/>
              </a:rPr>
              <a:t>drogfogyasztás</a:t>
            </a:r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függőséghez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vezet</a:t>
            </a:r>
            <a:r>
              <a:rPr lang="sk-SK" sz="2600" dirty="0" smtClean="0">
                <a:latin typeface="Monotype Corsiva" pitchFamily="66" charset="0"/>
              </a:rPr>
              <a:t>.</a:t>
            </a:r>
            <a:endParaRPr lang="sk-SK" sz="2600" dirty="0">
              <a:latin typeface="Monotype Corsiva" pitchFamily="66" charset="0"/>
            </a:endParaRPr>
          </a:p>
          <a:p>
            <a:pPr algn="just"/>
            <a:r>
              <a:rPr lang="sk-SK" sz="2600" dirty="0">
                <a:latin typeface="Monotype Corsiva" pitchFamily="66" charset="0"/>
              </a:rPr>
              <a:t>A </a:t>
            </a:r>
            <a:r>
              <a:rPr lang="sk-SK" sz="2600" dirty="0" err="1">
                <a:latin typeface="Monotype Corsiva" pitchFamily="66" charset="0"/>
              </a:rPr>
              <a:t>drogfogyasztást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gyakran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a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környezethez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való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rossz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alkalmazkodásra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>
                <a:latin typeface="Monotype Corsiva" pitchFamily="66" charset="0"/>
              </a:rPr>
              <a:t>vezetik</a:t>
            </a:r>
            <a:r>
              <a:rPr lang="sk-SK" sz="2600" dirty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vissza</a:t>
            </a:r>
            <a:r>
              <a:rPr lang="sk-SK" sz="2600" dirty="0" smtClean="0"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>
            <a:normAutofit/>
          </a:bodyPr>
          <a:lstStyle/>
          <a:p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Függőségek</a:t>
            </a:r>
            <a:endParaRPr lang="sk-SK" sz="40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pPr algn="just"/>
            <a:r>
              <a:rPr lang="sk-SK" sz="2600" dirty="0" smtClean="0">
                <a:latin typeface="Monotype Corsiva" pitchFamily="66" charset="0"/>
              </a:rPr>
              <a:t>A </a:t>
            </a:r>
            <a:r>
              <a:rPr lang="sk-SK" sz="2600" dirty="0" err="1" smtClean="0">
                <a:latin typeface="Monotype Corsiva" pitchFamily="66" charset="0"/>
              </a:rPr>
              <a:t>drogfüggő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emberek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gyakran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agresszívak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és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több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büntényt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követnek</a:t>
            </a:r>
            <a:r>
              <a:rPr lang="sk-SK" sz="2600" dirty="0" smtClean="0">
                <a:latin typeface="Monotype Corsiva" pitchFamily="66" charset="0"/>
              </a:rPr>
              <a:t> el.</a:t>
            </a:r>
          </a:p>
          <a:p>
            <a:pPr algn="just"/>
            <a:r>
              <a:rPr lang="sk-SK" sz="2600" dirty="0" smtClean="0">
                <a:latin typeface="Monotype Corsiva" pitchFamily="66" charset="0"/>
              </a:rPr>
              <a:t>Ha </a:t>
            </a:r>
            <a:r>
              <a:rPr lang="sk-SK" sz="2600" dirty="0" err="1" smtClean="0">
                <a:latin typeface="Monotype Corsiva" pitchFamily="66" charset="0"/>
              </a:rPr>
              <a:t>mihamarabb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nem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keresnek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fel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segítséget</a:t>
            </a:r>
            <a:r>
              <a:rPr lang="sk-SK" sz="2600" dirty="0" smtClean="0">
                <a:latin typeface="Monotype Corsiva" pitchFamily="66" charset="0"/>
              </a:rPr>
              <a:t> a </a:t>
            </a:r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drog </a:t>
            </a:r>
            <a:r>
              <a:rPr lang="sk-SK" sz="2600" dirty="0" err="1" smtClean="0">
                <a:solidFill>
                  <a:schemeClr val="accent1"/>
                </a:solidFill>
                <a:latin typeface="Monotype Corsiva" pitchFamily="66" charset="0"/>
              </a:rPr>
              <a:t>áldozazai</a:t>
            </a:r>
            <a:r>
              <a:rPr lang="sk-SK" sz="2600" dirty="0" smtClean="0">
                <a:solidFill>
                  <a:schemeClr val="accent1"/>
                </a:solidFill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is</a:t>
            </a:r>
            <a:r>
              <a:rPr lang="sk-SK" sz="2600" dirty="0" smtClean="0">
                <a:latin typeface="Monotype Corsiva" pitchFamily="66" charset="0"/>
              </a:rPr>
              <a:t> </a:t>
            </a:r>
            <a:r>
              <a:rPr lang="sk-SK" sz="2600" dirty="0" err="1" smtClean="0">
                <a:latin typeface="Monotype Corsiva" pitchFamily="66" charset="0"/>
              </a:rPr>
              <a:t>lehetnek</a:t>
            </a:r>
            <a:r>
              <a:rPr lang="sk-SK" sz="2600" dirty="0" smtClean="0">
                <a:latin typeface="Monotype Corsiva" pitchFamily="66" charset="0"/>
              </a:rPr>
              <a:t>.</a:t>
            </a:r>
            <a:endParaRPr lang="sk-SK" dirty="0" smtClean="0">
              <a:solidFill>
                <a:srgbClr val="CC0066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Evka\Desktop\unname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5509026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Elsősegély</a:t>
            </a:r>
            <a:r>
              <a:rPr lang="sk-SK" sz="4000" dirty="0" smtClean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 smtClean="0">
                <a:solidFill>
                  <a:srgbClr val="CC0066"/>
                </a:solidFill>
                <a:latin typeface="Monotype Corsiva" pitchFamily="66" charset="0"/>
              </a:rPr>
              <a:t>nyújtás</a:t>
            </a:r>
            <a:endParaRPr lang="sk-SK" sz="4000" dirty="0"/>
          </a:p>
        </p:txBody>
      </p:sp>
      <p:pic>
        <p:nvPicPr>
          <p:cNvPr id="3074" name="Picture 2" descr="C:\Users\Evka\Desktop\Stabilizovaná+(zotavovacia)+poloha+na+boku.jpg"/>
          <p:cNvPicPr>
            <a:picLocks noChangeAspect="1" noChangeArrowheads="1"/>
          </p:cNvPicPr>
          <p:nvPr/>
        </p:nvPicPr>
        <p:blipFill rotWithShape="1">
          <a:blip r:embed="rId2" cstate="print"/>
          <a:srcRect t="20069"/>
          <a:stretch/>
        </p:blipFill>
        <p:spPr bwMode="auto">
          <a:xfrm>
            <a:off x="683568" y="1844824"/>
            <a:ext cx="4572223" cy="3456384"/>
          </a:xfrm>
          <a:prstGeom prst="rect">
            <a:avLst/>
          </a:prstGeom>
          <a:noFill/>
        </p:spPr>
      </p:pic>
      <p:pic>
        <p:nvPicPr>
          <p:cNvPr id="3075" name="Picture 3" descr="C:\Users\Evka\Desktop\52745682-vector-illustration-of-a-fainting-in-shock-and-first-a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44824"/>
            <a:ext cx="2973101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60" y="548680"/>
            <a:ext cx="8183880" cy="1051560"/>
          </a:xfrm>
        </p:spPr>
        <p:txBody>
          <a:bodyPr/>
          <a:lstStyle/>
          <a:p>
            <a:pPr algn="ctr"/>
            <a:r>
              <a:rPr lang="sk-SK" sz="4000" dirty="0" err="1">
                <a:solidFill>
                  <a:srgbClr val="CC0066"/>
                </a:solidFill>
                <a:latin typeface="Monotype Corsiva" pitchFamily="66" charset="0"/>
              </a:rPr>
              <a:t>Elsősegély</a:t>
            </a:r>
            <a:r>
              <a:rPr lang="sk-SK" sz="4000" dirty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>
                <a:solidFill>
                  <a:srgbClr val="CC0066"/>
                </a:solidFill>
                <a:latin typeface="Monotype Corsiva" pitchFamily="66" charset="0"/>
              </a:rPr>
              <a:t>nyújtás</a:t>
            </a:r>
            <a:endParaRPr lang="sk-SK" dirty="0"/>
          </a:p>
        </p:txBody>
      </p:sp>
      <p:sp>
        <p:nvSpPr>
          <p:cNvPr id="3" name="Obdélník 2"/>
          <p:cNvSpPr/>
          <p:nvPr/>
        </p:nvSpPr>
        <p:spPr>
          <a:xfrm>
            <a:off x="899592" y="1720840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latin typeface="Monotype Corsiva" pitchFamily="66" charset="0"/>
              </a:rPr>
              <a:t>A megfelelő tájékoztatás alapelvei a </a:t>
            </a:r>
            <a:r>
              <a:rPr lang="hu-HU" sz="2800" dirty="0">
                <a:solidFill>
                  <a:schemeClr val="accent1"/>
                </a:solidFill>
                <a:latin typeface="Monotype Corsiva" pitchFamily="66" charset="0"/>
              </a:rPr>
              <a:t>112</a:t>
            </a:r>
            <a:r>
              <a:rPr lang="hu-HU" sz="2800" dirty="0">
                <a:latin typeface="Monotype Corsiva" pitchFamily="66" charset="0"/>
              </a:rPr>
              <a:t>-es segélyhívószám hívásakor</a:t>
            </a:r>
            <a:r>
              <a:rPr lang="hu-HU" sz="2800" dirty="0" smtClean="0">
                <a:latin typeface="Monotype Corsiva" pitchFamily="66" charset="0"/>
              </a:rPr>
              <a:t>:</a:t>
            </a:r>
          </a:p>
          <a:p>
            <a:endParaRPr lang="hu-HU" sz="2800" dirty="0">
              <a:latin typeface="Monotype Corsiva" pitchFamily="66" charset="0"/>
            </a:endParaRPr>
          </a:p>
          <a:p>
            <a:r>
              <a:rPr lang="hu-HU" sz="2800" b="1" dirty="0">
                <a:solidFill>
                  <a:schemeClr val="accent1"/>
                </a:solidFill>
                <a:latin typeface="Monotype Corsiva" pitchFamily="66" charset="0"/>
              </a:rPr>
              <a:t>Mi történt</a:t>
            </a:r>
            <a:r>
              <a:rPr lang="hu-HU" sz="2800" dirty="0">
                <a:latin typeface="Monotype Corsiva" pitchFamily="66" charset="0"/>
              </a:rPr>
              <a:t> (az esemény típusa, milyen erőket és eszközöket kell kiküldeni)</a:t>
            </a:r>
          </a:p>
          <a:p>
            <a:r>
              <a:rPr lang="hu-HU" sz="2800" b="1" dirty="0">
                <a:solidFill>
                  <a:schemeClr val="accent1"/>
                </a:solidFill>
                <a:latin typeface="Monotype Corsiva" pitchFamily="66" charset="0"/>
              </a:rPr>
              <a:t>Hol történt</a:t>
            </a:r>
            <a:r>
              <a:rPr lang="hu-HU" sz="2800" dirty="0">
                <a:latin typeface="Monotype Corsiva" pitchFamily="66" charset="0"/>
              </a:rPr>
              <a:t> (település, épület, helyszín, járás, kerület)</a:t>
            </a:r>
          </a:p>
          <a:p>
            <a:r>
              <a:rPr lang="hu-HU" sz="2800" b="1" dirty="0">
                <a:solidFill>
                  <a:schemeClr val="accent1"/>
                </a:solidFill>
                <a:latin typeface="Monotype Corsiva" pitchFamily="66" charset="0"/>
              </a:rPr>
              <a:t>Kivel történt</a:t>
            </a:r>
            <a:r>
              <a:rPr lang="hu-HU" sz="2800" dirty="0">
                <a:latin typeface="Monotype Corsiva" pitchFamily="66" charset="0"/>
              </a:rPr>
              <a:t> (károsultak, vagyoni kár, környezeti kár)</a:t>
            </a:r>
          </a:p>
          <a:p>
            <a:r>
              <a:rPr lang="hu-HU" sz="2800" b="1" dirty="0">
                <a:solidFill>
                  <a:schemeClr val="accent1"/>
                </a:solidFill>
                <a:latin typeface="Monotype Corsiva" pitchFamily="66" charset="0"/>
              </a:rPr>
              <a:t>Mikor történt</a:t>
            </a:r>
            <a:r>
              <a:rPr lang="hu-HU" sz="2800" dirty="0">
                <a:latin typeface="Monotype Corsiva" pitchFamily="66" charset="0"/>
              </a:rPr>
              <a:t> (dátum és idő)</a:t>
            </a:r>
          </a:p>
          <a:p>
            <a:r>
              <a:rPr lang="hu-HU" sz="2800" b="1" dirty="0">
                <a:solidFill>
                  <a:schemeClr val="accent1"/>
                </a:solidFill>
                <a:latin typeface="Monotype Corsiva" pitchFamily="66" charset="0"/>
              </a:rPr>
              <a:t>További kiegészítő információk</a:t>
            </a:r>
            <a:endParaRPr lang="hu-HU" sz="2800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928000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k-SK" sz="4000" dirty="0" err="1">
                <a:solidFill>
                  <a:srgbClr val="CC0066"/>
                </a:solidFill>
                <a:latin typeface="Monotype Corsiva" pitchFamily="66" charset="0"/>
              </a:rPr>
              <a:t>Elsősegély</a:t>
            </a:r>
            <a:r>
              <a:rPr lang="sk-SK" sz="4000" dirty="0">
                <a:solidFill>
                  <a:srgbClr val="CC0066"/>
                </a:solidFill>
                <a:latin typeface="Monotype Corsiva" pitchFamily="66" charset="0"/>
              </a:rPr>
              <a:t> </a:t>
            </a:r>
            <a:r>
              <a:rPr lang="sk-SK" sz="4000" dirty="0" err="1">
                <a:solidFill>
                  <a:srgbClr val="CC0066"/>
                </a:solidFill>
                <a:latin typeface="Monotype Corsiva" pitchFamily="66" charset="0"/>
              </a:rPr>
              <a:t>nyújtás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052736"/>
            <a:ext cx="8064896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2900" dirty="0">
                <a:latin typeface="Monotype Corsiva" pitchFamily="66" charset="0"/>
              </a:rPr>
              <a:t>Az elsősegélynyújtás célja a segítség adása addig, amíg a szakszerű segítség meg nem </a:t>
            </a:r>
            <a:r>
              <a:rPr lang="hu-HU" sz="2900" dirty="0" smtClean="0">
                <a:latin typeface="Monotype Corsiva" pitchFamily="66" charset="0"/>
              </a:rPr>
              <a:t>érkezik. A </a:t>
            </a:r>
            <a:r>
              <a:rPr lang="hu-HU" sz="2900" dirty="0">
                <a:latin typeface="Monotype Corsiva" pitchFamily="66" charset="0"/>
              </a:rPr>
              <a:t>laikus elsősegély nyújtónak nem gyógyítania kell, hanem csökkentenie kell a baleset, vagy rosszullét következményeit, lehetőleg megelőzni a további állapotromlást.</a:t>
            </a:r>
          </a:p>
          <a:p>
            <a:pPr marL="0" indent="0" algn="just">
              <a:buNone/>
            </a:pPr>
            <a:r>
              <a:rPr lang="hu-HU" sz="2900" dirty="0" smtClean="0">
                <a:latin typeface="Monotype Corsiva" pitchFamily="66" charset="0"/>
              </a:rPr>
              <a:t>    Az </a:t>
            </a:r>
            <a:r>
              <a:rPr lang="hu-HU" sz="2900" dirty="0">
                <a:latin typeface="Monotype Corsiva" pitchFamily="66" charset="0"/>
              </a:rPr>
              <a:t>elsősegélynyújtónak tudnia kell</a:t>
            </a:r>
            <a:r>
              <a:rPr lang="hu-HU" sz="2900" dirty="0" smtClean="0">
                <a:latin typeface="Monotype Corsiva" pitchFamily="66" charset="0"/>
              </a:rPr>
              <a:t>: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 smtClean="0">
                <a:latin typeface="Monotype Corsiva" pitchFamily="66" charset="0"/>
              </a:rPr>
              <a:t>  </a:t>
            </a:r>
            <a:r>
              <a:rPr lang="hu-HU" sz="2900" dirty="0">
                <a:latin typeface="Monotype Corsiva" pitchFamily="66" charset="0"/>
              </a:rPr>
              <a:t>légút </a:t>
            </a:r>
            <a:r>
              <a:rPr lang="hu-HU" sz="2900" dirty="0" smtClean="0">
                <a:latin typeface="Monotype Corsiva" pitchFamily="66" charset="0"/>
              </a:rPr>
              <a:t>biztosítását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 smtClean="0">
                <a:latin typeface="Monotype Corsiva" pitchFamily="66" charset="0"/>
              </a:rPr>
              <a:t> </a:t>
            </a:r>
            <a:r>
              <a:rPr lang="hu-HU" sz="2900" dirty="0">
                <a:latin typeface="Monotype Corsiva" pitchFamily="66" charset="0"/>
              </a:rPr>
              <a:t>nem lélegző sérült </a:t>
            </a:r>
            <a:r>
              <a:rPr lang="hu-HU" sz="2900" dirty="0" smtClean="0">
                <a:latin typeface="Monotype Corsiva" pitchFamily="66" charset="0"/>
              </a:rPr>
              <a:t>újraélesztését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 smtClean="0">
                <a:latin typeface="Monotype Corsiva" pitchFamily="66" charset="0"/>
              </a:rPr>
              <a:t> vérzéscsillapítást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 smtClean="0">
                <a:latin typeface="Monotype Corsiva" pitchFamily="66" charset="0"/>
              </a:rPr>
              <a:t>  </a:t>
            </a:r>
            <a:r>
              <a:rPr lang="hu-HU" sz="2900" dirty="0">
                <a:latin typeface="Monotype Corsiva" pitchFamily="66" charset="0"/>
              </a:rPr>
              <a:t>megfelelő fektetési mód </a:t>
            </a:r>
            <a:r>
              <a:rPr lang="hu-HU" sz="2900" dirty="0" smtClean="0">
                <a:latin typeface="Monotype Corsiva" pitchFamily="66" charset="0"/>
              </a:rPr>
              <a:t>alkalmazását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 smtClean="0">
                <a:latin typeface="Monotype Corsiva" pitchFamily="66" charset="0"/>
              </a:rPr>
              <a:t> </a:t>
            </a:r>
            <a:r>
              <a:rPr lang="hu-HU" sz="2900" dirty="0">
                <a:latin typeface="Monotype Corsiva" pitchFamily="66" charset="0"/>
              </a:rPr>
              <a:t>a törött testrész mozdulatlanságának </a:t>
            </a:r>
            <a:r>
              <a:rPr lang="hu-HU" sz="2900" dirty="0" smtClean="0">
                <a:latin typeface="Monotype Corsiva" pitchFamily="66" charset="0"/>
              </a:rPr>
              <a:t>biztosítását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 smtClean="0">
                <a:latin typeface="Monotype Corsiva" pitchFamily="66" charset="0"/>
              </a:rPr>
              <a:t> </a:t>
            </a:r>
            <a:r>
              <a:rPr lang="hu-HU" sz="2900" dirty="0">
                <a:latin typeface="Monotype Corsiva" pitchFamily="66" charset="0"/>
              </a:rPr>
              <a:t>mérgezés </a:t>
            </a:r>
            <a:r>
              <a:rPr lang="hu-HU" sz="2900" dirty="0" smtClean="0">
                <a:latin typeface="Monotype Corsiva" pitchFamily="66" charset="0"/>
              </a:rPr>
              <a:t>ellátását</a:t>
            </a:r>
            <a:endParaRPr lang="hu-HU" sz="2900" dirty="0">
              <a:latin typeface="Monotype Corsiva" pitchFamily="66" charset="0"/>
            </a:endParaRPr>
          </a:p>
          <a:p>
            <a:pPr algn="just"/>
            <a:r>
              <a:rPr lang="hu-HU" sz="2900" dirty="0">
                <a:latin typeface="Monotype Corsiva" pitchFamily="66" charset="0"/>
              </a:rPr>
              <a:t> </a:t>
            </a:r>
            <a:r>
              <a:rPr lang="hu-HU" sz="2900" dirty="0" smtClean="0">
                <a:latin typeface="Monotype Corsiva" pitchFamily="66" charset="0"/>
              </a:rPr>
              <a:t>sebek </a:t>
            </a:r>
            <a:r>
              <a:rPr lang="hu-HU" sz="2900" dirty="0">
                <a:latin typeface="Monotype Corsiva" pitchFamily="66" charset="0"/>
              </a:rPr>
              <a:t>ellátását</a:t>
            </a:r>
          </a:p>
          <a:p>
            <a:pPr marL="0" indent="0" algn="just">
              <a:buNone/>
            </a:pPr>
            <a:endParaRPr lang="sk-SK" sz="2600" dirty="0" smtClean="0">
              <a:latin typeface="Monotype Corsiva" pitchFamily="66" charset="0"/>
            </a:endParaRPr>
          </a:p>
          <a:p>
            <a:pPr algn="just"/>
            <a:endParaRPr lang="sk-SK" sz="2600" dirty="0" smtClean="0">
              <a:latin typeface="Monotype Corsiva" pitchFamily="66" charset="0"/>
            </a:endParaRPr>
          </a:p>
          <a:p>
            <a:pPr algn="just"/>
            <a:endParaRPr lang="sk-SK" sz="2600" dirty="0" smtClean="0">
              <a:latin typeface="Monotype Corsiva" pitchFamily="66" charset="0"/>
            </a:endParaRPr>
          </a:p>
          <a:p>
            <a:pPr algn="just"/>
            <a:endParaRPr lang="sk-SK" sz="2600" dirty="0" smtClean="0">
              <a:latin typeface="Monotype Corsiva" pitchFamily="66" charset="0"/>
            </a:endParaRPr>
          </a:p>
          <a:p>
            <a:pPr algn="just"/>
            <a:endParaRPr lang="sk-SK" sz="2600" dirty="0" smtClean="0">
              <a:latin typeface="Monotype Corsiva" pitchFamily="66" charset="0"/>
            </a:endParaRPr>
          </a:p>
          <a:p>
            <a:pPr algn="just"/>
            <a:endParaRPr lang="sk-SK" sz="2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k-SK" sz="4000" dirty="0" err="1" smtClean="0">
                <a:latin typeface="Monotype Corsiva" pitchFamily="66" charset="0"/>
              </a:rPr>
              <a:t>Köszönöm</a:t>
            </a:r>
            <a:r>
              <a:rPr lang="sk-SK" sz="4000" dirty="0" smtClean="0">
                <a:latin typeface="Monotype Corsiva" pitchFamily="66" charset="0"/>
              </a:rPr>
              <a:t> a </a:t>
            </a:r>
            <a:r>
              <a:rPr lang="sk-SK" sz="4000" dirty="0" err="1" smtClean="0">
                <a:latin typeface="Monotype Corsiva" pitchFamily="66" charset="0"/>
              </a:rPr>
              <a:t>figyelmet</a:t>
            </a:r>
            <a:r>
              <a:rPr lang="sk-SK" sz="4000" dirty="0" smtClean="0">
                <a:latin typeface="Monotype Corsiva" pitchFamily="66" charset="0"/>
              </a:rPr>
              <a:t>!</a:t>
            </a:r>
            <a:endParaRPr lang="sk-SK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</TotalTime>
  <Words>314</Words>
  <Application>Microsoft Office PowerPoint</Application>
  <PresentationFormat>Prezentácia na obrazovke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Aspekt</vt:lpstr>
      <vt:lpstr>Snímka 1</vt:lpstr>
      <vt:lpstr>Az ember  lelki egészsége</vt:lpstr>
      <vt:lpstr>Az ember lelki egészsége</vt:lpstr>
      <vt:lpstr>Függőségek</vt:lpstr>
      <vt:lpstr>Függőségek</vt:lpstr>
      <vt:lpstr>Elsősegély nyújtás</vt:lpstr>
      <vt:lpstr>Elsősegély nyújtás</vt:lpstr>
      <vt:lpstr>Elsősegély nyújtás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DUŠEVNÉ  ZDRAVIE ČLOVEKA           Biológia, 8. ročník     Mgr. Eva Hanoková</dc:title>
  <dc:creator>Evka</dc:creator>
  <cp:lastModifiedBy>pc</cp:lastModifiedBy>
  <cp:revision>37</cp:revision>
  <dcterms:created xsi:type="dcterms:W3CDTF">2020-04-24T17:45:12Z</dcterms:created>
  <dcterms:modified xsi:type="dcterms:W3CDTF">2020-05-26T09:55:25Z</dcterms:modified>
</cp:coreProperties>
</file>